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409" r:id="rId2"/>
    <p:sldId id="279" r:id="rId3"/>
    <p:sldId id="408" r:id="rId4"/>
    <p:sldId id="283" r:id="rId5"/>
    <p:sldId id="394" r:id="rId6"/>
    <p:sldId id="266" r:id="rId7"/>
    <p:sldId id="368" r:id="rId8"/>
    <p:sldId id="369" r:id="rId9"/>
    <p:sldId id="285" r:id="rId10"/>
    <p:sldId id="284" r:id="rId11"/>
    <p:sldId id="286" r:id="rId12"/>
    <p:sldId id="273" r:id="rId13"/>
    <p:sldId id="274" r:id="rId14"/>
    <p:sldId id="370" r:id="rId15"/>
    <p:sldId id="282" r:id="rId16"/>
    <p:sldId id="287" r:id="rId17"/>
    <p:sldId id="404" r:id="rId18"/>
    <p:sldId id="293" r:id="rId19"/>
    <p:sldId id="405" r:id="rId20"/>
    <p:sldId id="288" r:id="rId21"/>
    <p:sldId id="290" r:id="rId22"/>
    <p:sldId id="291" r:id="rId23"/>
    <p:sldId id="292" r:id="rId24"/>
    <p:sldId id="301" r:id="rId25"/>
    <p:sldId id="297" r:id="rId26"/>
    <p:sldId id="373" r:id="rId27"/>
    <p:sldId id="298" r:id="rId28"/>
    <p:sldId id="299" r:id="rId29"/>
    <p:sldId id="300" r:id="rId30"/>
    <p:sldId id="304" r:id="rId31"/>
    <p:sldId id="306" r:id="rId32"/>
    <p:sldId id="307" r:id="rId33"/>
    <p:sldId id="386" r:id="rId34"/>
    <p:sldId id="366" r:id="rId35"/>
    <p:sldId id="407" r:id="rId36"/>
    <p:sldId id="406" r:id="rId37"/>
    <p:sldId id="281" r:id="rId38"/>
    <p:sldId id="259" r:id="rId39"/>
    <p:sldId id="264" r:id="rId40"/>
    <p:sldId id="401" r:id="rId41"/>
    <p:sldId id="400" r:id="rId42"/>
    <p:sldId id="403"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50FA"/>
    <a:srgbClr val="0000FF"/>
    <a:srgbClr val="0000CC"/>
    <a:srgbClr val="09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3" autoAdjust="0"/>
    <p:restoredTop sz="84007"/>
  </p:normalViewPr>
  <p:slideViewPr>
    <p:cSldViewPr>
      <p:cViewPr varScale="1">
        <p:scale>
          <a:sx n="229" d="100"/>
          <a:sy n="229" d="100"/>
        </p:scale>
        <p:origin x="200" y="21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howGuide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B8B06-D87C-FA45-B3C0-C1B2C1E33157}" type="datetimeFigureOut">
              <a:rPr lang="en-US" smtClean="0"/>
              <a:t>3/18/21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66B02-3724-2E46-8866-3BB19B4980B1}" type="slidenum">
              <a:rPr lang="en-US" smtClean="0"/>
              <a:t>‹#›</a:t>
            </a:fld>
            <a:endParaRPr lang="en-US"/>
          </a:p>
        </p:txBody>
      </p:sp>
    </p:spTree>
    <p:extLst>
      <p:ext uri="{BB962C8B-B14F-4D97-AF65-F5344CB8AC3E}">
        <p14:creationId xmlns:p14="http://schemas.microsoft.com/office/powerpoint/2010/main" val="20241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a:xfrm>
            <a:off x="533400" y="4114800"/>
            <a:ext cx="5943600" cy="3600450"/>
          </a:xfrm>
        </p:spPr>
        <p:txBody>
          <a:bodyPr/>
          <a:lstStyle/>
          <a:p>
            <a:r>
              <a:rPr lang="en-US" sz="1600" i="1" dirty="0">
                <a:solidFill>
                  <a:srgbClr val="FF0000"/>
                </a:solidFill>
              </a:rPr>
              <a:t>You can create a new cover page, or add your name to this one.  If you have a new cover page, note that our message here is distilled from newly updated documents you can look at on the web.  Don’t spend much time on it.</a:t>
            </a:r>
          </a:p>
          <a:p>
            <a:endParaRPr lang="en-US" sz="1600" dirty="0"/>
          </a:p>
          <a:p>
            <a:pPr marL="285750" indent="-285750">
              <a:buFont typeface="Arial" panose="020B0604020202020204" pitchFamily="34" charset="0"/>
              <a:buChar char="•"/>
            </a:pPr>
            <a:r>
              <a:rPr lang="en-US" sz="1800" dirty="0"/>
              <a:t>The EPA Alumni Association Half Century of progress </a:t>
            </a:r>
          </a:p>
          <a:p>
            <a:pPr marL="742950" lvl="1" indent="-285750">
              <a:buFont typeface="Arial" panose="020B0604020202020204" pitchFamily="34" charset="0"/>
              <a:buChar char="•"/>
            </a:pPr>
            <a:r>
              <a:rPr lang="en-US" sz="1800" dirty="0"/>
              <a:t>-</a:t>
            </a:r>
            <a:r>
              <a:rPr lang="en-US" sz="1800" baseline="0" dirty="0"/>
              <a:t> begun late 2014 </a:t>
            </a:r>
          </a:p>
          <a:p>
            <a:pPr marL="742950" lvl="1" indent="-285750">
              <a:buFont typeface="Arial" panose="020B0604020202020204" pitchFamily="34" charset="0"/>
              <a:buChar char="•"/>
            </a:pPr>
            <a:r>
              <a:rPr lang="en-US" sz="1800" baseline="0" dirty="0"/>
              <a:t>to inform students and others about the major environmental issues confronting the US in 1960’s  and progress made since plus and new challenges over the last 50 years  </a:t>
            </a:r>
            <a:endParaRPr lang="en-US" sz="1800" dirty="0"/>
          </a:p>
          <a:p>
            <a:pPr marL="285750" indent="-285750">
              <a:buFontTx/>
              <a:buChar char="-"/>
            </a:pPr>
            <a:r>
              <a:rPr lang="en-US" sz="1800" dirty="0"/>
              <a:t>First reports released 2016 by 21 former EPA experts in 7 specific areas  </a:t>
            </a:r>
          </a:p>
          <a:p>
            <a:pPr marL="285750" indent="-285750">
              <a:buFontTx/>
              <a:buChar char="-"/>
            </a:pPr>
            <a:r>
              <a:rPr lang="en-US" sz="1800" dirty="0"/>
              <a:t>Major updates available soon on EPA alumni HCP Website.</a:t>
            </a:r>
          </a:p>
          <a:p>
            <a:pPr marL="285750" indent="-285750">
              <a:buFontTx/>
              <a:buChar char="-"/>
            </a:pPr>
            <a:r>
              <a:rPr lang="en-US" sz="1800" dirty="0"/>
              <a:t>We also have a teachers guide with Q and A, lesson plans and more (You can let the teacher know beforehand)</a:t>
            </a:r>
          </a:p>
        </p:txBody>
      </p:sp>
      <p:sp>
        <p:nvSpPr>
          <p:cNvPr id="4" name="Slide Number Placeholder 3"/>
          <p:cNvSpPr>
            <a:spLocks noGrp="1"/>
          </p:cNvSpPr>
          <p:nvPr>
            <p:ph type="sldNum" sz="quarter" idx="10"/>
          </p:nvPr>
        </p:nvSpPr>
        <p:spPr/>
        <p:txBody>
          <a:bodyPr/>
          <a:lstStyle/>
          <a:p>
            <a:fld id="{01266B02-3724-2E46-8866-3BB19B4980B1}" type="slidenum">
              <a:rPr lang="en-US" smtClean="0"/>
              <a:t>2</a:t>
            </a:fld>
            <a:endParaRPr lang="en-US"/>
          </a:p>
        </p:txBody>
      </p:sp>
    </p:spTree>
    <p:extLst>
      <p:ext uri="{BB962C8B-B14F-4D97-AF65-F5344CB8AC3E}">
        <p14:creationId xmlns:p14="http://schemas.microsoft.com/office/powerpoint/2010/main" val="243494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19600"/>
            <a:ext cx="5486400" cy="3600450"/>
          </a:xfrm>
        </p:spPr>
        <p:txBody>
          <a:bodyPr/>
          <a:lstStyle/>
          <a:p>
            <a:pPr marL="285750" indent="-285750">
              <a:buFont typeface="Arial" panose="020B0604020202020204" pitchFamily="34" charset="0"/>
              <a:buChar char="•"/>
            </a:pPr>
            <a:r>
              <a:rPr lang="en-US" sz="1800" dirty="0"/>
              <a:t>The 1969 blowout of an off shore oil well - Santa Barbara, CA, </a:t>
            </a:r>
            <a:r>
              <a:rPr lang="en-US" sz="1800" dirty="0">
                <a:solidFill>
                  <a:srgbClr val="FF0000"/>
                </a:solidFill>
              </a:rPr>
              <a:t>Click</a:t>
            </a:r>
            <a:r>
              <a:rPr lang="en-US" sz="1800" dirty="0"/>
              <a:t> </a:t>
            </a:r>
          </a:p>
          <a:p>
            <a:pPr marL="285750" indent="-285750">
              <a:buFont typeface="Arial" panose="020B0604020202020204" pitchFamily="34" charset="0"/>
              <a:buChar char="•"/>
            </a:pPr>
            <a:r>
              <a:rPr lang="en-US" sz="1800" dirty="0"/>
              <a:t>released </a:t>
            </a:r>
            <a:r>
              <a:rPr lang="en-US" sz="1800" b="1" dirty="0"/>
              <a:t>80–100,000 barrels of crude oil</a:t>
            </a:r>
            <a:r>
              <a:rPr lang="en-US" sz="1800" dirty="0"/>
              <a:t>, </a:t>
            </a:r>
            <a:r>
              <a:rPr lang="en-US" sz="1800" dirty="0">
                <a:solidFill>
                  <a:srgbClr val="FF0000"/>
                </a:solidFill>
              </a:rPr>
              <a:t>Click </a:t>
            </a:r>
          </a:p>
          <a:p>
            <a:pPr marL="285750" indent="-285750">
              <a:buFont typeface="Arial" panose="020B0604020202020204" pitchFamily="34" charset="0"/>
              <a:buChar char="•"/>
            </a:pPr>
            <a:r>
              <a:rPr lang="en-US" sz="1800" dirty="0"/>
              <a:t>The incident </a:t>
            </a:r>
            <a:r>
              <a:rPr lang="en-US" sz="1800" b="1" dirty="0"/>
              <a:t>killed an estimated 3,500 seabirds</a:t>
            </a:r>
            <a:r>
              <a:rPr lang="en-US" sz="1800" dirty="0"/>
              <a:t> as well as </a:t>
            </a:r>
            <a:r>
              <a:rPr lang="en-US" sz="1800" b="1" dirty="0"/>
              <a:t>dolphins, seals, and sea lions</a:t>
            </a:r>
            <a:r>
              <a:rPr lang="en-US" sz="1800" dirty="0"/>
              <a:t>.</a:t>
            </a:r>
          </a:p>
          <a:p>
            <a:pPr marL="285750" indent="-285750">
              <a:buFont typeface="Arial" panose="020B0604020202020204" pitchFamily="34" charset="0"/>
              <a:buChar char="•"/>
            </a:pPr>
            <a:r>
              <a:rPr lang="en-US" sz="1800" dirty="0"/>
              <a:t>The </a:t>
            </a:r>
            <a:r>
              <a:rPr lang="en-US" sz="1800" b="1" i="1" dirty="0"/>
              <a:t>largest oil spill </a:t>
            </a:r>
            <a:r>
              <a:rPr lang="en-US" sz="1800" dirty="0"/>
              <a:t>in US waters </a:t>
            </a:r>
          </a:p>
          <a:p>
            <a:pPr marL="285750" indent="-285750">
              <a:buFont typeface="Arial" panose="020B0604020202020204" pitchFamily="34" charset="0"/>
              <a:buChar char="•"/>
            </a:pPr>
            <a:r>
              <a:rPr lang="en-US" sz="1800" b="1" dirty="0"/>
              <a:t>Received widespread attention </a:t>
            </a:r>
            <a:r>
              <a:rPr lang="en-US" sz="1800" dirty="0"/>
              <a:t>and added to the public concern over environmental pollution.</a:t>
            </a:r>
          </a:p>
          <a:p>
            <a:endParaRPr lang="en-US" sz="1600" dirty="0"/>
          </a:p>
          <a:p>
            <a:r>
              <a:rPr lang="en-US" sz="1600" i="1" dirty="0">
                <a:solidFill>
                  <a:srgbClr val="FF0000"/>
                </a:solidFill>
              </a:rPr>
              <a:t>Back up (FYI, the Santa Barbara Spill is now number 3 third </a:t>
            </a:r>
          </a:p>
          <a:p>
            <a:r>
              <a:rPr lang="en-US" sz="1600" i="1" dirty="0">
                <a:solidFill>
                  <a:srgbClr val="FF0000"/>
                </a:solidFill>
              </a:rPr>
              <a:t>1989 Exxon </a:t>
            </a:r>
            <a:r>
              <a:rPr lang="en-US" sz="1600" i="1" dirty="0" err="1">
                <a:solidFill>
                  <a:srgbClr val="FF0000"/>
                </a:solidFill>
              </a:rPr>
              <a:t>Valedz</a:t>
            </a:r>
            <a:r>
              <a:rPr lang="en-US" sz="1600" i="1" dirty="0">
                <a:solidFill>
                  <a:srgbClr val="FF0000"/>
                </a:solidFill>
              </a:rPr>
              <a:t> tanker spill in Alaska – 260,000 barrels of oil - 2010 Deep Water Horizon oil well release in the Gulf of Mexico. – 4.9 million barrels of oil)</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11</a:t>
            </a:fld>
            <a:endParaRPr lang="en-US"/>
          </a:p>
        </p:txBody>
      </p:sp>
    </p:spTree>
    <p:extLst>
      <p:ext uri="{BB962C8B-B14F-4D97-AF65-F5344CB8AC3E}">
        <p14:creationId xmlns:p14="http://schemas.microsoft.com/office/powerpoint/2010/main" val="217412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19600"/>
            <a:ext cx="6400800" cy="3600450"/>
          </a:xfrm>
        </p:spPr>
        <p:txBody>
          <a:bodyPr/>
          <a:lstStyle/>
          <a:p>
            <a:pPr marL="285750" indent="-285750">
              <a:buFont typeface="Arial" panose="020B0604020202020204" pitchFamily="34" charset="0"/>
              <a:buChar char="•"/>
            </a:pPr>
            <a:r>
              <a:rPr lang="en-US" sz="1800" i="1" dirty="0"/>
              <a:t>Left</a:t>
            </a:r>
            <a:r>
              <a:rPr lang="en-US" sz="1800" dirty="0"/>
              <a:t>: This </a:t>
            </a:r>
            <a:r>
              <a:rPr lang="en-US" sz="1800" b="1" dirty="0"/>
              <a:t>iconic picture of earthrise over the moon </a:t>
            </a:r>
            <a:r>
              <a:rPr lang="en-US" sz="1800" dirty="0"/>
              <a:t>taken by Apollo astronauts gave many a </a:t>
            </a:r>
            <a:r>
              <a:rPr lang="en-US" sz="1800" b="1" dirty="0"/>
              <a:t>new perspective of planet Earth</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i="1" dirty="0"/>
              <a:t>Right</a:t>
            </a:r>
            <a:r>
              <a:rPr lang="en-US" sz="1800" dirty="0"/>
              <a:t>: Concern for the environment </a:t>
            </a:r>
            <a:r>
              <a:rPr lang="en-US" sz="1800" b="1" dirty="0"/>
              <a:t>also appeared in popular culture </a:t>
            </a:r>
            <a:r>
              <a:rPr lang="en-US" sz="1800" dirty="0"/>
              <a:t>through songs like Joni Mitchel’s Pave Paradise (Big Yellow Taxi) and this tune from </a:t>
            </a:r>
            <a:r>
              <a:rPr lang="en-US" sz="1800" b="1" dirty="0"/>
              <a:t>Hair. </a:t>
            </a:r>
          </a:p>
        </p:txBody>
      </p:sp>
      <p:sp>
        <p:nvSpPr>
          <p:cNvPr id="4" name="Slide Number Placeholder 3"/>
          <p:cNvSpPr>
            <a:spLocks noGrp="1"/>
          </p:cNvSpPr>
          <p:nvPr>
            <p:ph type="sldNum" sz="quarter" idx="5"/>
          </p:nvPr>
        </p:nvSpPr>
        <p:spPr/>
        <p:txBody>
          <a:bodyPr/>
          <a:lstStyle/>
          <a:p>
            <a:fld id="{01266B02-3724-2E46-8866-3BB19B4980B1}" type="slidenum">
              <a:rPr lang="en-US" smtClean="0"/>
              <a:t>12</a:t>
            </a:fld>
            <a:endParaRPr lang="en-US"/>
          </a:p>
        </p:txBody>
      </p:sp>
    </p:spTree>
    <p:extLst>
      <p:ext uri="{BB962C8B-B14F-4D97-AF65-F5344CB8AC3E}">
        <p14:creationId xmlns:p14="http://schemas.microsoft.com/office/powerpoint/2010/main" val="120931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8200"/>
            <a:ext cx="5486400" cy="3086100"/>
          </a:xfrm>
        </p:spPr>
      </p:sp>
      <p:sp>
        <p:nvSpPr>
          <p:cNvPr id="3" name="Notes Placeholder 2"/>
          <p:cNvSpPr>
            <a:spLocks noGrp="1"/>
          </p:cNvSpPr>
          <p:nvPr>
            <p:ph type="body" idx="1"/>
          </p:nvPr>
        </p:nvSpPr>
        <p:spPr>
          <a:xfrm>
            <a:off x="228600" y="4400550"/>
            <a:ext cx="6477000" cy="2152650"/>
          </a:xfrm>
        </p:spPr>
        <p:txBody>
          <a:bodyPr/>
          <a:lstStyle/>
          <a:p>
            <a:pPr marL="285750" indent="-285750">
              <a:buFont typeface="Arial" panose="020B0604020202020204" pitchFamily="34" charset="0"/>
              <a:buChar char="•"/>
            </a:pPr>
            <a:r>
              <a:rPr lang="en-US" sz="1800" dirty="0"/>
              <a:t>Senator Gaylord Nelson promoted the </a:t>
            </a:r>
            <a:r>
              <a:rPr lang="en-US" sz="1800" b="1" dirty="0"/>
              <a:t>first Earth Day as a national Teach-In</a:t>
            </a:r>
            <a:r>
              <a:rPr lang="en-US" sz="1800" dirty="0"/>
              <a:t> and many new environmental activists responded</a:t>
            </a:r>
          </a:p>
          <a:p>
            <a:endParaRPr lang="en-US" sz="1800" dirty="0"/>
          </a:p>
          <a:p>
            <a:pPr marL="285750" indent="-285750">
              <a:buFont typeface="Arial" panose="020B0604020202020204" pitchFamily="34" charset="0"/>
              <a:buChar char="•"/>
            </a:pPr>
            <a:r>
              <a:rPr lang="en-US" sz="1800" b="1" dirty="0"/>
              <a:t>Time magazine </a:t>
            </a:r>
            <a:r>
              <a:rPr lang="en-US" sz="1800" dirty="0"/>
              <a:t>put an </a:t>
            </a:r>
            <a:r>
              <a:rPr lang="en-US" sz="1800" b="1" dirty="0"/>
              <a:t>ecologist</a:t>
            </a:r>
            <a:r>
              <a:rPr lang="en-US" sz="1800" dirty="0"/>
              <a:t> </a:t>
            </a:r>
            <a:r>
              <a:rPr lang="en-US" sz="1800" b="1" dirty="0"/>
              <a:t>on its cover </a:t>
            </a:r>
          </a:p>
          <a:p>
            <a:endParaRPr lang="en-US" sz="1800" dirty="0"/>
          </a:p>
          <a:p>
            <a:pPr marL="285750" indent="-285750">
              <a:buFont typeface="Arial" panose="020B0604020202020204" pitchFamily="34" charset="0"/>
              <a:buChar char="•"/>
            </a:pPr>
            <a:r>
              <a:rPr lang="en-US" sz="1800" dirty="0"/>
              <a:t>And highlighted the </a:t>
            </a:r>
            <a:r>
              <a:rPr lang="en-US" sz="1800" b="1" dirty="0"/>
              <a:t>expanding political interest </a:t>
            </a:r>
            <a:r>
              <a:rPr lang="en-US" sz="1800" dirty="0"/>
              <a:t>of President Nixon and others in the environment..</a:t>
            </a:r>
          </a:p>
        </p:txBody>
      </p:sp>
      <p:sp>
        <p:nvSpPr>
          <p:cNvPr id="4" name="Slide Number Placeholder 3"/>
          <p:cNvSpPr>
            <a:spLocks noGrp="1"/>
          </p:cNvSpPr>
          <p:nvPr>
            <p:ph type="sldNum" sz="quarter" idx="5"/>
          </p:nvPr>
        </p:nvSpPr>
        <p:spPr/>
        <p:txBody>
          <a:bodyPr/>
          <a:lstStyle/>
          <a:p>
            <a:fld id="{01266B02-3724-2E46-8866-3BB19B4980B1}" type="slidenum">
              <a:rPr lang="en-US" smtClean="0"/>
              <a:t>13</a:t>
            </a:fld>
            <a:endParaRPr lang="en-US"/>
          </a:p>
        </p:txBody>
      </p:sp>
    </p:spTree>
    <p:extLst>
      <p:ext uri="{BB962C8B-B14F-4D97-AF65-F5344CB8AC3E}">
        <p14:creationId xmlns:p14="http://schemas.microsoft.com/office/powerpoint/2010/main" val="102107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seen some big marches this year, but nationally and globally, none reached</a:t>
            </a:r>
            <a:r>
              <a:rPr lang="en-US" baseline="0" dirty="0"/>
              <a:t> the participation in the first Earth Day </a:t>
            </a:r>
          </a:p>
          <a:p>
            <a:endParaRPr lang="en-US" baseline="0" dirty="0"/>
          </a:p>
          <a:p>
            <a:r>
              <a:rPr lang="en-US" baseline="0" dirty="0"/>
              <a:t>  Politicians took even more notice!</a:t>
            </a:r>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14</a:t>
            </a:fld>
            <a:endParaRPr lang="en-US"/>
          </a:p>
        </p:txBody>
      </p:sp>
    </p:spTree>
    <p:extLst>
      <p:ext uri="{BB962C8B-B14F-4D97-AF65-F5344CB8AC3E}">
        <p14:creationId xmlns:p14="http://schemas.microsoft.com/office/powerpoint/2010/main" val="2263737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i="1" dirty="0">
                <a:solidFill>
                  <a:srgbClr val="FF0000"/>
                </a:solidFill>
              </a:rPr>
              <a:t>Use the bullets as talking points, clicking to reveal them as needed and once more at the end to show the photo </a:t>
            </a:r>
            <a:r>
              <a:rPr lang="en-US" sz="1800" dirty="0"/>
              <a:t>.  </a:t>
            </a:r>
          </a:p>
          <a:p>
            <a:endParaRPr lang="en-US" sz="1800" dirty="0"/>
          </a:p>
          <a:p>
            <a:r>
              <a:rPr lang="en-US" sz="1800" i="1" dirty="0"/>
              <a:t>Photo</a:t>
            </a:r>
            <a:r>
              <a:rPr lang="en-US" sz="1800" dirty="0"/>
              <a:t>: swearing in of </a:t>
            </a:r>
            <a:r>
              <a:rPr lang="en-US" sz="1800" b="1" dirty="0"/>
              <a:t>William Ruckelshaus </a:t>
            </a:r>
            <a:r>
              <a:rPr lang="en-US" sz="1800" dirty="0"/>
              <a:t>as the first EPA Administrator on December 4</a:t>
            </a:r>
            <a:r>
              <a:rPr lang="en-US" sz="1800" baseline="30000" dirty="0"/>
              <a:t>th</a:t>
            </a:r>
            <a:r>
              <a:rPr lang="en-US" sz="1800" dirty="0"/>
              <a:t>, 1970</a:t>
            </a:r>
            <a:r>
              <a:rPr lang="en-US" sz="1800" i="1" dirty="0"/>
              <a:t>.  </a:t>
            </a:r>
          </a:p>
          <a:p>
            <a:endParaRPr lang="en-US" sz="1600" i="1" dirty="0"/>
          </a:p>
        </p:txBody>
      </p:sp>
      <p:sp>
        <p:nvSpPr>
          <p:cNvPr id="4" name="Slide Number Placeholder 3"/>
          <p:cNvSpPr>
            <a:spLocks noGrp="1"/>
          </p:cNvSpPr>
          <p:nvPr>
            <p:ph type="sldNum" sz="quarter" idx="5"/>
          </p:nvPr>
        </p:nvSpPr>
        <p:spPr/>
        <p:txBody>
          <a:bodyPr/>
          <a:lstStyle/>
          <a:p>
            <a:fld id="{01266B02-3724-2E46-8866-3BB19B4980B1}" type="slidenum">
              <a:rPr lang="en-US" smtClean="0"/>
              <a:t>15</a:t>
            </a:fld>
            <a:endParaRPr lang="en-US"/>
          </a:p>
        </p:txBody>
      </p:sp>
    </p:spTree>
    <p:extLst>
      <p:ext uri="{BB962C8B-B14F-4D97-AF65-F5344CB8AC3E}">
        <p14:creationId xmlns:p14="http://schemas.microsoft.com/office/powerpoint/2010/main" val="3266694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228600"/>
            <a:ext cx="5486400" cy="3086100"/>
          </a:xfrm>
        </p:spPr>
      </p:sp>
      <p:sp>
        <p:nvSpPr>
          <p:cNvPr id="3" name="Notes Placeholder 2"/>
          <p:cNvSpPr>
            <a:spLocks noGrp="1"/>
          </p:cNvSpPr>
          <p:nvPr>
            <p:ph type="body" idx="1"/>
          </p:nvPr>
        </p:nvSpPr>
        <p:spPr>
          <a:xfrm>
            <a:off x="304800" y="3352800"/>
            <a:ext cx="6400800" cy="2590800"/>
          </a:xfrm>
        </p:spPr>
        <p:txBody>
          <a:bodyPr/>
          <a:lstStyle/>
          <a:p>
            <a:pPr marL="285750" indent="-285750">
              <a:buFont typeface="Arial" panose="020B0604020202020204" pitchFamily="34" charset="0"/>
              <a:buChar char="•"/>
            </a:pPr>
            <a:r>
              <a:rPr lang="en-US" sz="1800" dirty="0">
                <a:solidFill>
                  <a:srgbClr val="FF0000"/>
                </a:solidFill>
              </a:rPr>
              <a:t>Click to end, don’t name them all </a:t>
            </a:r>
          </a:p>
          <a:p>
            <a:pPr marL="285750" indent="-285750">
              <a:buFont typeface="Arial" panose="020B0604020202020204" pitchFamily="34" charset="0"/>
              <a:buChar char="•"/>
            </a:pPr>
            <a:r>
              <a:rPr lang="en-US" sz="1800" dirty="0"/>
              <a:t>The push to modernize environmental legislation in all areas </a:t>
            </a:r>
            <a:r>
              <a:rPr lang="en-US" sz="1800" b="1" dirty="0"/>
              <a:t>continued through the next decade</a:t>
            </a:r>
            <a:r>
              <a:rPr lang="en-US" sz="1600" dirty="0"/>
              <a:t>.  </a:t>
            </a:r>
          </a:p>
          <a:p>
            <a:pPr marL="285750" indent="-285750">
              <a:buFont typeface="Arial" panose="020B0604020202020204" pitchFamily="34" charset="0"/>
              <a:buChar char="•"/>
            </a:pPr>
            <a:r>
              <a:rPr lang="en-US" sz="1600" dirty="0"/>
              <a:t> </a:t>
            </a:r>
            <a:r>
              <a:rPr lang="en-US" sz="1800" i="1" dirty="0"/>
              <a:t>Italics –THIS IS A CRITICAL POINT TO Make </a:t>
            </a:r>
            <a:r>
              <a:rPr lang="en-US" sz="1800" dirty="0"/>
              <a:t>these laws spurred </a:t>
            </a:r>
            <a:r>
              <a:rPr lang="en-US" sz="1800" b="1" dirty="0"/>
              <a:t>enormous changes</a:t>
            </a:r>
            <a:r>
              <a:rPr lang="en-US" sz="1800" dirty="0"/>
              <a:t> in the early 70’s, continuing.  </a:t>
            </a:r>
          </a:p>
          <a:p>
            <a:pPr marL="285750" indent="-285750">
              <a:buFont typeface="Arial" panose="020B0604020202020204" pitchFamily="34" charset="0"/>
              <a:buChar char="•"/>
            </a:pPr>
            <a:r>
              <a:rPr lang="en-US" sz="1800" dirty="0"/>
              <a:t>e.g. at the beginning of the </a:t>
            </a:r>
            <a:r>
              <a:rPr lang="en-US" sz="1800" b="1" dirty="0"/>
              <a:t>1960s, only 6 states </a:t>
            </a:r>
            <a:r>
              <a:rPr lang="en-US" sz="1800" dirty="0"/>
              <a:t>had air pollution programs – by  the end of </a:t>
            </a:r>
            <a:r>
              <a:rPr lang="en-US" sz="1800" b="1" dirty="0"/>
              <a:t>1970, all 50 </a:t>
            </a:r>
            <a:r>
              <a:rPr lang="en-US" sz="1800" dirty="0"/>
              <a:t>did.</a:t>
            </a:r>
          </a:p>
          <a:p>
            <a:pPr marL="285750" indent="-285750">
              <a:buFont typeface="Arial" panose="020B0604020202020204" pitchFamily="34" charset="0"/>
              <a:buChar char="•"/>
            </a:pPr>
            <a:r>
              <a:rPr lang="en-US" sz="1800" dirty="0"/>
              <a:t>In sum, </a:t>
            </a:r>
            <a:r>
              <a:rPr lang="en-US" sz="1800" dirty="0">
                <a:solidFill>
                  <a:srgbClr val="FF0000"/>
                </a:solidFill>
              </a:rPr>
              <a:t>an </a:t>
            </a:r>
            <a:r>
              <a:rPr lang="en-US" sz="1800" b="1" dirty="0">
                <a:solidFill>
                  <a:srgbClr val="FF0000"/>
                </a:solidFill>
              </a:rPr>
              <a:t>amazing and large transformation</a:t>
            </a:r>
            <a:r>
              <a:rPr lang="en-US" sz="1800" dirty="0">
                <a:solidFill>
                  <a:srgbClr val="FF0000"/>
                </a:solidFill>
              </a:rPr>
              <a:t> took place in that decad</a:t>
            </a:r>
            <a:r>
              <a:rPr lang="en-US" sz="1800" dirty="0"/>
              <a:t>e.  And scientific research and monitoring found new problems like acid rain and stratospheric ozone depletion during this period.</a:t>
            </a:r>
          </a:p>
          <a:p>
            <a:endParaRPr lang="en-US" sz="1600" dirty="0"/>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endParaRPr lang="en-US" i="1" dirty="0">
              <a:solidFill>
                <a:srgbClr val="FF0000"/>
              </a:solidFill>
            </a:endParaRPr>
          </a:p>
          <a:p>
            <a:r>
              <a:rPr lang="en-US" i="1" dirty="0">
                <a:solidFill>
                  <a:srgbClr val="FF0000"/>
                </a:solidFill>
              </a:rPr>
              <a:t>Background - </a:t>
            </a:r>
            <a:r>
              <a:rPr lang="en-US" dirty="0"/>
              <a:t>The laws required major reorganization and new hires in policy, engineering, science, and law to create EPA, who had to start issuing clean air act rules  two months after the Agency was created.</a:t>
            </a:r>
          </a:p>
          <a:p>
            <a:r>
              <a:rPr lang="en-US" dirty="0"/>
              <a:t>States had to play catch up with new hires and programs to address their role in administering these new laws (see next slide), e.g. at the beginning of the 1960s, only 6 states had air pollution programs – by  the end of 1970, all 50 did.</a:t>
            </a:r>
          </a:p>
          <a:p>
            <a:r>
              <a:rPr lang="en-US" dirty="0"/>
              <a:t>Industry also had to hire new engineers, scientists (and lawyers) and, in the case of automobiles, develop new technologies and to address new requirements for all media programs.</a:t>
            </a:r>
          </a:p>
          <a:p>
            <a:r>
              <a:rPr lang="en-US" dirty="0"/>
              <a:t>Each law created more requirements for implementation as well as monitoring, and enforcement. As a result, many new people came into the business of environmental protection and old hands had to adapt.   Air, water resources, drinking water, pesticide assessment and regulation, waste, and addressing  pesticides and 10’s of thousands of other potentially toxic chemicals in commerce.  </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16</a:t>
            </a:fld>
            <a:endParaRPr lang="en-US"/>
          </a:p>
        </p:txBody>
      </p:sp>
    </p:spTree>
    <p:extLst>
      <p:ext uri="{BB962C8B-B14F-4D97-AF65-F5344CB8AC3E}">
        <p14:creationId xmlns:p14="http://schemas.microsoft.com/office/powerpoint/2010/main" val="1930762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B30F218-F0BE-3747-B0BB-0C4005916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B02918B0-0B78-A840-868E-AEE32A788C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illustrates the italic points – most of these were not major players before the 60s-70. Does this revolution contain a lesson for the even larger problems we face today?</a:t>
            </a:r>
          </a:p>
        </p:txBody>
      </p:sp>
      <p:sp>
        <p:nvSpPr>
          <p:cNvPr id="33795" name="Slide Number Placeholder 3">
            <a:extLst>
              <a:ext uri="{FF2B5EF4-FFF2-40B4-BE49-F238E27FC236}">
                <a16:creationId xmlns:a16="http://schemas.microsoft.com/office/drawing/2014/main" id="{FEBC102A-7B80-DB47-BBD7-53DA3F233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9754AB-324A-6248-A6C5-AB1835C456E4}" type="slidenum">
              <a:rPr lang="en-US" altLang="en-US">
                <a:latin typeface="Arial" panose="020B0604020202020204" pitchFamily="34" charset="0"/>
              </a:rPr>
              <a:pPr>
                <a:spcBef>
                  <a:spcPct val="0"/>
                </a:spcBef>
              </a:pPr>
              <a:t>17</a:t>
            </a:fld>
            <a:endParaRPr lang="en-US" altLang="en-US">
              <a:latin typeface="Arial" panose="020B0604020202020204" pitchFamily="34" charset="0"/>
            </a:endParaRPr>
          </a:p>
        </p:txBody>
      </p:sp>
    </p:spTree>
    <p:extLst>
      <p:ext uri="{BB962C8B-B14F-4D97-AF65-F5344CB8AC3E}">
        <p14:creationId xmlns:p14="http://schemas.microsoft.com/office/powerpoint/2010/main" val="239767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381000"/>
            <a:ext cx="5486400" cy="3086100"/>
          </a:xfrm>
        </p:spPr>
      </p:sp>
      <p:sp>
        <p:nvSpPr>
          <p:cNvPr id="3" name="Notes Placeholder 2"/>
          <p:cNvSpPr>
            <a:spLocks noGrp="1"/>
          </p:cNvSpPr>
          <p:nvPr>
            <p:ph type="body" idx="1"/>
          </p:nvPr>
        </p:nvSpPr>
        <p:spPr>
          <a:xfrm>
            <a:off x="533400" y="3581400"/>
            <a:ext cx="5638800" cy="3600450"/>
          </a:xfrm>
        </p:spPr>
        <p:txBody>
          <a:bodyPr/>
          <a:lstStyle/>
          <a:p>
            <a:r>
              <a:rPr lang="en-US" sz="1600" i="1" dirty="0"/>
              <a:t>Use the main bullets  -not the second level</a:t>
            </a:r>
          </a:p>
          <a:p>
            <a:endParaRPr lang="en-US" sz="1600" i="1" dirty="0"/>
          </a:p>
          <a:p>
            <a:pPr marL="171450" indent="-171450">
              <a:buFont typeface="Arial" panose="020B0604020202020204" pitchFamily="34" charset="0"/>
              <a:buChar char="•"/>
            </a:pPr>
            <a:r>
              <a:rPr lang="en-US" sz="1600" i="1" dirty="0"/>
              <a:t> </a:t>
            </a:r>
            <a:r>
              <a:rPr lang="en-US" sz="1800" dirty="0"/>
              <a:t>EPA has a central role, but not just EPA</a:t>
            </a:r>
          </a:p>
          <a:p>
            <a:pPr marL="171450" indent="-171450">
              <a:buFont typeface="Arial" panose="020B0604020202020204" pitchFamily="34" charset="0"/>
              <a:buChar char="•"/>
            </a:pPr>
            <a:r>
              <a:rPr lang="en-US" sz="1800" dirty="0"/>
              <a:t>States, Local county/city agencies, Tribes, regulated sources, and the public all have a role in in improving air, water, drinking water, waste</a:t>
            </a:r>
          </a:p>
          <a:p>
            <a:pPr marL="171450" indent="-171450">
              <a:buFont typeface="Arial" panose="020B0604020202020204" pitchFamily="34" charset="0"/>
              <a:buChar char="•"/>
            </a:pPr>
            <a:r>
              <a:rPr lang="en-US" sz="1800" dirty="0"/>
              <a:t>EPA does Pesticides and toxic chemicals, but industry has responsibilities as well</a:t>
            </a:r>
          </a:p>
          <a:p>
            <a:endParaRPr lang="en-US" i="1" dirty="0"/>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18</a:t>
            </a:fld>
            <a:endParaRPr lang="en-US"/>
          </a:p>
        </p:txBody>
      </p:sp>
    </p:spTree>
    <p:extLst>
      <p:ext uri="{BB962C8B-B14F-4D97-AF65-F5344CB8AC3E}">
        <p14:creationId xmlns:p14="http://schemas.microsoft.com/office/powerpoint/2010/main" val="142223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4BB1B060-1962-3D4D-90AF-64C36B3BE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37967AE9-2948-6D45-9825-F4F873AD3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Three ways to do this one - the full version has you spending time on each box.  If you eliminate the animation but keep the language below each box, you might save a bit of time, but just showing the box without the </a:t>
            </a:r>
            <a:r>
              <a:rPr lang="en-US" altLang="en-US" dirty="0" err="1"/>
              <a:t>underbox</a:t>
            </a:r>
            <a:r>
              <a:rPr lang="en-US" altLang="en-US" dirty="0"/>
              <a:t> details is faster.</a:t>
            </a:r>
          </a:p>
        </p:txBody>
      </p:sp>
      <p:sp>
        <p:nvSpPr>
          <p:cNvPr id="23555" name="Slide Number Placeholder 3">
            <a:extLst>
              <a:ext uri="{FF2B5EF4-FFF2-40B4-BE49-F238E27FC236}">
                <a16:creationId xmlns:a16="http://schemas.microsoft.com/office/drawing/2014/main" id="{A9F78D92-03E5-4D45-AC4F-AE3FE0AFB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099984-97A0-CD4A-AFA5-9B4894E0AB4D}" type="slidenum">
              <a:rPr lang="en-US" altLang="en-US">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119199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086100"/>
          </a:xfrm>
        </p:spPr>
      </p:sp>
      <p:sp>
        <p:nvSpPr>
          <p:cNvPr id="3" name="Notes Placeholder 2"/>
          <p:cNvSpPr>
            <a:spLocks noGrp="1"/>
          </p:cNvSpPr>
          <p:nvPr>
            <p:ph type="body" idx="1"/>
          </p:nvPr>
        </p:nvSpPr>
        <p:spPr>
          <a:xfrm>
            <a:off x="762000" y="4191000"/>
            <a:ext cx="5486400" cy="3600450"/>
          </a:xfrm>
        </p:spPr>
        <p:txBody>
          <a:bodyPr/>
          <a:lstStyle/>
          <a:p>
            <a:endParaRPr lang="en-US" sz="2000" dirty="0"/>
          </a:p>
          <a:p>
            <a:r>
              <a:rPr lang="en-US" sz="1800" dirty="0"/>
              <a:t>Paraphrase the text above and</a:t>
            </a:r>
            <a:r>
              <a:rPr lang="en-US" sz="1800" b="1" dirty="0">
                <a:solidFill>
                  <a:srgbClr val="FF0000"/>
                </a:solidFill>
              </a:rPr>
              <a:t> click </a:t>
            </a:r>
          </a:p>
          <a:p>
            <a:endParaRPr lang="en-US" sz="1800" dirty="0">
              <a:solidFill>
                <a:srgbClr val="FF0000"/>
              </a:solidFill>
            </a:endParaRPr>
          </a:p>
          <a:p>
            <a:pPr marL="285750" indent="-285750">
              <a:buFont typeface="Arial" panose="020B0604020202020204" pitchFamily="34" charset="0"/>
              <a:buChar char="•"/>
            </a:pPr>
            <a:r>
              <a:rPr lang="en-US" sz="1800" b="0" dirty="0"/>
              <a:t>Let’s </a:t>
            </a:r>
            <a:r>
              <a:rPr lang="en-US" sz="1800" b="1" dirty="0"/>
              <a:t>look at some of these improvements</a:t>
            </a:r>
            <a:r>
              <a:rPr lang="en-US" sz="1800" b="0" dirty="0"/>
              <a:t>, starting with the Air programs under the Clean Air Act – </a:t>
            </a:r>
            <a:endParaRPr lang="en-US" sz="1800" i="1" dirty="0">
              <a:solidFill>
                <a:srgbClr val="FF0000"/>
              </a:solidFill>
            </a:endParaRPr>
          </a:p>
          <a:p>
            <a:endParaRPr lang="en-US" sz="1600" i="1" dirty="0">
              <a:solidFill>
                <a:srgbClr val="FF0000"/>
              </a:solidFill>
            </a:endParaRPr>
          </a:p>
          <a:p>
            <a:r>
              <a:rPr lang="en-US" sz="1600" i="1" dirty="0">
                <a:solidFill>
                  <a:srgbClr val="FF0000"/>
                </a:solidFill>
              </a:rPr>
              <a:t> </a:t>
            </a:r>
            <a:endParaRPr lang="en-US" sz="1600" b="0" baseline="0" dirty="0">
              <a:latin typeface="+mn-lt"/>
            </a:endParaRPr>
          </a:p>
        </p:txBody>
      </p:sp>
      <p:sp>
        <p:nvSpPr>
          <p:cNvPr id="4" name="Slide Number Placeholder 3"/>
          <p:cNvSpPr>
            <a:spLocks noGrp="1"/>
          </p:cNvSpPr>
          <p:nvPr>
            <p:ph type="sldNum" sz="quarter" idx="10"/>
          </p:nvPr>
        </p:nvSpPr>
        <p:spPr/>
        <p:txBody>
          <a:bodyPr/>
          <a:lstStyle/>
          <a:p>
            <a:fld id="{01266B02-3724-2E46-8866-3BB19B4980B1}" type="slidenum">
              <a:rPr lang="en-US" smtClean="0"/>
              <a:t>20</a:t>
            </a:fld>
            <a:endParaRPr lang="en-US"/>
          </a:p>
        </p:txBody>
      </p:sp>
    </p:spTree>
    <p:extLst>
      <p:ext uri="{BB962C8B-B14F-4D97-AF65-F5344CB8AC3E}">
        <p14:creationId xmlns:p14="http://schemas.microsoft.com/office/powerpoint/2010/main" val="169379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This  placeholder slide should be omitted or replaced with an illustration of your personal story on why you chose to work at EPA and/or something about your career – again, with or without a slide.  If you have an earth day story, you could move that later in the presentation when we bring up earth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You should give a short bio to the teacher ahead of time so they can give students a sense of who’s coming to speak and what you’re going cover.  This, before she asks them to each write a question or two to give you in advance for the Q and A.</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3</a:t>
            </a:fld>
            <a:endParaRPr lang="en-US"/>
          </a:p>
        </p:txBody>
      </p:sp>
    </p:spTree>
    <p:extLst>
      <p:ext uri="{BB962C8B-B14F-4D97-AF65-F5344CB8AC3E}">
        <p14:creationId xmlns:p14="http://schemas.microsoft.com/office/powerpoint/2010/main" val="1180171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33400" y="4724400"/>
            <a:ext cx="5638800" cy="3600450"/>
          </a:xfrm>
        </p:spPr>
        <p:txBody>
          <a:bodyPr/>
          <a:lstStyle/>
          <a:p>
            <a:pPr marL="285750" indent="-285750">
              <a:buFont typeface="Arial" panose="020B0604020202020204" pitchFamily="34" charset="0"/>
              <a:buChar char="•"/>
            </a:pPr>
            <a:r>
              <a:rPr lang="en-US" sz="1800" b="1" dirty="0">
                <a:solidFill>
                  <a:srgbClr val="FF0000"/>
                </a:solidFill>
              </a:rPr>
              <a:t>Note - </a:t>
            </a:r>
            <a:r>
              <a:rPr lang="en-US" sz="1800" b="1" dirty="0"/>
              <a:t>most exposed </a:t>
            </a:r>
            <a:r>
              <a:rPr lang="en-US" sz="1800" b="1" dirty="0">
                <a:solidFill>
                  <a:srgbClr val="FF0000"/>
                </a:solidFill>
              </a:rPr>
              <a:t>(95</a:t>
            </a:r>
            <a:r>
              <a:rPr lang="en-US" sz="1800" b="1" baseline="30000" dirty="0">
                <a:solidFill>
                  <a:srgbClr val="FF0000"/>
                </a:solidFill>
              </a:rPr>
              <a:t>th</a:t>
            </a:r>
            <a:r>
              <a:rPr lang="en-US" sz="1800" b="1" dirty="0">
                <a:solidFill>
                  <a:srgbClr val="FF0000"/>
                </a:solidFill>
              </a:rPr>
              <a:t>%tiles) vs. </a:t>
            </a:r>
            <a:r>
              <a:rPr lang="en-US" sz="1800" b="1" dirty="0">
                <a:solidFill>
                  <a:srgbClr val="0050FA"/>
                </a:solidFill>
              </a:rPr>
              <a:t>Median</a:t>
            </a:r>
          </a:p>
          <a:p>
            <a:pPr marL="285750" indent="-285750">
              <a:buFont typeface="Arial" panose="020B0604020202020204" pitchFamily="34" charset="0"/>
              <a:buChar char="•"/>
            </a:pPr>
            <a:r>
              <a:rPr lang="en-US" sz="1800" b="1" dirty="0"/>
              <a:t>The arrows show EPA </a:t>
            </a:r>
            <a:r>
              <a:rPr lang="en-US" sz="1800" b="1" dirty="0">
                <a:solidFill>
                  <a:srgbClr val="FF0000"/>
                </a:solidFill>
              </a:rPr>
              <a:t>gas</a:t>
            </a:r>
            <a:r>
              <a:rPr lang="en-US" sz="1800" b="1" dirty="0"/>
              <a:t> and </a:t>
            </a:r>
            <a:r>
              <a:rPr lang="en-US" sz="1800" b="1" dirty="0">
                <a:solidFill>
                  <a:schemeClr val="accent3">
                    <a:lumMod val="50000"/>
                  </a:schemeClr>
                </a:solidFill>
              </a:rPr>
              <a:t>paint</a:t>
            </a:r>
            <a:r>
              <a:rPr lang="en-US" sz="1800" b="1" dirty="0"/>
              <a:t> rules</a:t>
            </a:r>
          </a:p>
          <a:p>
            <a:endParaRPr lang="en-US" sz="1800" b="1" dirty="0">
              <a:solidFill>
                <a:srgbClr val="FF0000"/>
              </a:solidFill>
            </a:endParaRPr>
          </a:p>
          <a:p>
            <a:pPr marL="285750" indent="-285750">
              <a:buFont typeface="Arial" panose="020B0604020202020204" pitchFamily="34" charset="0"/>
              <a:buChar char="•"/>
            </a:pPr>
            <a:r>
              <a:rPr lang="en-US" sz="1800" b="1" dirty="0"/>
              <a:t>MAJOR DECREASE IN BLOOD LEAD LEVELS IN CHILDREN </a:t>
            </a:r>
            <a:r>
              <a:rPr lang="en-US" sz="1800" dirty="0"/>
              <a:t>BEGUN BY SUCCESSIVE EPA REGULATIONS TO </a:t>
            </a:r>
            <a:r>
              <a:rPr lang="en-US" sz="1800" b="1" dirty="0"/>
              <a:t>REDUCE LEAD IN GASOLINE </a:t>
            </a:r>
            <a:r>
              <a:rPr lang="en-US" sz="1800" dirty="0"/>
              <a:t>(Clean Air Act)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CONTINUED BY EPA RULES THAT </a:t>
            </a:r>
            <a:r>
              <a:rPr lang="en-US" sz="1800" b="1" dirty="0"/>
              <a:t>REDUCED LEAD IN PAINT </a:t>
            </a:r>
            <a:r>
              <a:rPr lang="en-US" sz="1800" dirty="0"/>
              <a:t>(TSCA).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Infants and young children are especially sensitive to even </a:t>
            </a:r>
            <a:r>
              <a:rPr lang="en-US" sz="1800" b="1" dirty="0"/>
              <a:t>low levels of lead</a:t>
            </a:r>
            <a:r>
              <a:rPr lang="en-US" sz="1800" dirty="0"/>
              <a:t>, which may contribute to behavioral problems, learning deficits and </a:t>
            </a:r>
            <a:r>
              <a:rPr lang="en-US" sz="1800" b="1" dirty="0"/>
              <a:t>lowered IQ</a:t>
            </a:r>
            <a:r>
              <a:rPr lang="en-US" sz="1800" dirty="0"/>
              <a: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1266B02-3724-2E46-8866-3BB19B4980B1}" type="slidenum">
              <a:rPr lang="en-US" smtClean="0"/>
              <a:t>21</a:t>
            </a:fld>
            <a:endParaRPr lang="en-US"/>
          </a:p>
        </p:txBody>
      </p:sp>
    </p:spTree>
    <p:extLst>
      <p:ext uri="{BB962C8B-B14F-4D97-AF65-F5344CB8AC3E}">
        <p14:creationId xmlns:p14="http://schemas.microsoft.com/office/powerpoint/2010/main" val="4244585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81000" y="4400550"/>
            <a:ext cx="5791200" cy="3600450"/>
          </a:xfrm>
        </p:spPr>
        <p:txBody>
          <a:bodyPr/>
          <a:lstStyle/>
          <a:p>
            <a:pPr marL="285750" indent="-285750">
              <a:buFont typeface="Arial" panose="020B0604020202020204" pitchFamily="34" charset="0"/>
              <a:buChar char="•"/>
            </a:pPr>
            <a:r>
              <a:rPr lang="en-US" sz="1800" dirty="0"/>
              <a:t>LA had the worst photochemical smog in the nation, but </a:t>
            </a:r>
            <a:r>
              <a:rPr lang="en-US" sz="1800" b="1" dirty="0"/>
              <a:t>tremendous progress </a:t>
            </a:r>
            <a:r>
              <a:rPr lang="en-US" sz="1800" dirty="0"/>
              <a:t>due to-.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introduction of </a:t>
            </a:r>
            <a:r>
              <a:rPr lang="en-US" sz="1800" b="1" dirty="0"/>
              <a:t>automotive catalysts in new cars (‘76 </a:t>
            </a:r>
            <a:r>
              <a:rPr lang="en-US" sz="1800" dirty="0"/>
              <a:t>on)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Continuous actions </a:t>
            </a:r>
            <a:r>
              <a:rPr lang="en-US" sz="1800" dirty="0"/>
              <a:t>taken by California and the South Coast Air Basin </a:t>
            </a:r>
            <a:r>
              <a:rPr lang="en-US" sz="1800" b="1" dirty="0"/>
              <a:t>over decades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California rules and amendments to the Clean Air Act (1977, 1990) , new EPA regs resulted in tighter car and truck emissions limits nationwide</a:t>
            </a:r>
          </a:p>
        </p:txBody>
      </p:sp>
      <p:sp>
        <p:nvSpPr>
          <p:cNvPr id="4" name="Slide Number Placeholder 3"/>
          <p:cNvSpPr>
            <a:spLocks noGrp="1"/>
          </p:cNvSpPr>
          <p:nvPr>
            <p:ph type="sldNum" sz="quarter" idx="5"/>
          </p:nvPr>
        </p:nvSpPr>
        <p:spPr/>
        <p:txBody>
          <a:bodyPr/>
          <a:lstStyle/>
          <a:p>
            <a:fld id="{01266B02-3724-2E46-8866-3BB19B4980B1}" type="slidenum">
              <a:rPr lang="en-US" smtClean="0"/>
              <a:t>22</a:t>
            </a:fld>
            <a:endParaRPr lang="en-US"/>
          </a:p>
        </p:txBody>
      </p:sp>
    </p:spTree>
    <p:extLst>
      <p:ext uri="{BB962C8B-B14F-4D97-AF65-F5344CB8AC3E}">
        <p14:creationId xmlns:p14="http://schemas.microsoft.com/office/powerpoint/2010/main" val="299196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5486400" cy="3086100"/>
          </a:xfrm>
        </p:spPr>
      </p:sp>
      <p:sp>
        <p:nvSpPr>
          <p:cNvPr id="3" name="Notes Placeholder 2"/>
          <p:cNvSpPr>
            <a:spLocks noGrp="1"/>
          </p:cNvSpPr>
          <p:nvPr>
            <p:ph type="body" idx="1"/>
          </p:nvPr>
        </p:nvSpPr>
        <p:spPr>
          <a:xfrm>
            <a:off x="381000" y="3505200"/>
            <a:ext cx="6172200" cy="3600450"/>
          </a:xfrm>
        </p:spPr>
        <p:txBody>
          <a:bodyPr/>
          <a:lstStyle/>
          <a:p>
            <a:pPr marL="285750" indent="-285750">
              <a:buFont typeface="Arial" panose="020B0604020202020204" pitchFamily="34" charset="0"/>
              <a:buChar char="•"/>
            </a:pPr>
            <a:r>
              <a:rPr lang="en-US" sz="1800" b="1" dirty="0"/>
              <a:t>Since 1970</a:t>
            </a:r>
            <a:r>
              <a:rPr lang="en-US" sz="1800" dirty="0"/>
              <a:t>, emissions of regulated pollutants (purple line) have </a:t>
            </a:r>
            <a:r>
              <a:rPr lang="en-US" sz="1800" b="1" dirty="0"/>
              <a:t>declined by 77% despite continued growth </a:t>
            </a:r>
            <a:r>
              <a:rPr lang="en-US" sz="1800" dirty="0"/>
              <a:t>in population, energy consumption, traffic, and the economy.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By contrast, CO</a:t>
            </a:r>
            <a:r>
              <a:rPr lang="en-US" sz="1800" baseline="-25000" dirty="0"/>
              <a:t>2</a:t>
            </a:r>
            <a:r>
              <a:rPr lang="en-US" sz="1800" dirty="0"/>
              <a:t>, not targeted by CAA programs until 2012, followed trends in energy consumption and traffic starting a slow reduction from decreased use of coal. </a:t>
            </a:r>
          </a:p>
          <a:p>
            <a:pPr marL="742950" lvl="1" indent="-285750">
              <a:buFont typeface="Arial" panose="020B0604020202020204" pitchFamily="34" charset="0"/>
              <a:buChar char="•"/>
            </a:pPr>
            <a:r>
              <a:rPr lang="en-US" sz="1800" dirty="0"/>
              <a:t>CO</a:t>
            </a:r>
            <a:r>
              <a:rPr lang="en-US" sz="1800" baseline="-25000" dirty="0"/>
              <a:t>2</a:t>
            </a:r>
            <a:r>
              <a:rPr lang="en-US" sz="1800" dirty="0"/>
              <a:t> increased by about 4% in 2018 over 2017 </a:t>
            </a:r>
          </a:p>
          <a:p>
            <a:endParaRPr lang="en-US" sz="1800" dirty="0"/>
          </a:p>
          <a:p>
            <a:pPr marL="285750" indent="-285750">
              <a:buFont typeface="Arial" panose="020B0604020202020204" pitchFamily="34" charset="0"/>
              <a:buChar char="•"/>
            </a:pPr>
            <a:r>
              <a:rPr lang="en-US" sz="1800" dirty="0"/>
              <a:t>EPA Reports to Congress  Retrospective benefits (1970-1970)  (1997)  Prospective benefits 1990=2020   (1999 and 2011)</a:t>
            </a:r>
            <a:r>
              <a:rPr lang="en-US" sz="1800" b="1" dirty="0"/>
              <a:t>– Bottom lines:</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Monetized benefits of</a:t>
            </a:r>
            <a:r>
              <a:rPr lang="en-US" sz="1800" dirty="0"/>
              <a:t> EPA regulations </a:t>
            </a:r>
            <a:r>
              <a:rPr lang="en-US" sz="1800" b="1" dirty="0"/>
              <a:t>greatly exceed costs</a:t>
            </a:r>
            <a:endParaRPr lang="en-US" sz="1800" dirty="0"/>
          </a:p>
          <a:p>
            <a:endParaRPr lang="en-US" sz="1800" dirty="0"/>
          </a:p>
          <a:p>
            <a:r>
              <a:rPr lang="en-US" sz="1800" i="1" dirty="0"/>
              <a:t>Continuing challenges – </a:t>
            </a:r>
            <a:r>
              <a:rPr lang="en-US" sz="1800" dirty="0"/>
              <a:t>not all areas meet standards in the US, air pollution is a major issue in Asia and other developing areas, the failure to address climate change in the US, + withdrawal from the Paris accords</a:t>
            </a:r>
            <a:endParaRPr lang="en-US" sz="1800" i="1" dirty="0"/>
          </a:p>
          <a:p>
            <a:endParaRPr lang="en-US" sz="1600" dirty="0"/>
          </a:p>
        </p:txBody>
      </p:sp>
      <p:sp>
        <p:nvSpPr>
          <p:cNvPr id="4" name="Slide Number Placeholder 3"/>
          <p:cNvSpPr>
            <a:spLocks noGrp="1"/>
          </p:cNvSpPr>
          <p:nvPr>
            <p:ph type="sldNum" sz="quarter" idx="10"/>
          </p:nvPr>
        </p:nvSpPr>
        <p:spPr/>
        <p:txBody>
          <a:bodyPr/>
          <a:lstStyle/>
          <a:p>
            <a:fld id="{01266B02-3724-2E46-8866-3BB19B4980B1}" type="slidenum">
              <a:rPr lang="en-US" smtClean="0"/>
              <a:t>23</a:t>
            </a:fld>
            <a:endParaRPr lang="en-US"/>
          </a:p>
        </p:txBody>
      </p:sp>
    </p:spTree>
    <p:extLst>
      <p:ext uri="{BB962C8B-B14F-4D97-AF65-F5344CB8AC3E}">
        <p14:creationId xmlns:p14="http://schemas.microsoft.com/office/powerpoint/2010/main" val="66471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24</a:t>
            </a:fld>
            <a:endParaRPr lang="en-US"/>
          </a:p>
        </p:txBody>
      </p:sp>
    </p:spTree>
    <p:extLst>
      <p:ext uri="{BB962C8B-B14F-4D97-AF65-F5344CB8AC3E}">
        <p14:creationId xmlns:p14="http://schemas.microsoft.com/office/powerpoint/2010/main" val="3303332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381000"/>
            <a:ext cx="5486400" cy="3086100"/>
          </a:xfrm>
        </p:spPr>
      </p:sp>
      <p:sp>
        <p:nvSpPr>
          <p:cNvPr id="3" name="Notes Placeholder 2"/>
          <p:cNvSpPr>
            <a:spLocks noGrp="1"/>
          </p:cNvSpPr>
          <p:nvPr>
            <p:ph type="body" idx="1"/>
          </p:nvPr>
        </p:nvSpPr>
        <p:spPr>
          <a:xfrm>
            <a:off x="304800" y="3581400"/>
            <a:ext cx="6400800" cy="3600450"/>
          </a:xfrm>
        </p:spPr>
        <p:txBody>
          <a:bodyPr/>
          <a:lstStyle/>
          <a:p>
            <a:r>
              <a:rPr lang="en-US" sz="1800" i="1" dirty="0"/>
              <a:t>Recovery of the Detroit river </a:t>
            </a:r>
            <a:r>
              <a:rPr lang="en-US" sz="1800" dirty="0"/>
              <a:t>– </a:t>
            </a:r>
          </a:p>
          <a:p>
            <a:pPr marL="285750" indent="-285750">
              <a:buFont typeface="Arial" panose="020B0604020202020204" pitchFamily="34" charset="0"/>
              <a:buChar char="•"/>
            </a:pPr>
            <a:r>
              <a:rPr lang="en-US" sz="1800" i="1" dirty="0"/>
              <a:t>Top: </a:t>
            </a:r>
            <a:r>
              <a:rPr lang="en-US" sz="1800" dirty="0"/>
              <a:t>the Rouge river delivered waste to the </a:t>
            </a:r>
            <a:r>
              <a:rPr lang="en-US" sz="1800" b="1" dirty="0"/>
              <a:t>Detroit river</a:t>
            </a:r>
            <a:r>
              <a:rPr lang="en-US" sz="1800" dirty="0"/>
              <a:t>,   </a:t>
            </a:r>
            <a:r>
              <a:rPr lang="en-US" sz="1800" b="1" dirty="0"/>
              <a:t>devoid of fish </a:t>
            </a:r>
            <a:r>
              <a:rPr lang="en-US" sz="1800" dirty="0"/>
              <a:t>in 1966.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i="1" dirty="0"/>
              <a:t>Bottom:</a:t>
            </a:r>
            <a:r>
              <a:rPr lang="en-US" sz="1800" dirty="0"/>
              <a:t> large sturgeons and other fish have </a:t>
            </a:r>
            <a:r>
              <a:rPr lang="en-US" sz="1800" b="1" dirty="0"/>
              <a:t>returned to the river </a:t>
            </a:r>
            <a:r>
              <a:rPr lang="en-US" sz="1800" dirty="0">
                <a:solidFill>
                  <a:srgbClr val="FF0000"/>
                </a:solidFill>
              </a:rPr>
              <a:t>Click.</a:t>
            </a:r>
          </a:p>
          <a:p>
            <a:r>
              <a:rPr lang="en-US" sz="1800" dirty="0">
                <a:solidFill>
                  <a:srgbClr val="FF0000"/>
                </a:solidFill>
              </a:rPr>
              <a:t> </a:t>
            </a:r>
          </a:p>
          <a:p>
            <a:pPr marL="285750" indent="-285750">
              <a:buFont typeface="Arial" panose="020B0604020202020204" pitchFamily="34" charset="0"/>
              <a:buChar char="•"/>
            </a:pPr>
            <a:r>
              <a:rPr lang="en-US" sz="1800" dirty="0"/>
              <a:t>The </a:t>
            </a:r>
            <a:r>
              <a:rPr lang="en-US" sz="1800" b="1" dirty="0"/>
              <a:t>annual loss of wetlands</a:t>
            </a:r>
            <a:r>
              <a:rPr lang="en-US" sz="1800" dirty="0"/>
              <a:t> has </a:t>
            </a:r>
            <a:r>
              <a:rPr lang="en-US" sz="1800" b="1" dirty="0"/>
              <a:t>slowed by 96% </a:t>
            </a:r>
            <a:r>
              <a:rPr lang="en-US" sz="1800" dirty="0"/>
              <a:t>from the rates of the 1970s and '80s </a:t>
            </a:r>
          </a:p>
          <a:p>
            <a:pPr marL="285750" indent="-285750">
              <a:buFont typeface="Arial" panose="020B0604020202020204" pitchFamily="34" charset="0"/>
              <a:buChar char="•"/>
            </a:pPr>
            <a:r>
              <a:rPr lang="en-US" sz="1800" dirty="0"/>
              <a:t>Click to see improvement in sewage treatment for most Americans – not including septic systems</a:t>
            </a:r>
          </a:p>
          <a:p>
            <a:endParaRPr lang="en-US" sz="1800" i="1" dirty="0"/>
          </a:p>
          <a:p>
            <a:r>
              <a:rPr lang="en-US" sz="1800" i="1" dirty="0"/>
              <a:t>Continuing challenges -</a:t>
            </a:r>
            <a:r>
              <a:rPr lang="en-US" sz="1800" dirty="0"/>
              <a:t> new persistent chemicals (e.g. PFAS) and non-point source nutrient loadings to Great Lakes and estuaries, and climate change - sea level rise, ocean warming, acidification</a:t>
            </a:r>
            <a:endParaRPr lang="en-US" sz="1600" dirty="0"/>
          </a:p>
          <a:p>
            <a:endParaRPr lang="en-US" i="1" dirty="0">
              <a:solidFill>
                <a:srgbClr val="FF0000"/>
              </a:solidFill>
            </a:endParaRPr>
          </a:p>
          <a:p>
            <a:r>
              <a:rPr lang="en-US" i="1" dirty="0">
                <a:solidFill>
                  <a:srgbClr val="FF0000"/>
                </a:solidFill>
              </a:rPr>
              <a:t>Optional details</a:t>
            </a:r>
          </a:p>
          <a:p>
            <a:pPr marL="285750" indent="-285750">
              <a:buFont typeface="Arial" panose="020B0604020202020204" pitchFamily="34" charset="0"/>
              <a:buChar char="•"/>
            </a:pPr>
            <a:r>
              <a:rPr lang="en-US" dirty="0"/>
              <a:t>Clean Water regulations greatly reduced pollution discharges - dramatic improvements in </a:t>
            </a:r>
            <a:r>
              <a:rPr lang="en-US" dirty="0" err="1"/>
              <a:t>wrt</a:t>
            </a:r>
            <a:r>
              <a:rPr lang="en-US" dirty="0"/>
              <a:t> burning rivers, odors, sewage overflows wide spread fish kills.  </a:t>
            </a:r>
          </a:p>
          <a:p>
            <a:pPr marL="285750" indent="-285750">
              <a:buFont typeface="Arial" panose="020B0604020202020204" pitchFamily="34" charset="0"/>
              <a:buChar char="•"/>
            </a:pPr>
            <a:r>
              <a:rPr lang="en-US" dirty="0"/>
              <a:t>States wrote discharge permits for 57 industries, contributing to these huge reductions. Stormwater overflows are managed by over 200,000 discharge permits for municipal and industrial sources.</a:t>
            </a:r>
          </a:p>
          <a:p>
            <a:pPr marL="285750" indent="-285750">
              <a:buFont typeface="Arial" panose="020B0604020202020204" pitchFamily="34" charset="0"/>
              <a:buChar char="•"/>
            </a:pPr>
            <a:r>
              <a:rPr lang="en-US" dirty="0"/>
              <a:t>EPA provided $190</a:t>
            </a:r>
            <a:r>
              <a:rPr lang="en-US" baseline="0" dirty="0"/>
              <a:t> billion for municipal treatment wastewater treatment systems, today far more people served by more advanced treatment systems</a:t>
            </a:r>
            <a:endParaRPr lang="en-US" dirty="0"/>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01266B02-3724-2E46-8866-3BB19B4980B1}" type="slidenum">
              <a:rPr lang="en-US" smtClean="0"/>
              <a:t>25</a:t>
            </a:fld>
            <a:endParaRPr lang="en-US" dirty="0"/>
          </a:p>
        </p:txBody>
      </p:sp>
    </p:spTree>
    <p:extLst>
      <p:ext uri="{BB962C8B-B14F-4D97-AF65-F5344CB8AC3E}">
        <p14:creationId xmlns:p14="http://schemas.microsoft.com/office/powerpoint/2010/main" val="640267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declared victory on Lake Erie by the 1980’s </a:t>
            </a:r>
            <a:r>
              <a:rPr lang="mr-IN" baseline="0" dirty="0"/>
              <a:t>–</a:t>
            </a:r>
            <a:r>
              <a:rPr lang="en-US" baseline="0" dirty="0"/>
              <a:t> no more burning rivers, industrial </a:t>
            </a:r>
            <a:r>
              <a:rPr lang="en-US" baseline="0" dirty="0" err="1"/>
              <a:t>wasts</a:t>
            </a:r>
            <a:r>
              <a:rPr lang="en-US" baseline="0" dirty="0"/>
              <a:t> way down, the ‘dead zone’ almost gone</a:t>
            </a:r>
          </a:p>
          <a:p>
            <a:endParaRPr lang="en-US" baseline="0" dirty="0"/>
          </a:p>
          <a:p>
            <a:r>
              <a:rPr lang="en-US" baseline="0" dirty="0"/>
              <a:t>But in recent years nutrient loadings have increased    -   and the bottom of much of the great lakes is covered with the invasive “Zebra Mussel”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266B02-3724-2E46-8866-3BB19B4980B1}" type="slidenum">
              <a:rPr lang="en-US" smtClean="0"/>
              <a:t>26</a:t>
            </a:fld>
            <a:endParaRPr lang="en-US"/>
          </a:p>
        </p:txBody>
      </p:sp>
    </p:spTree>
    <p:extLst>
      <p:ext uri="{BB962C8B-B14F-4D97-AF65-F5344CB8AC3E}">
        <p14:creationId xmlns:p14="http://schemas.microsoft.com/office/powerpoint/2010/main" val="3859830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381000"/>
            <a:ext cx="5486400" cy="3086100"/>
          </a:xfrm>
        </p:spPr>
      </p:sp>
      <p:sp>
        <p:nvSpPr>
          <p:cNvPr id="3" name="Notes Placeholder 2"/>
          <p:cNvSpPr>
            <a:spLocks noGrp="1"/>
          </p:cNvSpPr>
          <p:nvPr>
            <p:ph type="body" idx="1"/>
          </p:nvPr>
        </p:nvSpPr>
        <p:spPr>
          <a:xfrm>
            <a:off x="190500" y="3467101"/>
            <a:ext cx="6477000" cy="4419600"/>
          </a:xfrm>
        </p:spPr>
        <p:txBody>
          <a:bodyPr/>
          <a:lstStyle/>
          <a:p>
            <a:r>
              <a:rPr lang="en-US" sz="1800" i="1" dirty="0"/>
              <a:t>Reduced disease outbreaks in community water systems</a:t>
            </a:r>
          </a:p>
          <a:p>
            <a:pPr marL="285750" indent="-285750">
              <a:buFont typeface="Arial" panose="020B0604020202020204" pitchFamily="34" charset="0"/>
              <a:buChar char="•"/>
            </a:pPr>
            <a:r>
              <a:rPr lang="en-US" sz="1800" b="1" dirty="0"/>
              <a:t>1969 survey</a:t>
            </a:r>
            <a:r>
              <a:rPr lang="en-US" sz="1800" dirty="0"/>
              <a:t>: </a:t>
            </a:r>
            <a:r>
              <a:rPr lang="en-US" sz="1800" b="1" dirty="0"/>
              <a:t>over half </a:t>
            </a:r>
            <a:r>
              <a:rPr lang="en-US" sz="1800" dirty="0"/>
              <a:t>of US water treatment systems had </a:t>
            </a:r>
            <a:r>
              <a:rPr lang="en-US" sz="1800" b="1" dirty="0"/>
              <a:t>major deficiencies</a:t>
            </a:r>
          </a:p>
          <a:p>
            <a:pPr marL="285750" indent="-285750">
              <a:buFont typeface="Arial" panose="020B0604020202020204" pitchFamily="34" charset="0"/>
              <a:buChar char="•"/>
            </a:pPr>
            <a:r>
              <a:rPr lang="en-US" sz="1800" dirty="0"/>
              <a:t> 1974 </a:t>
            </a:r>
            <a:r>
              <a:rPr lang="en-US" sz="1800" b="1" dirty="0"/>
              <a:t>drinking water act</a:t>
            </a:r>
            <a:r>
              <a:rPr lang="en-US" sz="1800" dirty="0"/>
              <a:t> pushed </a:t>
            </a:r>
            <a:r>
              <a:rPr lang="en-US" sz="1800" b="1" dirty="0"/>
              <a:t>modern controls </a:t>
            </a:r>
            <a:r>
              <a:rPr lang="en-US" sz="1800" dirty="0"/>
              <a:t>on water supplies for cities </a:t>
            </a:r>
          </a:p>
          <a:p>
            <a:pPr marL="285750" indent="-285750">
              <a:buFont typeface="Arial" panose="020B0604020202020204" pitchFamily="34" charset="0"/>
              <a:buChar char="•"/>
            </a:pPr>
            <a:r>
              <a:rPr lang="en-US" sz="1800" dirty="0"/>
              <a:t>Focus: trends for disease outbreaks in community water systems starting 1975</a:t>
            </a:r>
          </a:p>
          <a:p>
            <a:pPr marL="285750" indent="-285750">
              <a:buFont typeface="Arial" panose="020B0604020202020204" pitchFamily="34" charset="0"/>
              <a:buChar char="•"/>
            </a:pPr>
            <a:r>
              <a:rPr lang="en-US" sz="1800" dirty="0"/>
              <a:t>This took  time: Community outbreaks finally began to decrease in early 1980s</a:t>
            </a:r>
          </a:p>
          <a:p>
            <a:endParaRPr lang="en-US" sz="1800" dirty="0"/>
          </a:p>
          <a:p>
            <a:pPr marL="285750" indent="-285750">
              <a:buFont typeface="Arial" panose="020B0604020202020204" pitchFamily="34" charset="0"/>
              <a:buChar char="•"/>
            </a:pPr>
            <a:r>
              <a:rPr lang="en-US" sz="1800" dirty="0"/>
              <a:t>% of Americans with DW </a:t>
            </a:r>
            <a:r>
              <a:rPr lang="en-US" sz="1800" b="1" dirty="0"/>
              <a:t>meeting all EPA standards</a:t>
            </a:r>
            <a:r>
              <a:rPr lang="en-US" sz="1800" dirty="0"/>
              <a:t>:</a:t>
            </a:r>
          </a:p>
          <a:p>
            <a:pPr lvl="1"/>
            <a:r>
              <a:rPr lang="en-US" sz="1800" b="1" dirty="0"/>
              <a:t>1993   79%  </a:t>
            </a:r>
          </a:p>
          <a:p>
            <a:pPr lvl="1"/>
            <a:r>
              <a:rPr lang="en-US" sz="1800" b="1" dirty="0"/>
              <a:t>2015   91%. </a:t>
            </a:r>
          </a:p>
          <a:p>
            <a:endParaRPr lang="en-US" sz="1800" baseline="0" dirty="0"/>
          </a:p>
          <a:p>
            <a:r>
              <a:rPr lang="en-US" sz="1800" i="1" dirty="0"/>
              <a:t>Continuing challenges: </a:t>
            </a:r>
          </a:p>
          <a:p>
            <a:pPr marL="285750" indent="-285750">
              <a:buFont typeface="Arial" panose="020B0604020202020204" pitchFamily="34" charset="0"/>
              <a:buChar char="•"/>
            </a:pPr>
            <a:r>
              <a:rPr lang="en-US" sz="1800" dirty="0"/>
              <a:t>major degradation in water treatment infrastructure, </a:t>
            </a:r>
          </a:p>
          <a:p>
            <a:pPr marL="285750" indent="-285750">
              <a:buFont typeface="Arial" panose="020B0604020202020204" pitchFamily="34" charset="0"/>
              <a:buChar char="•"/>
            </a:pPr>
            <a:r>
              <a:rPr lang="en-US" sz="1800" dirty="0"/>
              <a:t>Risks from certain bacteria e.g. Legionella, and persistent PFAS</a:t>
            </a:r>
          </a:p>
          <a:p>
            <a:pPr marL="285750" indent="-285750">
              <a:buFont typeface="Arial" panose="020B0604020202020204" pitchFamily="34" charset="0"/>
              <a:buChar char="•"/>
            </a:pPr>
            <a:r>
              <a:rPr lang="en-US" sz="1800" dirty="0"/>
              <a:t>increasing supply in water short areas  (desalinization, reuse of treated waste-water)</a:t>
            </a:r>
            <a:endParaRPr lang="en-US" sz="1800" i="1" baseline="0" dirty="0"/>
          </a:p>
          <a:p>
            <a:endParaRPr lang="en-US" sz="1800" baseline="0" dirty="0"/>
          </a:p>
          <a:p>
            <a:endParaRPr lang="en-US" sz="1800" baseline="0" dirty="0"/>
          </a:p>
          <a:p>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27</a:t>
            </a:fld>
            <a:endParaRPr lang="en-US"/>
          </a:p>
        </p:txBody>
      </p:sp>
    </p:spTree>
    <p:extLst>
      <p:ext uri="{BB962C8B-B14F-4D97-AF65-F5344CB8AC3E}">
        <p14:creationId xmlns:p14="http://schemas.microsoft.com/office/powerpoint/2010/main" val="102213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381000" y="3657600"/>
            <a:ext cx="6172200" cy="3600450"/>
          </a:xfrm>
        </p:spPr>
        <p:txBody>
          <a:bodyPr/>
          <a:lstStyle/>
          <a:p>
            <a:pPr marL="285750" indent="-285750">
              <a:buFont typeface="Arial" panose="020B0604020202020204" pitchFamily="34" charset="0"/>
              <a:buChar char="•"/>
            </a:pPr>
            <a:r>
              <a:rPr lang="en-US" sz="1800" i="1" dirty="0"/>
              <a:t>Stopping the dramatic increase in Total annual US Municipal Solid Waste.</a:t>
            </a:r>
          </a:p>
          <a:p>
            <a:pPr marL="285750" indent="-285750">
              <a:buFont typeface="Arial" panose="020B0604020202020204" pitchFamily="34" charset="0"/>
              <a:buChar char="•"/>
            </a:pPr>
            <a:r>
              <a:rPr lang="en-US" sz="1800" dirty="0"/>
              <a:t>EPA </a:t>
            </a:r>
            <a:r>
              <a:rPr lang="en-US" sz="1800" b="1" dirty="0"/>
              <a:t>RCRA</a:t>
            </a:r>
            <a:r>
              <a:rPr lang="en-US" sz="1800" dirty="0"/>
              <a:t> Programs: </a:t>
            </a:r>
            <a:r>
              <a:rPr lang="en-US" sz="1800" b="1" dirty="0"/>
              <a:t>Reduce generation </a:t>
            </a:r>
            <a:r>
              <a:rPr lang="en-US" sz="1800" dirty="0"/>
              <a:t>of waste at the source, </a:t>
            </a:r>
            <a:r>
              <a:rPr lang="en-US" sz="1800" b="1" dirty="0"/>
              <a:t>recycling</a:t>
            </a:r>
            <a:r>
              <a:rPr lang="en-US" sz="1800" dirty="0"/>
              <a:t>, </a:t>
            </a:r>
            <a:r>
              <a:rPr lang="en-US" sz="1800" b="1" dirty="0"/>
              <a:t>reuse</a:t>
            </a:r>
            <a:r>
              <a:rPr lang="en-US" sz="1800" dirty="0"/>
              <a:t> and </a:t>
            </a:r>
            <a:r>
              <a:rPr lang="en-US" sz="1800" b="1" dirty="0"/>
              <a:t>combustion</a:t>
            </a:r>
          </a:p>
          <a:p>
            <a:endParaRPr lang="en-US" sz="1800" b="1" dirty="0"/>
          </a:p>
          <a:p>
            <a:pPr marL="285750" indent="-285750">
              <a:buFont typeface="Arial" panose="020B0604020202020204" pitchFamily="34" charset="0"/>
              <a:buChar char="•"/>
            </a:pPr>
            <a:r>
              <a:rPr lang="en-US" sz="1800" dirty="0"/>
              <a:t>Better sealing of landfills to reduce release, energy recovery by burning of landfill gases (methane and organic chemicals)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RCRA also reduced the generation of hazardous wastes from industry.– but not enough – next page</a:t>
            </a:r>
          </a:p>
          <a:p>
            <a:endParaRPr lang="en-US" sz="1600" dirty="0"/>
          </a:p>
          <a:p>
            <a:r>
              <a:rPr lang="en-US" sz="1800" i="1" dirty="0"/>
              <a:t>Continuing Challenges </a:t>
            </a:r>
            <a:r>
              <a:rPr lang="en-US" sz="1800" dirty="0"/>
              <a:t>– Total generation slowed, but not stopped.  </a:t>
            </a:r>
          </a:p>
          <a:p>
            <a:pPr marL="285750" indent="-285750">
              <a:buFont typeface="Arial" panose="020B0604020202020204" pitchFamily="34" charset="0"/>
              <a:buChar char="•"/>
            </a:pPr>
            <a:r>
              <a:rPr lang="en-US" sz="1800" dirty="0"/>
              <a:t>Recycling some materials, </a:t>
            </a:r>
            <a:r>
              <a:rPr lang="en-US" sz="1800" b="1" dirty="0"/>
              <a:t>PLASTICS</a:t>
            </a:r>
            <a:r>
              <a:rPr lang="en-US" sz="1800" dirty="0"/>
              <a:t>!, is under serious stress  - China is rejecting our waste. </a:t>
            </a:r>
          </a:p>
          <a:p>
            <a:pPr marL="285750" indent="-285750">
              <a:buFont typeface="Arial" panose="020B0604020202020204" pitchFamily="34" charset="0"/>
              <a:buChar char="•"/>
            </a:pPr>
            <a:r>
              <a:rPr lang="en-US" sz="1800" dirty="0"/>
              <a:t>Greater effort to minimize waste creation.  </a:t>
            </a:r>
          </a:p>
          <a:p>
            <a:pPr marL="285750" indent="-285750">
              <a:buFont typeface="Arial" panose="020B0604020202020204" pitchFamily="34" charset="0"/>
              <a:buChar char="•"/>
            </a:pPr>
            <a:r>
              <a:rPr lang="en-US" sz="1800" dirty="0"/>
              <a:t>Other issues include new chemicals (e.g. PFAS) and nanotechnology product  that are increasing in the waste stream. </a:t>
            </a:r>
          </a:p>
          <a:p>
            <a:endParaRPr lang="en-US" sz="1600" dirty="0"/>
          </a:p>
        </p:txBody>
      </p:sp>
      <p:sp>
        <p:nvSpPr>
          <p:cNvPr id="4" name="Slide Number Placeholder 3"/>
          <p:cNvSpPr>
            <a:spLocks noGrp="1"/>
          </p:cNvSpPr>
          <p:nvPr>
            <p:ph type="sldNum" sz="quarter" idx="5"/>
          </p:nvPr>
        </p:nvSpPr>
        <p:spPr/>
        <p:txBody>
          <a:bodyPr/>
          <a:lstStyle/>
          <a:p>
            <a:fld id="{01266B02-3724-2E46-8866-3BB19B4980B1}" type="slidenum">
              <a:rPr lang="en-US" smtClean="0"/>
              <a:t>28</a:t>
            </a:fld>
            <a:endParaRPr lang="en-US"/>
          </a:p>
        </p:txBody>
      </p:sp>
    </p:spTree>
    <p:extLst>
      <p:ext uri="{BB962C8B-B14F-4D97-AF65-F5344CB8AC3E}">
        <p14:creationId xmlns:p14="http://schemas.microsoft.com/office/powerpoint/2010/main" val="1564660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369888"/>
            <a:ext cx="5486400" cy="3086100"/>
          </a:xfrm>
        </p:spPr>
      </p:sp>
      <p:sp>
        <p:nvSpPr>
          <p:cNvPr id="3" name="Notes Placeholder 2"/>
          <p:cNvSpPr>
            <a:spLocks noGrp="1"/>
          </p:cNvSpPr>
          <p:nvPr>
            <p:ph type="body" idx="1"/>
          </p:nvPr>
        </p:nvSpPr>
        <p:spPr>
          <a:xfrm>
            <a:off x="228600" y="4227731"/>
            <a:ext cx="6324600" cy="3600450"/>
          </a:xfrm>
        </p:spPr>
        <p:txBody>
          <a:bodyPr/>
          <a:lstStyle/>
          <a:p>
            <a:pPr marL="285750" indent="-285750">
              <a:buFont typeface="Arial" panose="020B0604020202020204" pitchFamily="34" charset="0"/>
              <a:buChar char="•"/>
            </a:pPr>
            <a:r>
              <a:rPr lang="en-US" sz="1800" dirty="0"/>
              <a:t>Bad examples - Love Canal in </a:t>
            </a:r>
            <a:r>
              <a:rPr lang="en-US" sz="1800" dirty="0" err="1"/>
              <a:t>Niagra</a:t>
            </a:r>
            <a:r>
              <a:rPr lang="en-US" sz="1800" dirty="0"/>
              <a:t> Falls NY and the ”</a:t>
            </a:r>
            <a:r>
              <a:rPr lang="en-US" sz="1800" b="1" dirty="0"/>
              <a:t>Valley of the Drums” </a:t>
            </a:r>
            <a:r>
              <a:rPr lang="en-US" sz="1800" dirty="0"/>
              <a:t>shown here led to the </a:t>
            </a:r>
            <a:r>
              <a:rPr lang="en-US" sz="1800" b="1" dirty="0"/>
              <a:t>Superfund</a:t>
            </a:r>
            <a:r>
              <a:rPr lang="en-US" sz="1800" dirty="0"/>
              <a:t> law. </a:t>
            </a:r>
            <a:r>
              <a:rPr lang="en-US" sz="1800" dirty="0">
                <a:solidFill>
                  <a:srgbClr val="FF0000"/>
                </a:solidFill>
              </a:rPr>
              <a:t>Click Click</a:t>
            </a:r>
          </a:p>
          <a:p>
            <a:endParaRPr lang="en-US" sz="1600" dirty="0">
              <a:solidFill>
                <a:srgbClr val="FF0000"/>
              </a:solidFill>
            </a:endParaRPr>
          </a:p>
          <a:p>
            <a:pPr marL="285750" indent="-285750">
              <a:buFont typeface="Arial" panose="020B0604020202020204" pitchFamily="34" charset="0"/>
              <a:buChar char="•"/>
            </a:pPr>
            <a:r>
              <a:rPr lang="en-US" sz="1800" b="1" dirty="0"/>
              <a:t>Superfund</a:t>
            </a:r>
            <a:r>
              <a:rPr lang="en-US" sz="1800" dirty="0"/>
              <a:t>: EPA provided funds to identify, assess, and </a:t>
            </a:r>
            <a:r>
              <a:rPr lang="en-US" sz="1800" b="1" dirty="0"/>
              <a:t>remedy risks</a:t>
            </a:r>
            <a:r>
              <a:rPr lang="en-US" sz="1800" dirty="0"/>
              <a:t> by </a:t>
            </a:r>
            <a:r>
              <a:rPr lang="en-US" sz="1800" dirty="0">
                <a:solidFill>
                  <a:srgbClr val="FF0000"/>
                </a:solidFill>
              </a:rPr>
              <a:t>Click </a:t>
            </a:r>
            <a:r>
              <a:rPr lang="en-US" sz="1800" dirty="0"/>
              <a:t>stabilizing and ultimately cleaning up sites. </a:t>
            </a:r>
            <a:r>
              <a:rPr lang="en-US" sz="1800" dirty="0">
                <a:solidFill>
                  <a:srgbClr val="FF0000"/>
                </a:solidFill>
              </a:rPr>
              <a:t>Click</a:t>
            </a:r>
          </a:p>
          <a:p>
            <a:pPr marL="285750" indent="-285750">
              <a:buFont typeface="Arial" panose="020B0604020202020204" pitchFamily="34" charset="0"/>
              <a:buChar char="•"/>
            </a:pPr>
            <a:r>
              <a:rPr lang="en-US" sz="1800" dirty="0">
                <a:solidFill>
                  <a:srgbClr val="FF0000"/>
                </a:solidFill>
              </a:rPr>
              <a:t>Follow the slide bullets</a:t>
            </a:r>
          </a:p>
          <a:p>
            <a:pPr marL="285750" indent="-285750">
              <a:buFont typeface="Arial" panose="020B0604020202020204" pitchFamily="34" charset="0"/>
              <a:buChar char="•"/>
            </a:pPr>
            <a:endParaRPr lang="en-US" sz="1800" dirty="0">
              <a:solidFill>
                <a:srgbClr val="FF0000"/>
              </a:solidFill>
            </a:endParaRPr>
          </a:p>
          <a:p>
            <a:r>
              <a:rPr lang="en-US" sz="1800" i="1" dirty="0"/>
              <a:t>Continuing challenges </a:t>
            </a:r>
            <a:r>
              <a:rPr lang="en-US" sz="1800" dirty="0"/>
              <a:t>– completing the existing clean ups, returning site land to a state where they can be used for other purposes</a:t>
            </a:r>
          </a:p>
          <a:p>
            <a:r>
              <a:rPr lang="en-US" sz="1800" dirty="0"/>
              <a:t>Last table highlights environmental justice issue for superfund site locations.</a:t>
            </a:r>
          </a:p>
          <a:p>
            <a:endParaRPr lang="en-US" sz="1600" dirty="0">
              <a:solidFill>
                <a:srgbClr val="FF0000"/>
              </a:solidFill>
            </a:endParaRPr>
          </a:p>
          <a:p>
            <a:r>
              <a:rPr lang="en-US" sz="1600" dirty="0"/>
              <a:t>Additional info from EPA’s 2018 report lists the following significant public health and economic benefits</a:t>
            </a:r>
          </a:p>
          <a:p>
            <a:pPr marL="285750" indent="-285750">
              <a:buFont typeface="Arial" panose="020B0604020202020204" pitchFamily="34" charset="0"/>
              <a:buChar char="•"/>
            </a:pPr>
            <a:r>
              <a:rPr lang="en-US" sz="1600" dirty="0"/>
              <a:t>20-25% reductions in birth defects among children living near sites</a:t>
            </a:r>
          </a:p>
          <a:p>
            <a:pPr marL="285750" indent="-285750">
              <a:buFont typeface="Arial" panose="020B0604020202020204" pitchFamily="34" charset="0"/>
              <a:buChar char="•"/>
            </a:pPr>
            <a:r>
              <a:rPr lang="en-US" sz="1600" dirty="0"/>
              <a:t>Reductions in blood lead among children near sites</a:t>
            </a:r>
          </a:p>
          <a:p>
            <a:pPr marL="285750" indent="-285750">
              <a:buFont typeface="Arial" panose="020B0604020202020204" pitchFamily="34" charset="0"/>
              <a:buChar char="•"/>
            </a:pPr>
            <a:r>
              <a:rPr lang="en-US" sz="1600" dirty="0"/>
              <a:t>19-24% increase in residential property values within 3 miles of the site after cleanup</a:t>
            </a:r>
          </a:p>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01266B02-3724-2E46-8866-3BB19B4980B1}" type="slidenum">
              <a:rPr lang="en-US" smtClean="0"/>
              <a:t>29</a:t>
            </a:fld>
            <a:endParaRPr lang="en-US"/>
          </a:p>
        </p:txBody>
      </p:sp>
      <p:sp>
        <p:nvSpPr>
          <p:cNvPr id="5" name="Rectangle 4">
            <a:extLst>
              <a:ext uri="{FF2B5EF4-FFF2-40B4-BE49-F238E27FC236}">
                <a16:creationId xmlns:a16="http://schemas.microsoft.com/office/drawing/2014/main" id="{11AA9F4B-71AF-594C-A3A9-CDA7EB435373}"/>
              </a:ext>
            </a:extLst>
          </p:cNvPr>
          <p:cNvSpPr/>
          <p:nvPr/>
        </p:nvSpPr>
        <p:spPr>
          <a:xfrm>
            <a:off x="152400" y="3581400"/>
            <a:ext cx="6324600" cy="646331"/>
          </a:xfrm>
          <a:prstGeom prst="rect">
            <a:avLst/>
          </a:prstGeom>
        </p:spPr>
        <p:txBody>
          <a:bodyPr wrap="square">
            <a:spAutoFit/>
          </a:bodyPr>
          <a:lstStyle/>
          <a:p>
            <a:pPr marL="285750" indent="-285750">
              <a:buFont typeface="Arial" panose="020B0604020202020204" pitchFamily="34" charset="0"/>
              <a:buChar char="•"/>
            </a:pPr>
            <a:r>
              <a:rPr lang="en-US" dirty="0"/>
              <a:t>1980: </a:t>
            </a:r>
            <a:r>
              <a:rPr lang="en-US" b="1" dirty="0"/>
              <a:t>80% of US lived within 3 miles </a:t>
            </a:r>
            <a:r>
              <a:rPr lang="en-US" dirty="0"/>
              <a:t>of one of 60,000 facilities generating </a:t>
            </a:r>
            <a:r>
              <a:rPr lang="en-US" b="1" dirty="0"/>
              <a:t>20-40 million tons </a:t>
            </a:r>
            <a:r>
              <a:rPr lang="en-US" dirty="0"/>
              <a:t>of hazardous waste each year, </a:t>
            </a:r>
          </a:p>
        </p:txBody>
      </p:sp>
    </p:spTree>
    <p:extLst>
      <p:ext uri="{BB962C8B-B14F-4D97-AF65-F5344CB8AC3E}">
        <p14:creationId xmlns:p14="http://schemas.microsoft.com/office/powerpoint/2010/main" val="3135553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381000" y="3886200"/>
            <a:ext cx="6248400" cy="4876800"/>
          </a:xfrm>
        </p:spPr>
        <p:txBody>
          <a:bodyPr/>
          <a:lstStyle/>
          <a:p>
            <a:pPr marL="285750" indent="-285750">
              <a:buFont typeface="Arial" panose="020B0604020202020204" pitchFamily="34" charset="0"/>
              <a:buChar char="•"/>
            </a:pPr>
            <a:r>
              <a:rPr lang="en-US" sz="1800" dirty="0"/>
              <a:t>DDT was once lauded as safe and productive </a:t>
            </a:r>
            <a:r>
              <a:rPr lang="en-US" sz="1800" b="1" dirty="0">
                <a:solidFill>
                  <a:srgbClr val="FF0000"/>
                </a:solidFill>
              </a:rPr>
              <a:t>Click</a:t>
            </a:r>
          </a:p>
          <a:p>
            <a:endParaRPr lang="en-US" sz="1800" b="1" dirty="0"/>
          </a:p>
          <a:p>
            <a:pPr marL="285750" indent="-285750">
              <a:buFont typeface="Arial" panose="020B0604020202020204" pitchFamily="34" charset="0"/>
              <a:buChar char="•"/>
            </a:pPr>
            <a:r>
              <a:rPr lang="en-US" sz="1800" dirty="0"/>
              <a:t>EPA </a:t>
            </a:r>
            <a:r>
              <a:rPr lang="en-US" sz="1800" b="1" dirty="0"/>
              <a:t>banned  DDT</a:t>
            </a:r>
            <a:r>
              <a:rPr lang="en-US" sz="1800" dirty="0"/>
              <a:t> in 1972 reducing residues (DDE) that weakened bird eggs, leading to </a:t>
            </a:r>
            <a:r>
              <a:rPr lang="en-US" sz="1800" b="1" dirty="0"/>
              <a:t>recovery of bald eagle, brown pelican, and peregrine falcon populations </a:t>
            </a:r>
            <a:r>
              <a:rPr lang="en-US" sz="1800" dirty="0"/>
              <a:t>in the US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Pesticide law (FIFRA) </a:t>
            </a:r>
            <a:r>
              <a:rPr lang="en-US" sz="1800" b="1" dirty="0"/>
              <a:t>required review of the safety  </a:t>
            </a:r>
            <a:r>
              <a:rPr lang="en-US" sz="1800" dirty="0"/>
              <a:t>of existing and new pesticides. </a:t>
            </a:r>
          </a:p>
          <a:p>
            <a:pPr marL="285750" indent="-285750">
              <a:buFont typeface="Arial" panose="020B0604020202020204" pitchFamily="34" charset="0"/>
              <a:buChar char="•"/>
            </a:pPr>
            <a:r>
              <a:rPr lang="en-US" sz="1800" dirty="0"/>
              <a:t>Led to </a:t>
            </a:r>
            <a:r>
              <a:rPr lang="en-US" sz="1800" b="1" dirty="0"/>
              <a:t>removal of some </a:t>
            </a:r>
            <a:r>
              <a:rPr lang="en-US" sz="1800" dirty="0"/>
              <a:t>risky pesticides and </a:t>
            </a:r>
            <a:r>
              <a:rPr lang="en-US" sz="1800" b="1" dirty="0"/>
              <a:t>discontinuation of thousands </a:t>
            </a:r>
            <a:r>
              <a:rPr lang="en-US" sz="1800" dirty="0"/>
              <a:t>by manufacturers. </a:t>
            </a:r>
            <a:endParaRPr lang="en-US" sz="1800" baseline="0" dirty="0"/>
          </a:p>
          <a:p>
            <a:pPr marL="285750" indent="-285750">
              <a:buFont typeface="Arial" panose="020B0604020202020204" pitchFamily="34" charset="0"/>
              <a:buChar char="•"/>
            </a:pPr>
            <a:endParaRPr lang="en-US" sz="1800" baseline="0" dirty="0"/>
          </a:p>
          <a:p>
            <a:pPr marL="285750" indent="-285750">
              <a:buFont typeface="Arial" panose="020B0604020202020204" pitchFamily="34" charset="0"/>
              <a:buChar char="•"/>
            </a:pPr>
            <a:r>
              <a:rPr lang="en-US" sz="1800" dirty="0"/>
              <a:t> EPA Review of 10,00 limits for </a:t>
            </a:r>
            <a:r>
              <a:rPr lang="en-US" sz="1800" b="1" dirty="0"/>
              <a:t>pesticide residues on food  </a:t>
            </a:r>
            <a:r>
              <a:rPr lang="en-US" sz="1800" dirty="0"/>
              <a:t> (1996 Food Quality law) removal of many of the more toxic products from the market.</a:t>
            </a:r>
          </a:p>
          <a:p>
            <a:endParaRPr lang="en-US" sz="1600" dirty="0"/>
          </a:p>
          <a:p>
            <a:r>
              <a:rPr lang="en-US" sz="1600" i="1" dirty="0"/>
              <a:t>Continuing challenges </a:t>
            </a:r>
            <a:r>
              <a:rPr lang="en-US" sz="1600" dirty="0"/>
              <a:t>– understanding the role of pesticides in declines of butterflies, honeybees, frogs and other species.  Assessing implications of new nanotechnology in pesticides.  Assessing effects of pesticides on endocrine systems in humans </a:t>
            </a:r>
          </a:p>
        </p:txBody>
      </p:sp>
      <p:sp>
        <p:nvSpPr>
          <p:cNvPr id="4" name="Slide Number Placeholder 3"/>
          <p:cNvSpPr>
            <a:spLocks noGrp="1"/>
          </p:cNvSpPr>
          <p:nvPr>
            <p:ph type="sldNum" sz="quarter" idx="10"/>
          </p:nvPr>
        </p:nvSpPr>
        <p:spPr>
          <a:xfrm>
            <a:off x="6476999" y="8685213"/>
            <a:ext cx="379413" cy="458787"/>
          </a:xfrm>
        </p:spPr>
        <p:txBody>
          <a:bodyPr/>
          <a:lstStyle/>
          <a:p>
            <a:fld id="{01266B02-3724-2E46-8866-3BB19B4980B1}" type="slidenum">
              <a:rPr lang="en-US" smtClean="0"/>
              <a:t>30</a:t>
            </a:fld>
            <a:endParaRPr lang="en-US" dirty="0"/>
          </a:p>
        </p:txBody>
      </p:sp>
    </p:spTree>
    <p:extLst>
      <p:ext uri="{BB962C8B-B14F-4D97-AF65-F5344CB8AC3E}">
        <p14:creationId xmlns:p14="http://schemas.microsoft.com/office/powerpoint/2010/main" val="87455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i="1" dirty="0">
                <a:solidFill>
                  <a:srgbClr val="FF0000"/>
                </a:solidFill>
              </a:rPr>
              <a:t>What you’re going to tell them….if you drop the early slides 1900 to 1950s in your presentation, use this one and refer back to the cover shots on the front page</a:t>
            </a:r>
          </a:p>
        </p:txBody>
      </p:sp>
      <p:sp>
        <p:nvSpPr>
          <p:cNvPr id="4" name="Slide Number Placeholder 3"/>
          <p:cNvSpPr>
            <a:spLocks noGrp="1"/>
          </p:cNvSpPr>
          <p:nvPr>
            <p:ph type="sldNum" sz="quarter" idx="5"/>
          </p:nvPr>
        </p:nvSpPr>
        <p:spPr/>
        <p:txBody>
          <a:bodyPr/>
          <a:lstStyle/>
          <a:p>
            <a:fld id="{01266B02-3724-2E46-8866-3BB19B4980B1}" type="slidenum">
              <a:rPr lang="en-US" smtClean="0"/>
              <a:t>4</a:t>
            </a:fld>
            <a:endParaRPr lang="en-US"/>
          </a:p>
        </p:txBody>
      </p:sp>
    </p:spTree>
    <p:extLst>
      <p:ext uri="{BB962C8B-B14F-4D97-AF65-F5344CB8AC3E}">
        <p14:creationId xmlns:p14="http://schemas.microsoft.com/office/powerpoint/2010/main" val="1140196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76200"/>
            <a:ext cx="5486400" cy="3086100"/>
          </a:xfrm>
        </p:spPr>
      </p:sp>
      <p:sp>
        <p:nvSpPr>
          <p:cNvPr id="3" name="Notes Placeholder 2"/>
          <p:cNvSpPr>
            <a:spLocks noGrp="1"/>
          </p:cNvSpPr>
          <p:nvPr>
            <p:ph type="body" idx="1"/>
          </p:nvPr>
        </p:nvSpPr>
        <p:spPr>
          <a:xfrm>
            <a:off x="228600" y="3276600"/>
            <a:ext cx="6400800" cy="7010400"/>
          </a:xfrm>
        </p:spPr>
        <p:txBody>
          <a:bodyPr/>
          <a:lstStyle/>
          <a:p>
            <a:pPr marL="285750" indent="-285750">
              <a:buFont typeface="Arial" panose="020B0604020202020204" pitchFamily="34" charset="0"/>
              <a:buChar char="•"/>
            </a:pPr>
            <a:r>
              <a:rPr lang="en-US" sz="1800" dirty="0"/>
              <a:t>1970s News reports highlighted </a:t>
            </a:r>
            <a:r>
              <a:rPr lang="en-US" sz="1800" b="1" dirty="0"/>
              <a:t>concerns about Toxic chemicals like these </a:t>
            </a:r>
            <a:r>
              <a:rPr lang="en-US" sz="1800" b="1" dirty="0">
                <a:solidFill>
                  <a:srgbClr val="FF0000"/>
                </a:solidFill>
              </a:rPr>
              <a:t>Click </a:t>
            </a:r>
          </a:p>
          <a:p>
            <a:pPr marL="285750" indent="-285750">
              <a:buFont typeface="Arial" panose="020B0604020202020204" pitchFamily="34" charset="0"/>
              <a:buChar char="•"/>
            </a:pPr>
            <a:r>
              <a:rPr lang="en-US" sz="1800" b="1" dirty="0"/>
              <a:t>Thousands of new chemicals </a:t>
            </a:r>
            <a:r>
              <a:rPr lang="en-US" sz="1800" dirty="0"/>
              <a:t>were being released - </a:t>
            </a:r>
            <a:r>
              <a:rPr lang="en-US" sz="1800" b="1" dirty="0"/>
              <a:t>little knowledge</a:t>
            </a:r>
            <a:r>
              <a:rPr lang="en-US" sz="1800" dirty="0"/>
              <a:t> of their health or environmental effects. </a:t>
            </a:r>
          </a:p>
          <a:p>
            <a:pPr marL="285750" indent="-285750">
              <a:buFont typeface="Arial" panose="020B0604020202020204" pitchFamily="34" charset="0"/>
              <a:buChar char="•"/>
            </a:pPr>
            <a:r>
              <a:rPr lang="en-US" sz="1800" dirty="0"/>
              <a:t>1976 TSCA authorized EPA to </a:t>
            </a:r>
            <a:r>
              <a:rPr lang="en-US" sz="1800" b="1" dirty="0"/>
              <a:t>gather information </a:t>
            </a:r>
            <a:r>
              <a:rPr lang="en-US" sz="1800" dirty="0"/>
              <a:t>on and </a:t>
            </a:r>
            <a:r>
              <a:rPr lang="en-US" sz="1800" b="1" dirty="0"/>
              <a:t>require testing </a:t>
            </a:r>
            <a:r>
              <a:rPr lang="en-US" sz="1800" dirty="0"/>
              <a:t>of chemicals. </a:t>
            </a:r>
          </a:p>
          <a:p>
            <a:pPr marL="285750" indent="-285750">
              <a:buFont typeface="Arial" panose="020B0604020202020204" pitchFamily="34" charset="0"/>
              <a:buChar char="•"/>
            </a:pPr>
            <a:r>
              <a:rPr lang="en-US" sz="1800" dirty="0"/>
              <a:t>EPA – new inventory of existing chemicals, industry must notify EPA of new chemicals.  </a:t>
            </a:r>
            <a:r>
              <a:rPr lang="en-US" sz="1800" b="1" dirty="0">
                <a:solidFill>
                  <a:srgbClr val="FF0000"/>
                </a:solidFill>
              </a:rPr>
              <a:t>Click</a:t>
            </a:r>
            <a:endParaRPr lang="en-US" sz="1800" b="1" dirty="0"/>
          </a:p>
          <a:p>
            <a:pPr marL="285750" indent="-285750">
              <a:buFont typeface="Arial" panose="020B0604020202020204" pitchFamily="34" charset="0"/>
              <a:buChar char="•"/>
            </a:pPr>
            <a:r>
              <a:rPr lang="en-US" sz="1800" b="1" dirty="0"/>
              <a:t>1984 -85 Deadly releases </a:t>
            </a:r>
            <a:r>
              <a:rPr lang="en-US" sz="1800" dirty="0"/>
              <a:t>of chemicals in </a:t>
            </a:r>
            <a:r>
              <a:rPr lang="en-US" sz="1800" b="1" dirty="0" err="1"/>
              <a:t>Bhoupal</a:t>
            </a:r>
            <a:r>
              <a:rPr lang="en-US" sz="1800" b="1" dirty="0"/>
              <a:t> &amp; West </a:t>
            </a:r>
            <a:r>
              <a:rPr lang="en-US" sz="1800" b="1" dirty="0" err="1"/>
              <a:t>Va</a:t>
            </a:r>
            <a:r>
              <a:rPr lang="en-US" sz="1800" b="1" dirty="0"/>
              <a:t> </a:t>
            </a:r>
            <a:r>
              <a:rPr lang="en-US" sz="1800" dirty="0"/>
              <a:t>prompted</a:t>
            </a:r>
            <a:r>
              <a:rPr lang="en-US" sz="1800" b="1" dirty="0"/>
              <a:t>:</a:t>
            </a:r>
          </a:p>
          <a:p>
            <a:pPr marL="285750" indent="-285750">
              <a:buFont typeface="Arial" panose="020B0604020202020204" pitchFamily="34" charset="0"/>
              <a:buChar char="•"/>
            </a:pPr>
            <a:r>
              <a:rPr lang="en-US" sz="1800" dirty="0"/>
              <a:t>a</a:t>
            </a:r>
            <a:r>
              <a:rPr lang="en-US" sz="1800" b="1" dirty="0"/>
              <a:t> </a:t>
            </a:r>
            <a:r>
              <a:rPr lang="en-US" sz="1800" dirty="0"/>
              <a:t>1986 law for </a:t>
            </a:r>
            <a:r>
              <a:rPr lang="en-US" sz="1800" b="1" dirty="0"/>
              <a:t>emergency planning, right to know</a:t>
            </a:r>
            <a:r>
              <a:rPr lang="en-US" sz="1800" dirty="0"/>
              <a:t> </a:t>
            </a:r>
            <a:r>
              <a:rPr lang="en-US" sz="1800" b="1" dirty="0">
                <a:solidFill>
                  <a:srgbClr val="FF0000"/>
                </a:solidFill>
              </a:rPr>
              <a:t>Click</a:t>
            </a:r>
            <a:r>
              <a:rPr lang="en-US" sz="1800" dirty="0">
                <a:solidFill>
                  <a:srgbClr val="FF0000"/>
                </a:solidFill>
              </a:rPr>
              <a:t> .</a:t>
            </a:r>
          </a:p>
          <a:p>
            <a:pPr marL="285750" indent="-285750">
              <a:buFont typeface="Arial" panose="020B0604020202020204" pitchFamily="34" charset="0"/>
              <a:buChar char="•"/>
            </a:pPr>
            <a:r>
              <a:rPr lang="en-US" sz="1800" b="1" dirty="0"/>
              <a:t>EPA TRI </a:t>
            </a:r>
            <a:r>
              <a:rPr lang="en-US" sz="1800" dirty="0"/>
              <a:t> - you can search for releases near you.</a:t>
            </a:r>
          </a:p>
          <a:p>
            <a:pPr marL="285750" indent="-285750">
              <a:buFont typeface="Arial" panose="020B0604020202020204" pitchFamily="34" charset="0"/>
              <a:buChar char="•"/>
            </a:pPr>
            <a:r>
              <a:rPr lang="en-US" sz="1800" dirty="0"/>
              <a:t>TSCA was amended to address asbestos in schools, lead in paint, and </a:t>
            </a:r>
            <a:r>
              <a:rPr lang="en-US" sz="1800" b="1" dirty="0"/>
              <a:t>significant update in 2016. </a:t>
            </a:r>
          </a:p>
          <a:p>
            <a:pPr marL="285750" indent="-285750">
              <a:buFont typeface="Arial" panose="020B0604020202020204" pitchFamily="34" charset="0"/>
              <a:buChar char="•"/>
            </a:pPr>
            <a:r>
              <a:rPr lang="en-US" sz="1800" b="1" dirty="0"/>
              <a:t>Results</a:t>
            </a:r>
            <a:r>
              <a:rPr lang="en-US" sz="1800" dirty="0"/>
              <a:t>:  2,000+ new chemicals not commercialized in US. </a:t>
            </a:r>
          </a:p>
          <a:p>
            <a:pPr marL="285750" indent="-285750">
              <a:buFont typeface="Arial" panose="020B0604020202020204" pitchFamily="34" charset="0"/>
              <a:buChar char="•"/>
            </a:pPr>
            <a:r>
              <a:rPr lang="en-US" sz="1800" dirty="0"/>
              <a:t>EPA imposed measures or testing for more than 3,000 more chemicals that </a:t>
            </a:r>
            <a:r>
              <a:rPr lang="en-US" sz="1800" i="1" dirty="0"/>
              <a:t>were</a:t>
            </a:r>
            <a:r>
              <a:rPr lang="en-US" sz="1800" dirty="0"/>
              <a:t> allowed into commerce. </a:t>
            </a:r>
          </a:p>
          <a:p>
            <a:pPr marL="285750" indent="-285750">
              <a:buFont typeface="Arial" panose="020B0604020202020204" pitchFamily="34" charset="0"/>
              <a:buChar char="•"/>
            </a:pPr>
            <a:r>
              <a:rPr lang="en-US" sz="1800" dirty="0"/>
              <a:t>EPA shares testing reports and studies on chemical hazards and exposure; extensive information on how chemicals are produced, distributed and used in society </a:t>
            </a:r>
          </a:p>
          <a:p>
            <a:endParaRPr lang="en-US" sz="1400" dirty="0"/>
          </a:p>
          <a:p>
            <a:r>
              <a:rPr lang="en-US" sz="1400" i="1" dirty="0"/>
              <a:t>Continuing challenges </a:t>
            </a:r>
            <a:r>
              <a:rPr lang="en-US" sz="1400" dirty="0"/>
              <a:t>– Much work remains to follow through on the new mandates from 2016 legislation, particularly for a series of existing chemicals, but also many new chemicals, including some using </a:t>
            </a:r>
            <a:r>
              <a:rPr lang="en-US" sz="1400" dirty="0" err="1"/>
              <a:t>nano</a:t>
            </a:r>
            <a:r>
              <a:rPr lang="en-US" sz="1400" dirty="0"/>
              <a:t> or other new technology .  </a:t>
            </a:r>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fld id="{01266B02-3724-2E46-8866-3BB19B4980B1}" type="slidenum">
              <a:rPr lang="en-US" smtClean="0"/>
              <a:t>31</a:t>
            </a:fld>
            <a:endParaRPr lang="en-US"/>
          </a:p>
        </p:txBody>
      </p:sp>
    </p:spTree>
    <p:extLst>
      <p:ext uri="{BB962C8B-B14F-4D97-AF65-F5344CB8AC3E}">
        <p14:creationId xmlns:p14="http://schemas.microsoft.com/office/powerpoint/2010/main" val="4086452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152400"/>
            <a:ext cx="5486400" cy="3086100"/>
          </a:xfrm>
        </p:spPr>
      </p:sp>
      <p:sp>
        <p:nvSpPr>
          <p:cNvPr id="3" name="Notes Placeholder 2"/>
          <p:cNvSpPr>
            <a:spLocks noGrp="1"/>
          </p:cNvSpPr>
          <p:nvPr>
            <p:ph type="body" idx="1"/>
          </p:nvPr>
        </p:nvSpPr>
        <p:spPr>
          <a:xfrm>
            <a:off x="228600" y="3200400"/>
            <a:ext cx="6477000" cy="5638800"/>
          </a:xfrm>
        </p:spPr>
        <p:txBody>
          <a:bodyPr/>
          <a:lstStyle/>
          <a:p>
            <a:pPr marL="285750" indent="-285750">
              <a:buFont typeface="Arial" panose="020B0604020202020204" pitchFamily="34" charset="0"/>
              <a:buChar char="•"/>
            </a:pPr>
            <a:r>
              <a:rPr lang="en-US" sz="1800" dirty="0"/>
              <a:t>1974 – science found long-lived Chlorofluorocarbons (CFC) refrigerants can </a:t>
            </a:r>
            <a:r>
              <a:rPr lang="en-US" sz="1800" b="1" dirty="0"/>
              <a:t>deplete the stratospheric (good) ozone layer</a:t>
            </a:r>
            <a:r>
              <a:rPr lang="en-US" sz="1800" dirty="0"/>
              <a:t> that reduces of </a:t>
            </a:r>
            <a:r>
              <a:rPr lang="en-US" sz="1800" b="1" dirty="0"/>
              <a:t>harmful UV radiation</a:t>
            </a:r>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Figure shows shows normal levels of stratospheric ozone over the South Pole in 1971</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By the mid 1980s a </a:t>
            </a:r>
            <a:r>
              <a:rPr lang="en-US" sz="1800" b="1" dirty="0"/>
              <a:t>dramatic “Ozone Hole” </a:t>
            </a:r>
            <a:r>
              <a:rPr lang="en-US" sz="1800" dirty="0"/>
              <a:t>had developed similar to what was observed as recently as 2015.</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Spurred by the scientific evidence, nations from around the globe, academics and industry, gathered to negotiate a solution. In 1987, they adopted the </a:t>
            </a:r>
            <a:r>
              <a:rPr lang="en-US" sz="1800" b="1" dirty="0"/>
              <a:t>Montreal Protocol </a:t>
            </a:r>
            <a:r>
              <a:rPr lang="en-US" sz="1800" dirty="0"/>
              <a:t>on Substances that Deplete the Ozone Layer.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Under the Reagan Administration, the U.S. played a strong leadership role in getting other nations to agree.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CFCs are very long-lived, so it takes a long time for reductions to work.  Red line shows the immediate result was to stop the problem from continuing to degrade, and more recently to begin improving.  </a:t>
            </a:r>
          </a:p>
          <a:p>
            <a:pPr marL="285750" indent="-285750">
              <a:buFont typeface="Arial" panose="020B0604020202020204" pitchFamily="34" charset="0"/>
              <a:buChar char="•"/>
            </a:pPr>
            <a:r>
              <a:rPr lang="en-US" sz="1800" dirty="0"/>
              <a:t>Models show substantial improvements expected to continue for the rest of the century.</a:t>
            </a:r>
          </a:p>
          <a:p>
            <a:endParaRPr lang="en-US" sz="1400" dirty="0"/>
          </a:p>
          <a:p>
            <a:r>
              <a:rPr lang="en-US" sz="1400" dirty="0">
                <a:solidFill>
                  <a:srgbClr val="FF0000"/>
                </a:solidFill>
              </a:rPr>
              <a:t>This slide is particularly important as it illustrates the  kind of interchange between science and policy needed to address a serious global issue – Be sure to make this connection to addressing climate, which will similar reliance on science and global agreements,  but is more complex and  more serious.</a:t>
            </a:r>
          </a:p>
          <a:p>
            <a:endParaRPr lang="en-US" sz="1400" dirty="0"/>
          </a:p>
        </p:txBody>
      </p:sp>
      <p:sp>
        <p:nvSpPr>
          <p:cNvPr id="4" name="Slide Number Placeholder 3"/>
          <p:cNvSpPr>
            <a:spLocks noGrp="1"/>
          </p:cNvSpPr>
          <p:nvPr>
            <p:ph type="sldNum" sz="quarter" idx="5"/>
          </p:nvPr>
        </p:nvSpPr>
        <p:spPr/>
        <p:txBody>
          <a:bodyPr/>
          <a:lstStyle/>
          <a:p>
            <a:fld id="{01266B02-3724-2E46-8866-3BB19B4980B1}" type="slidenum">
              <a:rPr lang="en-US" smtClean="0"/>
              <a:t>32</a:t>
            </a:fld>
            <a:endParaRPr lang="en-US"/>
          </a:p>
        </p:txBody>
      </p:sp>
    </p:spTree>
    <p:extLst>
      <p:ext uri="{BB962C8B-B14F-4D97-AF65-F5344CB8AC3E}">
        <p14:creationId xmlns:p14="http://schemas.microsoft.com/office/powerpoint/2010/main" val="4005725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statements about need for addressing continuing past problems (e/g/air pollution, non-point nutrients, environmental justice for all) </a:t>
            </a:r>
          </a:p>
          <a:p>
            <a:r>
              <a:rPr lang="en-US" dirty="0"/>
              <a:t>Global air pollutant problems with estimates of annual deaths as high as 7 to 9 million per year from Global Burden of disease reports)  also emissions circumnavigate the globe degrading US Air Quality</a:t>
            </a:r>
          </a:p>
          <a:p>
            <a:r>
              <a:rPr lang="en-US" dirty="0"/>
              <a:t>Climate change – two fire shots, the first from LA last year, the second from mid September 2020</a:t>
            </a:r>
          </a:p>
        </p:txBody>
      </p:sp>
      <p:sp>
        <p:nvSpPr>
          <p:cNvPr id="4" name="Slide Number Placeholder 3"/>
          <p:cNvSpPr>
            <a:spLocks noGrp="1"/>
          </p:cNvSpPr>
          <p:nvPr>
            <p:ph type="sldNum" sz="quarter" idx="5"/>
          </p:nvPr>
        </p:nvSpPr>
        <p:spPr/>
        <p:txBody>
          <a:bodyPr/>
          <a:lstStyle/>
          <a:p>
            <a:fld id="{01266B02-3724-2E46-8866-3BB19B4980B1}" type="slidenum">
              <a:rPr lang="en-US" smtClean="0"/>
              <a:t>33</a:t>
            </a:fld>
            <a:endParaRPr lang="en-US"/>
          </a:p>
        </p:txBody>
      </p:sp>
    </p:spTree>
    <p:extLst>
      <p:ext uri="{BB962C8B-B14F-4D97-AF65-F5344CB8AC3E}">
        <p14:creationId xmlns:p14="http://schemas.microsoft.com/office/powerpoint/2010/main" val="630694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Other major global issues of Biodiversity, Sustainability, and endangered species are causes and effects of climate change</a:t>
            </a:r>
          </a:p>
          <a:p>
            <a:pPr marL="171450" indent="-171450">
              <a:buFont typeface="Arial" panose="020B0604020202020204" pitchFamily="34" charset="0"/>
              <a:buChar char="•"/>
            </a:pPr>
            <a:r>
              <a:rPr lang="en-US" sz="1800" dirty="0"/>
              <a:t>Photo: Burning rainforest in Indonesia to make way for a Palm Oil plantation </a:t>
            </a:r>
            <a:r>
              <a:rPr lang="en-US" sz="1800" b="1" dirty="0">
                <a:solidFill>
                  <a:srgbClr val="FF0000"/>
                </a:solidFill>
              </a:rPr>
              <a:t>CLICK</a:t>
            </a:r>
          </a:p>
          <a:p>
            <a:pPr marL="171450" indent="-171450">
              <a:buFont typeface="Arial" panose="020B0604020202020204" pitchFamily="34" charset="0"/>
              <a:buChar char="•"/>
            </a:pPr>
            <a:r>
              <a:rPr lang="en-US" sz="1800" dirty="0"/>
              <a:t>A turtle finds little left in a bleached coral reef  – This is at the south of the Great Barrier reef, Earths largest ecosystem </a:t>
            </a:r>
            <a:r>
              <a:rPr lang="en-US" sz="1800" b="1" dirty="0">
                <a:solidFill>
                  <a:srgbClr val="FF0000"/>
                </a:solidFill>
              </a:rPr>
              <a:t>CLICK </a:t>
            </a:r>
          </a:p>
          <a:p>
            <a:pPr marL="171450" indent="-171450">
              <a:buFont typeface="Arial" panose="020B0604020202020204" pitchFamily="34" charset="0"/>
              <a:buChar char="•"/>
            </a:pPr>
            <a:r>
              <a:rPr lang="en-US" sz="1800" dirty="0"/>
              <a:t>Note the relationships in the bullet </a:t>
            </a:r>
            <a:r>
              <a:rPr lang="en-US" sz="1800" b="1" dirty="0">
                <a:solidFill>
                  <a:srgbClr val="FF0000"/>
                </a:solidFill>
              </a:rPr>
              <a:t>CLICK</a:t>
            </a:r>
          </a:p>
          <a:p>
            <a:pPr marL="171450" indent="-171450">
              <a:buFont typeface="Arial" panose="020B0604020202020204" pitchFamily="34" charset="0"/>
              <a:buChar char="•"/>
            </a:pPr>
            <a:r>
              <a:rPr lang="en-US" sz="1800" dirty="0"/>
              <a:t>Learn from our major accomplishments and failures –  we (YOU) are on the clock (or whatever you want to say)</a:t>
            </a:r>
          </a:p>
        </p:txBody>
      </p:sp>
      <p:sp>
        <p:nvSpPr>
          <p:cNvPr id="4" name="Slide Number Placeholder 3"/>
          <p:cNvSpPr>
            <a:spLocks noGrp="1"/>
          </p:cNvSpPr>
          <p:nvPr>
            <p:ph type="sldNum" sz="quarter" idx="5"/>
          </p:nvPr>
        </p:nvSpPr>
        <p:spPr/>
        <p:txBody>
          <a:bodyPr/>
          <a:lstStyle/>
          <a:p>
            <a:fld id="{01266B02-3724-2E46-8866-3BB19B4980B1}" type="slidenum">
              <a:rPr lang="en-US" smtClean="0"/>
              <a:t>34</a:t>
            </a:fld>
            <a:endParaRPr lang="en-US"/>
          </a:p>
        </p:txBody>
      </p:sp>
    </p:spTree>
    <p:extLst>
      <p:ext uri="{BB962C8B-B14F-4D97-AF65-F5344CB8AC3E}">
        <p14:creationId xmlns:p14="http://schemas.microsoft.com/office/powerpoint/2010/main" val="2548950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i="1" dirty="0">
                <a:solidFill>
                  <a:srgbClr val="FF0000"/>
                </a:solidFill>
              </a:rPr>
              <a:t>What you’re going to tell them….if you drop the early slides 1900 to 1950s in your presentation, revise the start date in the first bullet</a:t>
            </a:r>
          </a:p>
        </p:txBody>
      </p:sp>
      <p:sp>
        <p:nvSpPr>
          <p:cNvPr id="4" name="Slide Number Placeholder 3"/>
          <p:cNvSpPr>
            <a:spLocks noGrp="1"/>
          </p:cNvSpPr>
          <p:nvPr>
            <p:ph type="sldNum" sz="quarter" idx="5"/>
          </p:nvPr>
        </p:nvSpPr>
        <p:spPr/>
        <p:txBody>
          <a:bodyPr/>
          <a:lstStyle/>
          <a:p>
            <a:fld id="{01266B02-3724-2E46-8866-3BB19B4980B1}" type="slidenum">
              <a:rPr lang="en-US" smtClean="0"/>
              <a:t>36</a:t>
            </a:fld>
            <a:endParaRPr lang="en-US"/>
          </a:p>
        </p:txBody>
      </p:sp>
    </p:spTree>
    <p:extLst>
      <p:ext uri="{BB962C8B-B14F-4D97-AF65-F5344CB8AC3E}">
        <p14:creationId xmlns:p14="http://schemas.microsoft.com/office/powerpoint/2010/main" val="3121368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28600" y="4038600"/>
            <a:ext cx="5943600" cy="2819400"/>
          </a:xfrm>
        </p:spPr>
        <p:txBody>
          <a:bodyPr/>
          <a:lstStyle/>
          <a:p>
            <a:pPr marL="285750" indent="-285750">
              <a:buFont typeface="Arial" panose="020B0604020202020204" pitchFamily="34" charset="0"/>
              <a:buChar char="•"/>
            </a:pPr>
            <a:r>
              <a:rPr lang="en-US" sz="1800" b="1" dirty="0"/>
              <a:t>The industrial revolution </a:t>
            </a:r>
            <a:r>
              <a:rPr lang="en-US" sz="1800" dirty="0"/>
              <a:t>dramatically changed how society was organized</a:t>
            </a:r>
          </a:p>
          <a:p>
            <a:pPr marL="285750" indent="-285750">
              <a:buFont typeface="Arial" panose="020B0604020202020204" pitchFamily="34" charset="0"/>
              <a:buChar char="•"/>
            </a:pPr>
            <a:r>
              <a:rPr lang="en-US" sz="1800" b="1" dirty="0"/>
              <a:t>Rapid urbanization</a:t>
            </a:r>
            <a:r>
              <a:rPr lang="en-US" sz="1800" dirty="0"/>
              <a:t>, population growth, big extractive industries and pollution – air/water/waste.</a:t>
            </a:r>
          </a:p>
          <a:p>
            <a:pPr marL="285750" indent="-285750">
              <a:buFont typeface="Arial" panose="020B0604020202020204" pitchFamily="34" charset="0"/>
              <a:buChar char="•"/>
            </a:pPr>
            <a:r>
              <a:rPr lang="en-US" sz="1800" b="1" dirty="0"/>
              <a:t>Coal use increased first - </a:t>
            </a:r>
            <a:r>
              <a:rPr lang="en-US" sz="1800" dirty="0"/>
              <a:t>for industry and home heating </a:t>
            </a:r>
          </a:p>
          <a:p>
            <a:pPr marL="285750" indent="-285750">
              <a:buFont typeface="Arial" panose="020B0604020202020204" pitchFamily="34" charset="0"/>
              <a:buChar char="•"/>
            </a:pPr>
            <a:r>
              <a:rPr lang="en-US" sz="1800" b="1" dirty="0"/>
              <a:t>Post war petroleum </a:t>
            </a:r>
            <a:r>
              <a:rPr lang="en-US" sz="1800" dirty="0"/>
              <a:t>marks the growth of automobiles and suburbs and new kinds of pollution. (why a dip in 1930s?)</a:t>
            </a:r>
          </a:p>
          <a:p>
            <a:pPr marL="285750" indent="-285750">
              <a:buFont typeface="Arial" panose="020B0604020202020204" pitchFamily="34" charset="0"/>
              <a:buChar char="•"/>
            </a:pPr>
            <a:r>
              <a:rPr lang="en-US" sz="1800" b="1" dirty="0"/>
              <a:t>A tale of 3 cities </a:t>
            </a:r>
            <a:r>
              <a:rPr lang="en-US" sz="1800" dirty="0"/>
              <a:t>to explore some of these transformations </a:t>
            </a:r>
            <a:r>
              <a:rPr lang="en-US" sz="1800" dirty="0">
                <a:solidFill>
                  <a:srgbClr val="FF0000"/>
                </a:solidFill>
              </a:rPr>
              <a:t>click</a:t>
            </a:r>
            <a:r>
              <a:rPr lang="en-US" sz="1800" dirty="0"/>
              <a:t> 1910 Pittsburgh, </a:t>
            </a:r>
            <a:r>
              <a:rPr lang="en-US" sz="1800" dirty="0">
                <a:solidFill>
                  <a:srgbClr val="FF0000"/>
                </a:solidFill>
              </a:rPr>
              <a:t>click </a:t>
            </a:r>
            <a:r>
              <a:rPr lang="en-US" sz="1800" dirty="0"/>
              <a:t>near</a:t>
            </a:r>
            <a:r>
              <a:rPr lang="en-US" sz="1600" dirty="0"/>
              <a:t>by Donora PA in 1948 and </a:t>
            </a:r>
            <a:r>
              <a:rPr lang="en-US" sz="1600" dirty="0">
                <a:solidFill>
                  <a:srgbClr val="FF0000"/>
                </a:solidFill>
              </a:rPr>
              <a:t>click </a:t>
            </a:r>
            <a:r>
              <a:rPr lang="en-US" sz="1600" dirty="0"/>
              <a:t>Los Angeles in the 1950s.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BTU – energy 1lb of water 1 deg. </a:t>
            </a:r>
          </a:p>
          <a:p>
            <a:pPr marL="285750" indent="-285750">
              <a:buFont typeface="Arial" panose="020B0604020202020204" pitchFamily="34" charset="0"/>
              <a:buChar char="•"/>
            </a:pPr>
            <a:r>
              <a:rPr lang="en-US" sz="1600" dirty="0"/>
              <a:t>Quadrillion - 10e15</a:t>
            </a:r>
          </a:p>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01266B02-3724-2E46-8866-3BB19B4980B1}" type="slidenum">
              <a:rPr lang="en-US" smtClean="0"/>
              <a:t>37</a:t>
            </a:fld>
            <a:endParaRPr lang="en-US"/>
          </a:p>
        </p:txBody>
      </p:sp>
    </p:spTree>
    <p:extLst>
      <p:ext uri="{BB962C8B-B14F-4D97-AF65-F5344CB8AC3E}">
        <p14:creationId xmlns:p14="http://schemas.microsoft.com/office/powerpoint/2010/main" val="70229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00550"/>
            <a:ext cx="5867400" cy="2000250"/>
          </a:xfrm>
        </p:spPr>
        <p:txBody>
          <a:bodyPr/>
          <a:lstStyle/>
          <a:p>
            <a:pPr marL="285750" indent="-285750">
              <a:buFont typeface="Arial" panose="020B0604020202020204" pitchFamily="34" charset="0"/>
              <a:buChar char="•"/>
            </a:pPr>
            <a:r>
              <a:rPr lang="en-US" sz="1800" b="1" dirty="0"/>
              <a:t>Pittsburgh – the smoky city </a:t>
            </a:r>
            <a:r>
              <a:rPr lang="en-US" sz="1800" dirty="0"/>
              <a:t>– miserable conditions</a:t>
            </a:r>
          </a:p>
          <a:p>
            <a:pPr marL="285750" indent="-285750">
              <a:buFont typeface="Arial" panose="020B0604020202020204" pitchFamily="34" charset="0"/>
              <a:buChar char="•"/>
            </a:pPr>
            <a:r>
              <a:rPr lang="en-US" sz="1800" dirty="0"/>
              <a:t>City authorities viewed it as </a:t>
            </a:r>
            <a:r>
              <a:rPr lang="en-US" sz="1800" b="1" dirty="0"/>
              <a:t>a nuisance </a:t>
            </a:r>
            <a:r>
              <a:rPr lang="en-US" sz="1800" dirty="0"/>
              <a:t>necessary for the </a:t>
            </a:r>
            <a:r>
              <a:rPr lang="en-US" sz="1800" b="1" dirty="0"/>
              <a:t>economy, not a public health issue</a:t>
            </a:r>
            <a:r>
              <a:rPr lang="en-US" sz="1800" dirty="0"/>
              <a:t>. </a:t>
            </a:r>
          </a:p>
          <a:p>
            <a:pPr marL="285750" indent="-285750">
              <a:buFont typeface="Arial" panose="020B0604020202020204" pitchFamily="34" charset="0"/>
              <a:buChar char="•"/>
            </a:pPr>
            <a:r>
              <a:rPr lang="en-US" sz="1800" dirty="0"/>
              <a:t>Early complaints - women’s groups </a:t>
            </a:r>
            <a:r>
              <a:rPr lang="en-US" sz="1800" dirty="0">
                <a:solidFill>
                  <a:srgbClr val="FF0000"/>
                </a:solidFill>
              </a:rPr>
              <a:t>click</a:t>
            </a:r>
            <a:endParaRPr lang="en-US" sz="1800" dirty="0"/>
          </a:p>
          <a:p>
            <a:pPr marL="285750" indent="-285750">
              <a:buFont typeface="Arial" panose="020B0604020202020204" pitchFamily="34" charset="0"/>
              <a:buChar char="•"/>
            </a:pPr>
            <a:r>
              <a:rPr lang="en-US" sz="1800" dirty="0"/>
              <a:t>Water supplies for a large crowded cities were polluted by wastes – Here, authorities  took action </a:t>
            </a:r>
            <a:r>
              <a:rPr lang="en-US" sz="1800" b="1" dirty="0"/>
              <a:t>to filter drinking water source </a:t>
            </a:r>
            <a:r>
              <a:rPr lang="en-US" sz="1800" dirty="0"/>
              <a:t> -  - </a:t>
            </a:r>
            <a:r>
              <a:rPr lang="en-US" sz="1800" b="1" dirty="0"/>
              <a:t>dramatic reduction in deaths </a:t>
            </a:r>
            <a:r>
              <a:rPr lang="en-US" sz="1800" dirty="0"/>
              <a:t>from </a:t>
            </a:r>
            <a:r>
              <a:rPr lang="en-US" sz="1800" b="1" dirty="0"/>
              <a:t>Typhoid Fever. </a:t>
            </a:r>
          </a:p>
        </p:txBody>
      </p:sp>
      <p:sp>
        <p:nvSpPr>
          <p:cNvPr id="4" name="Slide Number Placeholder 3"/>
          <p:cNvSpPr>
            <a:spLocks noGrp="1"/>
          </p:cNvSpPr>
          <p:nvPr>
            <p:ph type="sldNum" sz="quarter" idx="5"/>
          </p:nvPr>
        </p:nvSpPr>
        <p:spPr/>
        <p:txBody>
          <a:bodyPr/>
          <a:lstStyle/>
          <a:p>
            <a:fld id="{01266B02-3724-2E46-8866-3BB19B4980B1}" type="slidenum">
              <a:rPr lang="en-US" smtClean="0"/>
              <a:t>38</a:t>
            </a:fld>
            <a:endParaRPr lang="en-US"/>
          </a:p>
        </p:txBody>
      </p:sp>
    </p:spTree>
    <p:extLst>
      <p:ext uri="{BB962C8B-B14F-4D97-AF65-F5344CB8AC3E}">
        <p14:creationId xmlns:p14="http://schemas.microsoft.com/office/powerpoint/2010/main" val="412671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685800"/>
            <a:ext cx="5486400" cy="3086100"/>
          </a:xfrm>
        </p:spPr>
      </p:sp>
      <p:sp>
        <p:nvSpPr>
          <p:cNvPr id="3" name="Notes Placeholder 2"/>
          <p:cNvSpPr>
            <a:spLocks noGrp="1"/>
          </p:cNvSpPr>
          <p:nvPr>
            <p:ph type="body" idx="1"/>
          </p:nvPr>
        </p:nvSpPr>
        <p:spPr>
          <a:xfrm>
            <a:off x="762000" y="3962400"/>
            <a:ext cx="5486400" cy="3600450"/>
          </a:xfrm>
        </p:spPr>
        <p:txBody>
          <a:bodyPr/>
          <a:lstStyle/>
          <a:p>
            <a:pPr marL="285750" indent="-285750">
              <a:buFont typeface="Arial" panose="020B0604020202020204" pitchFamily="34" charset="0"/>
              <a:buChar char="•"/>
            </a:pPr>
            <a:r>
              <a:rPr lang="en-US" sz="1800" b="1" dirty="0"/>
              <a:t>Donora </a:t>
            </a:r>
            <a:r>
              <a:rPr lang="en-US" sz="1800" dirty="0"/>
              <a:t>- Small industrial town  40 miles from Pittsburgh</a:t>
            </a:r>
          </a:p>
          <a:p>
            <a:pPr marL="285750" indent="-285750">
              <a:buFont typeface="Arial" panose="020B0604020202020204" pitchFamily="34" charset="0"/>
              <a:buChar char="•"/>
            </a:pPr>
            <a:r>
              <a:rPr lang="en-US" sz="1800" b="1" dirty="0"/>
              <a:t>A </a:t>
            </a:r>
            <a:r>
              <a:rPr lang="en-US" sz="1800" dirty="0"/>
              <a:t>typical  day in 1948. </a:t>
            </a:r>
            <a:r>
              <a:rPr lang="en-US" sz="1800" dirty="0">
                <a:solidFill>
                  <a:srgbClr val="FF0000"/>
                </a:solidFill>
              </a:rPr>
              <a:t>Click</a:t>
            </a:r>
          </a:p>
          <a:p>
            <a:pPr marL="285750" indent="-285750">
              <a:buFont typeface="Arial" panose="020B0604020202020204" pitchFamily="34" charset="0"/>
              <a:buChar char="•"/>
            </a:pPr>
            <a:r>
              <a:rPr lang="en-US" sz="1800" b="1" dirty="0"/>
              <a:t>Donora at NOON during deadly smog</a:t>
            </a:r>
          </a:p>
          <a:p>
            <a:pPr marL="285750" indent="-285750">
              <a:buFont typeface="Arial" panose="020B0604020202020204" pitchFamily="34" charset="0"/>
              <a:buChar char="•"/>
            </a:pPr>
            <a:r>
              <a:rPr lang="en-US" sz="1800" dirty="0"/>
              <a:t>Foggy conditions created extreme episode (smog) of smoke and SO</a:t>
            </a:r>
            <a:r>
              <a:rPr lang="en-US" sz="1800" baseline="-25000" dirty="0"/>
              <a:t>2</a:t>
            </a:r>
            <a:r>
              <a:rPr lang="en-US" sz="1800" dirty="0"/>
              <a:t> that </a:t>
            </a:r>
            <a:r>
              <a:rPr lang="en-US" sz="1800" b="1" dirty="0"/>
              <a:t>sickened 6000 people </a:t>
            </a:r>
            <a:r>
              <a:rPr lang="en-US" sz="1800" dirty="0"/>
              <a:t>(40% of the population, and </a:t>
            </a:r>
            <a:r>
              <a:rPr lang="en-US" sz="1800" b="1" dirty="0"/>
              <a:t>20 died </a:t>
            </a:r>
            <a:r>
              <a:rPr lang="en-US" sz="1800" dirty="0">
                <a:solidFill>
                  <a:srgbClr val="FF0000"/>
                </a:solidFill>
              </a:rPr>
              <a:t>Click</a:t>
            </a:r>
          </a:p>
          <a:p>
            <a:pPr marL="285750" indent="-285750">
              <a:buFont typeface="Arial" panose="020B0604020202020204" pitchFamily="34" charset="0"/>
              <a:buChar char="•"/>
            </a:pPr>
            <a:r>
              <a:rPr lang="en-US" sz="1800" b="1" dirty="0"/>
              <a:t>1940’s -50’s LA  </a:t>
            </a:r>
            <a:r>
              <a:rPr lang="en-US" sz="1800" dirty="0"/>
              <a:t>a new kind of smog later found it was </a:t>
            </a:r>
            <a:r>
              <a:rPr lang="en-US" sz="1800" b="1" dirty="0"/>
              <a:t>automobile emissions, </a:t>
            </a:r>
            <a:r>
              <a:rPr lang="en-US" sz="1800" b="1" i="1" dirty="0"/>
              <a:t>Photochemical smog </a:t>
            </a:r>
            <a:r>
              <a:rPr lang="en-US" sz="1800" dirty="0"/>
              <a:t>included </a:t>
            </a:r>
            <a:r>
              <a:rPr lang="en-US" sz="1800" b="1" dirty="0"/>
              <a:t>“bad” ozone </a:t>
            </a:r>
            <a:r>
              <a:rPr lang="en-US" sz="1800" dirty="0"/>
              <a:t>and other chemicals. </a:t>
            </a:r>
            <a:r>
              <a:rPr lang="en-US" sz="1800" dirty="0">
                <a:solidFill>
                  <a:srgbClr val="FF0000"/>
                </a:solidFill>
              </a:rPr>
              <a:t>Click</a:t>
            </a:r>
          </a:p>
          <a:p>
            <a:pPr marL="285750" indent="-285750">
              <a:buFont typeface="Arial" panose="020B0604020202020204" pitchFamily="34" charset="0"/>
              <a:buChar char="•"/>
            </a:pPr>
            <a:r>
              <a:rPr lang="en-US" sz="1800" dirty="0"/>
              <a:t>This smog </a:t>
            </a:r>
            <a:r>
              <a:rPr lang="en-US" sz="1800" b="1" dirty="0"/>
              <a:t>irritated the eyes </a:t>
            </a:r>
            <a:r>
              <a:rPr lang="en-US" sz="1800" dirty="0"/>
              <a:t>as well as the lungs.</a:t>
            </a:r>
          </a:p>
          <a:p>
            <a:pPr marL="285750" indent="-285750">
              <a:buFont typeface="Arial" panose="020B0604020202020204" pitchFamily="34" charset="0"/>
              <a:buChar char="•"/>
            </a:pPr>
            <a:r>
              <a:rPr lang="en-US" sz="1800" dirty="0"/>
              <a:t>These two events plus 1952 London killer smog </a:t>
            </a:r>
          </a:p>
          <a:p>
            <a:pPr marL="285750" indent="-285750">
              <a:buFont typeface="Arial" panose="020B0604020202020204" pitchFamily="34" charset="0"/>
              <a:buChar char="•"/>
            </a:pPr>
            <a:r>
              <a:rPr lang="en-US" sz="1800" dirty="0"/>
              <a:t>– </a:t>
            </a:r>
            <a:r>
              <a:rPr lang="en-US" sz="1800" b="1" dirty="0"/>
              <a:t>Air pollution became a public health issue</a:t>
            </a:r>
          </a:p>
        </p:txBody>
      </p:sp>
      <p:sp>
        <p:nvSpPr>
          <p:cNvPr id="4" name="Slide Number Placeholder 3"/>
          <p:cNvSpPr>
            <a:spLocks noGrp="1"/>
          </p:cNvSpPr>
          <p:nvPr>
            <p:ph type="sldNum" sz="quarter" idx="5"/>
          </p:nvPr>
        </p:nvSpPr>
        <p:spPr/>
        <p:txBody>
          <a:bodyPr/>
          <a:lstStyle/>
          <a:p>
            <a:fld id="{01266B02-3724-2E46-8866-3BB19B4980B1}" type="slidenum">
              <a:rPr lang="en-US" smtClean="0"/>
              <a:t>39</a:t>
            </a:fld>
            <a:endParaRPr lang="en-US"/>
          </a:p>
        </p:txBody>
      </p:sp>
    </p:spTree>
    <p:extLst>
      <p:ext uri="{BB962C8B-B14F-4D97-AF65-F5344CB8AC3E}">
        <p14:creationId xmlns:p14="http://schemas.microsoft.com/office/powerpoint/2010/main" val="4111258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66B02-3724-2E46-8866-3BB19B4980B1}" type="slidenum">
              <a:rPr lang="en-US" smtClean="0"/>
              <a:t>40</a:t>
            </a:fld>
            <a:endParaRPr lang="en-US"/>
          </a:p>
        </p:txBody>
      </p:sp>
    </p:spTree>
    <p:extLst>
      <p:ext uri="{BB962C8B-B14F-4D97-AF65-F5344CB8AC3E}">
        <p14:creationId xmlns:p14="http://schemas.microsoft.com/office/powerpoint/2010/main" val="1336598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5400" y="277813"/>
            <a:ext cx="4114800" cy="2314575"/>
          </a:xfrm>
        </p:spPr>
      </p:sp>
      <p:sp>
        <p:nvSpPr>
          <p:cNvPr id="3" name="Notes Placeholder 2"/>
          <p:cNvSpPr>
            <a:spLocks noGrp="1"/>
          </p:cNvSpPr>
          <p:nvPr>
            <p:ph type="body" idx="1"/>
          </p:nvPr>
        </p:nvSpPr>
        <p:spPr>
          <a:xfrm>
            <a:off x="304800" y="3170798"/>
            <a:ext cx="8432800" cy="2700338"/>
          </a:xfrm>
        </p:spPr>
        <p:txBody>
          <a:bodyPr/>
          <a:lstStyle/>
          <a:p>
            <a:r>
              <a:rPr lang="en-US" sz="1600" dirty="0">
                <a:solidFill>
                  <a:srgbClr val="FF0000"/>
                </a:solidFill>
              </a:rPr>
              <a:t>I loved working at EPA.  Great colleagues, many challenges, ”can do” attitude. Pay was “OK” but there were many other rewards.</a:t>
            </a:r>
          </a:p>
          <a:p>
            <a:r>
              <a:rPr lang="en-US" sz="1600" dirty="0">
                <a:solidFill>
                  <a:srgbClr val="FF0000"/>
                </a:solidFill>
              </a:rPr>
              <a:t>Opportunities to work all around the USA &amp; internationally.  I encourage you to consider an environmental career.  Most job applicants these days have masters degrees or higher.</a:t>
            </a:r>
          </a:p>
        </p:txBody>
      </p:sp>
      <p:sp>
        <p:nvSpPr>
          <p:cNvPr id="4" name="Slide Number Placeholder 3"/>
          <p:cNvSpPr>
            <a:spLocks noGrp="1"/>
          </p:cNvSpPr>
          <p:nvPr>
            <p:ph type="sldNum" sz="quarter" idx="5"/>
          </p:nvPr>
        </p:nvSpPr>
        <p:spPr/>
        <p:txBody>
          <a:bodyPr/>
          <a:lstStyle/>
          <a:p>
            <a:fld id="{01266B02-3724-2E46-8866-3BB19B4980B1}" type="slidenum">
              <a:rPr lang="en-US" smtClean="0"/>
              <a:t>41</a:t>
            </a:fld>
            <a:endParaRPr lang="en-US"/>
          </a:p>
        </p:txBody>
      </p:sp>
      <p:sp>
        <p:nvSpPr>
          <p:cNvPr id="5" name="Rectangle 4">
            <a:extLst>
              <a:ext uri="{FF2B5EF4-FFF2-40B4-BE49-F238E27FC236}">
                <a16:creationId xmlns:a16="http://schemas.microsoft.com/office/drawing/2014/main" id="{11AA9F4B-71AF-594C-A3A9-CDA7EB435373}"/>
              </a:ext>
            </a:extLst>
          </p:cNvPr>
          <p:cNvSpPr/>
          <p:nvPr/>
        </p:nvSpPr>
        <p:spPr>
          <a:xfrm>
            <a:off x="203200" y="2686051"/>
            <a:ext cx="8432800" cy="646331"/>
          </a:xfrm>
          <a:prstGeom prst="rect">
            <a:avLst/>
          </a:prstGeom>
        </p:spPr>
        <p:txBody>
          <a:bodyPr wrap="square">
            <a:spAutoFit/>
          </a:bodyPr>
          <a:lstStyle/>
          <a:p>
            <a:pPr marL="285750" indent="-285750">
              <a:buFont typeface="Arial" panose="020B0604020202020204" pitchFamily="34" charset="0"/>
              <a:buChar char="•"/>
            </a:pPr>
            <a:r>
              <a:rPr lang="en-US" dirty="0"/>
              <a:t>1980: </a:t>
            </a:r>
            <a:r>
              <a:rPr lang="en-US" b="1" dirty="0"/>
              <a:t>80% of US lived within 3 miles </a:t>
            </a:r>
            <a:r>
              <a:rPr lang="en-US" dirty="0"/>
              <a:t>of one of 60,000 facilities generating </a:t>
            </a:r>
            <a:r>
              <a:rPr lang="en-US" b="1" dirty="0"/>
              <a:t>20-40 million tons </a:t>
            </a:r>
            <a:r>
              <a:rPr lang="en-US" dirty="0"/>
              <a:t>of hazardous waste each year, </a:t>
            </a:r>
          </a:p>
        </p:txBody>
      </p:sp>
    </p:spTree>
    <p:extLst>
      <p:ext uri="{BB962C8B-B14F-4D97-AF65-F5344CB8AC3E}">
        <p14:creationId xmlns:p14="http://schemas.microsoft.com/office/powerpoint/2010/main" val="125624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3771DE82-3C70-0541-BB07-956DB5C34A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C29DC98A-A37A-1B42-81D3-2BA17C4A7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5" name="Slide Number Placeholder 3">
            <a:extLst>
              <a:ext uri="{FF2B5EF4-FFF2-40B4-BE49-F238E27FC236}">
                <a16:creationId xmlns:a16="http://schemas.microsoft.com/office/drawing/2014/main" id="{8AA3D060-AC66-3347-81D8-3BC8F3D41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6D42E1-F9AB-824D-8905-51FA01EFEF84}" type="slidenum">
              <a:rPr lang="en-US" altLang="en-US">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208189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383BA0A4-6C2B-DA47-A5C4-BD60DD20FA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F0C4B97D-B24E-3242-AF51-C5D9DBCF34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39" name="Slide Number Placeholder 3">
            <a:extLst>
              <a:ext uri="{FF2B5EF4-FFF2-40B4-BE49-F238E27FC236}">
                <a16:creationId xmlns:a16="http://schemas.microsoft.com/office/drawing/2014/main" id="{58B3BC9C-2AD7-6D49-83CF-79879C8242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8A878F-BE8C-D640-BBC0-4BA979F231C6}" type="slidenum">
              <a:rPr lang="en-US" altLang="en-US">
                <a:latin typeface="Arial" panose="020B0604020202020204" pitchFamily="34" charset="0"/>
              </a:rPr>
              <a:pPr>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114293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685800" y="4267200"/>
            <a:ext cx="5486400" cy="3600450"/>
          </a:xfrm>
        </p:spPr>
        <p:txBody>
          <a:bodyPr/>
          <a:lstStyle/>
          <a:p>
            <a:pPr marL="285750" indent="-285750">
              <a:buFont typeface="Arial" panose="020B0604020202020204" pitchFamily="34" charset="0"/>
              <a:buChar char="•"/>
            </a:pPr>
            <a:r>
              <a:rPr lang="en-US" sz="1800" dirty="0"/>
              <a:t>The 1960’s- events lead to growing national  environmental awareness, culminating in demands for action</a:t>
            </a:r>
          </a:p>
          <a:p>
            <a:pPr marL="285750" indent="-285750">
              <a:buFont typeface="Arial" panose="020B0604020202020204" pitchFamily="34" charset="0"/>
              <a:buChar char="•"/>
            </a:pPr>
            <a:r>
              <a:rPr lang="en-US" sz="1800" b="1" dirty="0"/>
              <a:t>First 1962 </a:t>
            </a:r>
            <a:r>
              <a:rPr lang="en-US" sz="1800" dirty="0"/>
              <a:t>publication of Rachel Carson’s book, </a:t>
            </a:r>
            <a:r>
              <a:rPr lang="en-US" sz="1800" b="1" i="1" dirty="0"/>
              <a:t>Silent Spring</a:t>
            </a:r>
            <a:r>
              <a:rPr lang="en-US" sz="1800" b="1" dirty="0"/>
              <a:t>,</a:t>
            </a:r>
          </a:p>
          <a:p>
            <a:pPr marL="285750" indent="-285750">
              <a:buFont typeface="Arial" panose="020B0604020202020204" pitchFamily="34" charset="0"/>
              <a:buChar char="•"/>
            </a:pPr>
            <a:r>
              <a:rPr lang="en-US" sz="1800" dirty="0"/>
              <a:t>She focused attention to pesticide effects on birds, more</a:t>
            </a:r>
          </a:p>
          <a:p>
            <a:pPr marL="285750" indent="-285750">
              <a:buFont typeface="Arial" panose="020B0604020202020204" pitchFamily="34" charset="0"/>
              <a:buChar char="•"/>
            </a:pPr>
            <a:r>
              <a:rPr lang="en-US" sz="1800" dirty="0"/>
              <a:t> Highlighted information on </a:t>
            </a:r>
            <a:r>
              <a:rPr lang="en-US" sz="1800" b="1" dirty="0"/>
              <a:t>bioaccumulation of these persistent organic chemicals </a:t>
            </a:r>
            <a:r>
              <a:rPr lang="en-US" sz="1800" dirty="0"/>
              <a:t>and their lasting effects  far from application.  </a:t>
            </a:r>
          </a:p>
          <a:p>
            <a:pPr marL="285750" indent="-285750">
              <a:buFont typeface="Arial" panose="020B0604020202020204" pitchFamily="34" charset="0"/>
              <a:buChar char="•"/>
            </a:pPr>
            <a:r>
              <a:rPr lang="en-US" sz="1800" dirty="0"/>
              <a:t>CBS Special on the book</a:t>
            </a:r>
          </a:p>
        </p:txBody>
      </p:sp>
      <p:sp>
        <p:nvSpPr>
          <p:cNvPr id="4" name="Slide Number Placeholder 3"/>
          <p:cNvSpPr>
            <a:spLocks noGrp="1"/>
          </p:cNvSpPr>
          <p:nvPr>
            <p:ph type="sldNum" sz="quarter" idx="5"/>
          </p:nvPr>
        </p:nvSpPr>
        <p:spPr/>
        <p:txBody>
          <a:bodyPr/>
          <a:lstStyle/>
          <a:p>
            <a:fld id="{01266B02-3724-2E46-8866-3BB19B4980B1}" type="slidenum">
              <a:rPr lang="en-US" smtClean="0"/>
              <a:t>7</a:t>
            </a:fld>
            <a:endParaRPr lang="en-US"/>
          </a:p>
        </p:txBody>
      </p:sp>
    </p:spTree>
    <p:extLst>
      <p:ext uri="{BB962C8B-B14F-4D97-AF65-F5344CB8AC3E}">
        <p14:creationId xmlns:p14="http://schemas.microsoft.com/office/powerpoint/2010/main" val="400534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5031CB1D-F1DA-8041-8BA2-29CA7DDC8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715157-8A3D-F644-86D4-03482BC37B4B}" type="slidenum">
              <a:rPr lang="en-US" altLang="en-US">
                <a:latin typeface="Arial" panose="020B0604020202020204" pitchFamily="34" charset="0"/>
              </a:rPr>
              <a:pPr>
                <a:spcBef>
                  <a:spcPct val="0"/>
                </a:spcBef>
              </a:pPr>
              <a:t>8</a:t>
            </a:fld>
            <a:endParaRPr lang="en-US" altLang="en-US">
              <a:latin typeface="Arial" panose="020B0604020202020204" pitchFamily="34" charset="0"/>
            </a:endParaRPr>
          </a:p>
        </p:txBody>
      </p:sp>
      <p:sp>
        <p:nvSpPr>
          <p:cNvPr id="93186" name="Rectangle 2">
            <a:extLst>
              <a:ext uri="{FF2B5EF4-FFF2-40B4-BE49-F238E27FC236}">
                <a16:creationId xmlns:a16="http://schemas.microsoft.com/office/drawing/2014/main" id="{28C8AC7F-BB71-654F-8E45-61AA40CCE0F7}"/>
              </a:ext>
            </a:extLst>
          </p:cNvPr>
          <p:cNvSpPr>
            <a:spLocks noGrp="1" noRot="1" noChangeAspect="1" noChangeArrowheads="1" noTextEdit="1"/>
          </p:cNvSpPr>
          <p:nvPr>
            <p:ph type="sldImg"/>
          </p:nvPr>
        </p:nvSpPr>
        <p:spPr bwMode="auto">
          <a:xfrm>
            <a:off x="365125" y="674688"/>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83BA695B-F41B-2942-AF85-21C143C07B91}"/>
              </a:ext>
            </a:extLst>
          </p:cNvPr>
          <p:cNvSpPr>
            <a:spLocks noGrp="1" noChangeArrowheads="1"/>
          </p:cNvSpPr>
          <p:nvPr>
            <p:ph type="body" idx="1"/>
          </p:nvPr>
        </p:nvSpPr>
        <p:spPr bwMode="auto">
          <a:xfrm>
            <a:off x="893763" y="4335462"/>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600" i="1" dirty="0">
                <a:solidFill>
                  <a:srgbClr val="FF0000"/>
                </a:solidFill>
              </a:rPr>
              <a:t>– some colors from the 60s  - The NY thanksgiving episode was an unnatural disaster</a:t>
            </a:r>
          </a:p>
          <a:p>
            <a:pPr eaLnBrk="1" hangingPunct="1"/>
            <a:endParaRPr lang="en-US" altLang="en-US" sz="1600" i="1" dirty="0">
              <a:solidFill>
                <a:srgbClr val="FF0000"/>
              </a:solidFill>
            </a:endParaRPr>
          </a:p>
          <a:p>
            <a:pPr eaLnBrk="1" hangingPunct="1"/>
            <a:r>
              <a:rPr lang="en-US" altLang="en-US" sz="1600" i="1" dirty="0">
                <a:solidFill>
                  <a:srgbClr val="FF0000"/>
                </a:solidFill>
              </a:rPr>
              <a:t>Increasing environmental consciousness</a:t>
            </a:r>
          </a:p>
          <a:p>
            <a:pPr eaLnBrk="1" hangingPunct="1"/>
            <a:r>
              <a:rPr lang="en-US" altLang="en-US" sz="1600" i="1" dirty="0">
                <a:solidFill>
                  <a:srgbClr val="FF0000"/>
                </a:solidFill>
              </a:rPr>
              <a:t>begun by Rachel Carson's silent spring</a:t>
            </a:r>
          </a:p>
          <a:p>
            <a:pPr eaLnBrk="1" hangingPunct="1"/>
            <a:endParaRPr lang="en-US" altLang="en-US" sz="1600" i="1" dirty="0">
              <a:solidFill>
                <a:srgbClr val="FF0000"/>
              </a:solidFill>
            </a:endParaRPr>
          </a:p>
          <a:p>
            <a:pPr eaLnBrk="1" hangingPunct="1"/>
            <a:r>
              <a:rPr lang="en-US" altLang="en-US" sz="1600" i="1" dirty="0">
                <a:solidFill>
                  <a:srgbClr val="FF0000"/>
                </a:solidFill>
              </a:rPr>
              <a:t>Popular culture - Apollo picture of earth from the moon</a:t>
            </a:r>
          </a:p>
          <a:p>
            <a:pPr eaLnBrk="1" hangingPunct="1"/>
            <a:endParaRPr lang="en-US" altLang="en-US" sz="1600" i="1" dirty="0">
              <a:solidFill>
                <a:srgbClr val="FF0000"/>
              </a:solidFill>
            </a:endParaRPr>
          </a:p>
          <a:p>
            <a:pPr eaLnBrk="1" hangingPunct="1"/>
            <a:endParaRPr lang="en-US" altLang="en-US" sz="1600" b="1" i="1" dirty="0">
              <a:solidFill>
                <a:srgbClr val="FF0000"/>
              </a:solidFill>
            </a:endParaRPr>
          </a:p>
          <a:p>
            <a:pPr eaLnBrk="1" hangingPunct="1"/>
            <a:r>
              <a:rPr lang="en-US" altLang="en-US" sz="1600" b="1" i="1" dirty="0">
                <a:solidFill>
                  <a:srgbClr val="FF0000"/>
                </a:solidFill>
              </a:rPr>
              <a:t>\</a:t>
            </a:r>
          </a:p>
        </p:txBody>
      </p:sp>
    </p:spTree>
    <p:extLst>
      <p:ext uri="{BB962C8B-B14F-4D97-AF65-F5344CB8AC3E}">
        <p14:creationId xmlns:p14="http://schemas.microsoft.com/office/powerpoint/2010/main" val="76994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81000" y="4400550"/>
            <a:ext cx="5791200" cy="2000250"/>
          </a:xfrm>
        </p:spPr>
        <p:txBody>
          <a:bodyPr/>
          <a:lstStyle/>
          <a:p>
            <a:pPr marL="285750" indent="-285750">
              <a:buFont typeface="Arial" panose="020B0604020202020204" pitchFamily="34" charset="0"/>
              <a:buChar char="•"/>
            </a:pPr>
            <a:r>
              <a:rPr lang="en-US" sz="1800" dirty="0"/>
              <a:t>First of several notable unnatural disasters in the 1960s</a:t>
            </a:r>
          </a:p>
          <a:p>
            <a:pPr marL="285750" indent="-285750">
              <a:buFont typeface="Arial" panose="020B0604020202020204" pitchFamily="34" charset="0"/>
              <a:buChar char="•"/>
            </a:pPr>
            <a:r>
              <a:rPr lang="en-US" sz="1800" dirty="0"/>
              <a:t>The early-mid 1960s saw </a:t>
            </a:r>
            <a:r>
              <a:rPr lang="en-US" sz="1800" b="1" dirty="0"/>
              <a:t>repeated air pollution episodes </a:t>
            </a:r>
            <a:r>
              <a:rPr lang="en-US" sz="1800" dirty="0"/>
              <a:t>in </a:t>
            </a:r>
            <a:r>
              <a:rPr lang="en-US" sz="1800" b="1" dirty="0"/>
              <a:t>NYC, Birmingham</a:t>
            </a:r>
            <a:r>
              <a:rPr lang="en-US" sz="1800" dirty="0"/>
              <a:t>, and more. </a:t>
            </a:r>
          </a:p>
          <a:p>
            <a:pPr marL="285750" indent="-285750">
              <a:buFont typeface="Arial" panose="020B0604020202020204" pitchFamily="34" charset="0"/>
              <a:buChar char="•"/>
            </a:pPr>
            <a:r>
              <a:rPr lang="en-US" sz="1800" dirty="0"/>
              <a:t>Officials in NYC documented 170 “excess” deaths during this</a:t>
            </a:r>
            <a:r>
              <a:rPr lang="en-US" sz="1800" baseline="0" dirty="0"/>
              <a:t> </a:t>
            </a:r>
            <a:r>
              <a:rPr lang="en-US" sz="1800" b="1" baseline="0" dirty="0"/>
              <a:t>Thanksgiving 1966 </a:t>
            </a:r>
            <a:r>
              <a:rPr lang="en-US" sz="1800" baseline="0" dirty="0"/>
              <a:t>episode in NYC. </a:t>
            </a:r>
            <a:endParaRPr lang="en-US" sz="1800" dirty="0"/>
          </a:p>
          <a:p>
            <a:pPr marL="285750" indent="-285750">
              <a:buFont typeface="Arial" panose="020B0604020202020204" pitchFamily="34" charset="0"/>
              <a:buChar char="•"/>
            </a:pPr>
            <a:r>
              <a:rPr lang="en-US" sz="1800" baseline="0" dirty="0"/>
              <a:t>NYC  Study: estimated 10,000 excess deaths/year </a:t>
            </a:r>
            <a:r>
              <a:rPr lang="en-US" sz="1800" dirty="0"/>
              <a:t>from air pollution from 1963 to 68</a:t>
            </a:r>
          </a:p>
        </p:txBody>
      </p:sp>
      <p:sp>
        <p:nvSpPr>
          <p:cNvPr id="4" name="Slide Number Placeholder 3"/>
          <p:cNvSpPr>
            <a:spLocks noGrp="1"/>
          </p:cNvSpPr>
          <p:nvPr>
            <p:ph type="sldNum" sz="quarter" idx="10"/>
          </p:nvPr>
        </p:nvSpPr>
        <p:spPr/>
        <p:txBody>
          <a:bodyPr/>
          <a:lstStyle/>
          <a:p>
            <a:fld id="{01266B02-3724-2E46-8866-3BB19B4980B1}" type="slidenum">
              <a:rPr lang="en-US" smtClean="0"/>
              <a:t>9</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304800" y="4267200"/>
            <a:ext cx="6324600" cy="3600450"/>
          </a:xfrm>
        </p:spPr>
        <p:txBody>
          <a:bodyPr/>
          <a:lstStyle/>
          <a:p>
            <a:pPr marL="285750" indent="-285750">
              <a:buFont typeface="Arial" panose="020B0604020202020204" pitchFamily="34" charset="0"/>
              <a:buChar char="•"/>
            </a:pPr>
            <a:r>
              <a:rPr lang="en-US" sz="1800" i="1" dirty="0"/>
              <a:t>Photo</a:t>
            </a:r>
            <a:r>
              <a:rPr lang="en-US" sz="1800" dirty="0"/>
              <a:t>- pollution </a:t>
            </a:r>
            <a:r>
              <a:rPr lang="en-US" sz="1800" b="1" dirty="0"/>
              <a:t>from Cleveland’s Cuyahoga river </a:t>
            </a:r>
            <a:r>
              <a:rPr lang="en-US" sz="1800" dirty="0"/>
              <a:t>(left middle) where it enters </a:t>
            </a:r>
            <a:r>
              <a:rPr lang="en-US" sz="1800" b="1" dirty="0"/>
              <a:t>Lake Erie</a:t>
            </a:r>
          </a:p>
          <a:p>
            <a:pPr marL="285750" indent="-285750">
              <a:buFont typeface="Arial" panose="020B0604020202020204" pitchFamily="34" charset="0"/>
              <a:buChar char="•"/>
            </a:pPr>
            <a:r>
              <a:rPr lang="en-US" sz="1800" dirty="0"/>
              <a:t>Nutrient pollution - algae blooms and </a:t>
            </a:r>
            <a:r>
              <a:rPr lang="en-US" sz="1800" b="1" dirty="0"/>
              <a:t>widespread fish kills </a:t>
            </a:r>
            <a:r>
              <a:rPr lang="en-US" sz="1800" dirty="0"/>
              <a:t>in Lake Erie </a:t>
            </a:r>
          </a:p>
          <a:p>
            <a:pPr marL="285750" indent="-285750">
              <a:buFont typeface="Arial" panose="020B0604020202020204" pitchFamily="34" charset="0"/>
              <a:buChar char="•"/>
            </a:pPr>
            <a:r>
              <a:rPr lang="en-US" sz="1800" b="1" dirty="0"/>
              <a:t>Erie</a:t>
            </a:r>
            <a:r>
              <a:rPr lang="en-US" sz="1800" dirty="0"/>
              <a:t> officially </a:t>
            </a:r>
            <a:r>
              <a:rPr lang="en-US" sz="1800" b="1" dirty="0"/>
              <a:t>declared “dead” </a:t>
            </a:r>
            <a:r>
              <a:rPr lang="en-US" sz="1800" dirty="0"/>
              <a:t>in 1968.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Public and press expressed widespread concern (these folks don’t look like most images of 1960s protesters)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In 1969 the </a:t>
            </a:r>
            <a:r>
              <a:rPr lang="en-US" sz="1800" b="1" dirty="0">
                <a:solidFill>
                  <a:schemeClr val="tx1">
                    <a:lumMod val="85000"/>
                    <a:lumOff val="15000"/>
                  </a:schemeClr>
                </a:solidFill>
              </a:rPr>
              <a:t>Cuyahoga river actually caught fire – AGAIN!.. </a:t>
            </a:r>
          </a:p>
          <a:p>
            <a:pPr marL="285750" indent="-285750">
              <a:buFont typeface="Arial" panose="020B0604020202020204" pitchFamily="34" charset="0"/>
              <a:buChar char="•"/>
            </a:pPr>
            <a:r>
              <a:rPr lang="en-US" sz="1800" i="1" dirty="0">
                <a:solidFill>
                  <a:schemeClr val="tx1">
                    <a:lumMod val="85000"/>
                    <a:lumOff val="15000"/>
                  </a:schemeClr>
                </a:solidFill>
              </a:rPr>
              <a:t>Photo</a:t>
            </a:r>
            <a:r>
              <a:rPr lang="en-US" sz="1800" dirty="0">
                <a:solidFill>
                  <a:schemeClr val="tx1">
                    <a:lumMod val="85000"/>
                    <a:lumOff val="15000"/>
                  </a:schemeClr>
                </a:solidFill>
              </a:rPr>
              <a:t> - 1952 river fire, one of 12 from the early 1900s to 1969</a:t>
            </a:r>
          </a:p>
          <a:p>
            <a:pPr marL="285750" indent="-285750">
              <a:buFont typeface="Arial" panose="020B0604020202020204" pitchFamily="34" charset="0"/>
              <a:buChar char="•"/>
            </a:pPr>
            <a:r>
              <a:rPr lang="en-US" sz="1800" dirty="0">
                <a:solidFill>
                  <a:schemeClr val="tx1">
                    <a:lumMod val="85000"/>
                    <a:lumOff val="15000"/>
                  </a:schemeClr>
                </a:solidFill>
              </a:rPr>
              <a:t>Oil refineries, others used the river as a sewer for decades </a:t>
            </a:r>
            <a:r>
              <a:rPr lang="en-US" sz="1800" dirty="0">
                <a:solidFill>
                  <a:srgbClr val="FF0000"/>
                </a:solidFill>
              </a:rPr>
              <a:t>Click</a:t>
            </a:r>
          </a:p>
          <a:p>
            <a:pPr marL="285750" indent="-285750">
              <a:buFont typeface="Arial" panose="020B0604020202020204" pitchFamily="34" charset="0"/>
              <a:buChar char="•"/>
            </a:pPr>
            <a:r>
              <a:rPr lang="en-US" sz="1800" dirty="0">
                <a:solidFill>
                  <a:schemeClr val="tx1">
                    <a:lumMod val="85000"/>
                    <a:lumOff val="15000"/>
                  </a:schemeClr>
                </a:solidFill>
              </a:rPr>
              <a:t>oily slime on the surface. </a:t>
            </a:r>
          </a:p>
          <a:p>
            <a:pPr marL="285750" indent="-285750">
              <a:buFont typeface="Arial" panose="020B0604020202020204" pitchFamily="34" charset="0"/>
              <a:buChar char="•"/>
            </a:pPr>
            <a:r>
              <a:rPr lang="en-US" sz="1800" dirty="0">
                <a:solidFill>
                  <a:schemeClr val="tx1">
                    <a:lumMod val="85000"/>
                    <a:lumOff val="15000"/>
                  </a:schemeClr>
                </a:solidFill>
              </a:rPr>
              <a:t>The </a:t>
            </a:r>
            <a:r>
              <a:rPr lang="en-US" sz="1800" b="1" dirty="0">
                <a:solidFill>
                  <a:schemeClr val="tx1">
                    <a:lumMod val="85000"/>
                    <a:lumOff val="15000"/>
                  </a:schemeClr>
                </a:solidFill>
              </a:rPr>
              <a:t>1969 fire and Erie Death </a:t>
            </a:r>
            <a:r>
              <a:rPr lang="en-US" sz="1800" dirty="0">
                <a:solidFill>
                  <a:schemeClr val="tx1">
                    <a:lumMod val="85000"/>
                    <a:lumOff val="15000"/>
                  </a:schemeClr>
                </a:solidFill>
              </a:rPr>
              <a:t>received </a:t>
            </a:r>
            <a:r>
              <a:rPr lang="en-US" sz="1800" b="1" dirty="0">
                <a:solidFill>
                  <a:schemeClr val="tx1">
                    <a:lumMod val="85000"/>
                    <a:lumOff val="15000"/>
                  </a:schemeClr>
                </a:solidFill>
              </a:rPr>
              <a:t>major national attention.</a:t>
            </a:r>
            <a:endParaRPr lang="en-US" sz="1800" b="1" dirty="0">
              <a:solidFill>
                <a:srgbClr val="FF0000"/>
              </a:solidFill>
            </a:endParaRPr>
          </a:p>
          <a:p>
            <a:endParaRPr lang="en-US" sz="1600" dirty="0">
              <a:solidFill>
                <a:schemeClr val="tx1">
                  <a:lumMod val="85000"/>
                  <a:lumOff val="15000"/>
                </a:schemeClr>
              </a:solidFill>
            </a:endParaRPr>
          </a:p>
          <a:p>
            <a:endParaRPr lang="en-US" sz="1600" dirty="0">
              <a:solidFill>
                <a:schemeClr val="tx1">
                  <a:lumMod val="85000"/>
                  <a:lumOff val="15000"/>
                </a:schemeClr>
              </a:solidFill>
            </a:endParaRPr>
          </a:p>
          <a:p>
            <a:endParaRPr lang="en-US" sz="1600" dirty="0">
              <a:solidFill>
                <a:srgbClr val="FF0000"/>
              </a:solidFill>
            </a:endParaRPr>
          </a:p>
          <a:p>
            <a:endParaRPr lang="en-US" sz="1600" dirty="0"/>
          </a:p>
        </p:txBody>
      </p:sp>
      <p:sp>
        <p:nvSpPr>
          <p:cNvPr id="4" name="Slide Number Placeholder 3"/>
          <p:cNvSpPr>
            <a:spLocks noGrp="1"/>
          </p:cNvSpPr>
          <p:nvPr>
            <p:ph type="sldNum" sz="quarter" idx="10"/>
          </p:nvPr>
        </p:nvSpPr>
        <p:spPr/>
        <p:txBody>
          <a:bodyPr/>
          <a:lstStyle/>
          <a:p>
            <a:fld id="{01266B02-3724-2E46-8866-3BB19B4980B1}" type="slidenum">
              <a:rPr lang="en-US" smtClean="0"/>
              <a:t>10</a:t>
            </a:fld>
            <a:endParaRPr lang="en-US"/>
          </a:p>
        </p:txBody>
      </p:sp>
    </p:spTree>
    <p:extLst>
      <p:ext uri="{BB962C8B-B14F-4D97-AF65-F5344CB8AC3E}">
        <p14:creationId xmlns:p14="http://schemas.microsoft.com/office/powerpoint/2010/main" val="44435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25EBFB-B90F-4E0A-A729-364247F4A546}" type="datetimeFigureOut">
              <a:rPr lang="en-US" smtClean="0"/>
              <a:pPr/>
              <a:t>3/18/21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3/18/21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3/18/21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FFCC"/>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bg1">
                    <a:lumMod val="85000"/>
                  </a:schemeClr>
                </a:solidFill>
              </a:defRPr>
            </a:lvl1pPr>
            <a:lvl2pPr>
              <a:defRPr baseline="0">
                <a:solidFill>
                  <a:schemeClr val="bg1">
                    <a:lumMod val="85000"/>
                  </a:schemeClr>
                </a:solidFill>
              </a:defRPr>
            </a:lvl2pPr>
            <a:lvl3pPr>
              <a:defRPr baseline="0">
                <a:solidFill>
                  <a:schemeClr val="bg1">
                    <a:lumMod val="85000"/>
                  </a:schemeClr>
                </a:solidFill>
              </a:defRPr>
            </a:lvl3pPr>
            <a:lvl4pPr>
              <a:defRPr baseline="0">
                <a:solidFill>
                  <a:schemeClr val="bg1">
                    <a:lumMod val="85000"/>
                  </a:schemeClr>
                </a:solidFill>
              </a:defRPr>
            </a:lvl4pPr>
            <a:lvl5pPr>
              <a:defRPr baseline="0">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3/18/21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5EBFB-B90F-4E0A-A729-364247F4A546}" type="datetimeFigureOut">
              <a:rPr lang="en-US" smtClean="0"/>
              <a:pPr/>
              <a:t>3/18/21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5EBFB-B90F-4E0A-A729-364247F4A546}" type="datetimeFigureOut">
              <a:rPr lang="en-US" smtClean="0"/>
              <a:pPr/>
              <a:t>3/18/21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5EBFB-B90F-4E0A-A729-364247F4A546}" type="datetimeFigureOut">
              <a:rPr lang="en-US" smtClean="0"/>
              <a:pPr/>
              <a:t>3/18/21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5EBFB-B90F-4E0A-A729-364247F4A546}" type="datetimeFigureOut">
              <a:rPr lang="en-US" smtClean="0"/>
              <a:pPr/>
              <a:t>3/18/21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5EBFB-B90F-4E0A-A729-364247F4A546}" type="datetimeFigureOut">
              <a:rPr lang="en-US" smtClean="0"/>
              <a:pPr/>
              <a:t>3/18/21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3/18/21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3/18/21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0000FF"/>
            </a:gs>
            <a:gs pos="9000">
              <a:schemeClr val="tx1"/>
            </a:gs>
            <a:gs pos="100000">
              <a:srgbClr val="0000C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25EBFB-B90F-4E0A-A729-364247F4A546}" type="datetimeFigureOut">
              <a:rPr lang="en-US" smtClean="0"/>
              <a:pPr/>
              <a:t>3/18/21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E5F1AD-5842-4CA1-8A2E-856DDB1982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6.xml"/><Relationship Id="rId7" Type="http://schemas.openxmlformats.org/officeDocument/2006/relationships/image" Target="../media/image45.jpeg"/><Relationship Id="rId12"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4.jpeg"/><Relationship Id="rId11" Type="http://schemas.openxmlformats.org/officeDocument/2006/relationships/oleObject" Target="../embeddings/oleObject2.bin"/><Relationship Id="rId5" Type="http://schemas.openxmlformats.org/officeDocument/2006/relationships/image" Target="../media/image43.jpeg"/><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7.tiff"/><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tiff"/><Relationship Id="rId4" Type="http://schemas.openxmlformats.org/officeDocument/2006/relationships/image" Target="../media/image65.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tiff"/></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37.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5104E-B695-6541-A96C-D0CE61531614}"/>
              </a:ext>
            </a:extLst>
          </p:cNvPr>
          <p:cNvSpPr>
            <a:spLocks noGrp="1"/>
          </p:cNvSpPr>
          <p:nvPr>
            <p:ph type="title"/>
          </p:nvPr>
        </p:nvSpPr>
        <p:spPr/>
        <p:txBody>
          <a:bodyPr/>
          <a:lstStyle/>
          <a:p>
            <a:r>
              <a:rPr lang="en-US" dirty="0"/>
              <a:t>EPA Alumni Overview HCP Presentation 2021</a:t>
            </a:r>
          </a:p>
        </p:txBody>
      </p:sp>
      <p:sp>
        <p:nvSpPr>
          <p:cNvPr id="4" name="Content Placeholder 3">
            <a:extLst>
              <a:ext uri="{FF2B5EF4-FFF2-40B4-BE49-F238E27FC236}">
                <a16:creationId xmlns:a16="http://schemas.microsoft.com/office/drawing/2014/main" id="{E175F468-2D0F-314D-A3BA-9AEB7F1A0597}"/>
              </a:ext>
            </a:extLst>
          </p:cNvPr>
          <p:cNvSpPr>
            <a:spLocks noGrp="1"/>
          </p:cNvSpPr>
          <p:nvPr>
            <p:ph idx="1"/>
          </p:nvPr>
        </p:nvSpPr>
        <p:spPr>
          <a:xfrm>
            <a:off x="381000" y="1123950"/>
            <a:ext cx="8229600" cy="3394472"/>
          </a:xfrm>
        </p:spPr>
        <p:txBody>
          <a:bodyPr>
            <a:normAutofit fontScale="77500" lnSpcReduction="20000"/>
          </a:bodyPr>
          <a:lstStyle/>
          <a:p>
            <a:r>
              <a:rPr lang="en-US" dirty="0"/>
              <a:t>These are notes for presenters – do not show</a:t>
            </a:r>
          </a:p>
          <a:p>
            <a:r>
              <a:rPr lang="en-US" dirty="0"/>
              <a:t>This set contains more pages than most will need</a:t>
            </a:r>
          </a:p>
          <a:p>
            <a:r>
              <a:rPr lang="en-US" dirty="0"/>
              <a:t>Includes two start pages  starting at 1900 or 1950s (choice depends on time, audience, your preference) You may also want to adapt, add other materials, drop some progress elements altogether as needed</a:t>
            </a:r>
          </a:p>
          <a:p>
            <a:pPr lvl="1"/>
            <a:r>
              <a:rPr lang="en-US" dirty="0"/>
              <a:t>The standard version shown here starts at 1950s – Alternative start at 1900s appears at the end- more for APES, longer presentation times</a:t>
            </a:r>
          </a:p>
          <a:p>
            <a:pPr lvl="1"/>
            <a:r>
              <a:rPr lang="en-US" dirty="0"/>
              <a:t>Optional Info on the HCP reports and Teachers guide at the end</a:t>
            </a:r>
          </a:p>
          <a:p>
            <a:r>
              <a:rPr lang="en-US" dirty="0"/>
              <a:t>You may want a slide about you (example is JB). Either way start with a brief bit about why you chose an environmental career</a:t>
            </a:r>
          </a:p>
          <a:p>
            <a:r>
              <a:rPr lang="en-US" dirty="0"/>
              <a:t>Check presenter view in this deck for suggestions about points to make on slides with few words.</a:t>
            </a:r>
          </a:p>
          <a:p>
            <a:r>
              <a:rPr lang="en-US" dirty="0"/>
              <a:t>Don’t be fooled by gibberish text  – use slideshow to reveal animations</a:t>
            </a:r>
          </a:p>
        </p:txBody>
      </p:sp>
    </p:spTree>
    <p:extLst>
      <p:ext uri="{BB962C8B-B14F-4D97-AF65-F5344CB8AC3E}">
        <p14:creationId xmlns:p14="http://schemas.microsoft.com/office/powerpoint/2010/main" val="1875614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5905"/>
            <a:ext cx="7467599" cy="5209405"/>
          </a:xfrm>
          <a:prstGeom prst="rect">
            <a:avLst/>
          </a:prstGeom>
        </p:spPr>
      </p:pic>
      <p:grpSp>
        <p:nvGrpSpPr>
          <p:cNvPr id="13" name="Group 12"/>
          <p:cNvGrpSpPr/>
          <p:nvPr/>
        </p:nvGrpSpPr>
        <p:grpSpPr>
          <a:xfrm>
            <a:off x="448949" y="2038350"/>
            <a:ext cx="2505075" cy="1813739"/>
            <a:chOff x="70613" y="990600"/>
            <a:chExt cx="3340100" cy="2418318"/>
          </a:xfrm>
        </p:grpSpPr>
        <p:pic>
          <p:nvPicPr>
            <p:cNvPr id="5" name="Picture 4"/>
            <p:cNvPicPr>
              <a:picLocks noChangeAspect="1"/>
            </p:cNvPicPr>
            <p:nvPr/>
          </p:nvPicPr>
          <p:blipFill>
            <a:blip r:embed="rId4"/>
            <a:stretch>
              <a:fillRect/>
            </a:stretch>
          </p:blipFill>
          <p:spPr>
            <a:xfrm>
              <a:off x="70613" y="1034018"/>
              <a:ext cx="3340100" cy="2374900"/>
            </a:xfrm>
            <a:prstGeom prst="rect">
              <a:avLst/>
            </a:prstGeom>
          </p:spPr>
        </p:pic>
        <p:sp>
          <p:nvSpPr>
            <p:cNvPr id="6" name="Rectangle 5"/>
            <p:cNvSpPr/>
            <p:nvPr/>
          </p:nvSpPr>
          <p:spPr>
            <a:xfrm>
              <a:off x="533400" y="990600"/>
              <a:ext cx="2209800" cy="400109"/>
            </a:xfrm>
            <a:prstGeom prst="rect">
              <a:avLst/>
            </a:prstGeom>
          </p:spPr>
          <p:txBody>
            <a:bodyPr wrap="square">
              <a:spAutoFit/>
            </a:bodyPr>
            <a:lstStyle/>
            <a:p>
              <a:pPr algn="ctr" eaLnBrk="0" hangingPunct="0">
                <a:spcBef>
                  <a:spcPct val="50000"/>
                </a:spcBef>
                <a:buFontTx/>
                <a:buNone/>
              </a:pPr>
              <a:r>
                <a:rPr lang="en-US" sz="1350" b="1" dirty="0">
                  <a:solidFill>
                    <a:srgbClr val="FF0000"/>
                  </a:solidFill>
                  <a:latin typeface="Arial" charset="0"/>
                </a:rPr>
                <a:t>Burn on, big river</a:t>
              </a:r>
            </a:p>
          </p:txBody>
        </p:sp>
      </p:grpSp>
      <p:sp>
        <p:nvSpPr>
          <p:cNvPr id="11" name="Text Box 9"/>
          <p:cNvSpPr txBox="1">
            <a:spLocks noChangeArrowheads="1"/>
          </p:cNvSpPr>
          <p:nvPr/>
        </p:nvSpPr>
        <p:spPr bwMode="auto">
          <a:xfrm>
            <a:off x="2448497" y="4514850"/>
            <a:ext cx="4387167" cy="461665"/>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2400" b="1">
                <a:solidFill>
                  <a:srgbClr val="000000"/>
                </a:solidFill>
                <a:latin typeface="Arial" charset="0"/>
              </a:rPr>
              <a:t>The Death of Lake Erie -1968</a:t>
            </a:r>
            <a:endParaRPr lang="en-US" sz="2400" b="1" dirty="0">
              <a:solidFill>
                <a:srgbClr val="000000"/>
              </a:solidFill>
              <a:latin typeface="Arial"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240" y="-40580"/>
            <a:ext cx="4158544" cy="292150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338" y="2139851"/>
            <a:ext cx="2839483" cy="1939063"/>
          </a:xfrm>
          <a:prstGeom prst="rect">
            <a:avLst/>
          </a:prstGeom>
        </p:spPr>
      </p:pic>
    </p:spTree>
    <p:extLst>
      <p:ext uri="{BB962C8B-B14F-4D97-AF65-F5344CB8AC3E}">
        <p14:creationId xmlns:p14="http://schemas.microsoft.com/office/powerpoint/2010/main" val="9151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793"/>
            <a:ext cx="7239000" cy="38208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984544"/>
            <a:ext cx="3470988" cy="216167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2" y="2571750"/>
            <a:ext cx="3490348" cy="2571750"/>
          </a:xfrm>
          <a:prstGeom prst="rect">
            <a:avLst/>
          </a:prstGeom>
        </p:spPr>
      </p:pic>
      <p:sp>
        <p:nvSpPr>
          <p:cNvPr id="5" name="Text Box 9"/>
          <p:cNvSpPr txBox="1">
            <a:spLocks noChangeArrowheads="1"/>
          </p:cNvSpPr>
          <p:nvPr/>
        </p:nvSpPr>
        <p:spPr bwMode="auto">
          <a:xfrm>
            <a:off x="2343150" y="-9671"/>
            <a:ext cx="5038153" cy="461665"/>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2400" b="1" dirty="0">
                <a:solidFill>
                  <a:srgbClr val="000000"/>
                </a:solidFill>
                <a:latin typeface="Arial" charset="0"/>
              </a:rPr>
              <a:t>The Santa Barbara Oil Spill-1969</a:t>
            </a:r>
          </a:p>
        </p:txBody>
      </p:sp>
    </p:spTree>
    <p:extLst>
      <p:ext uri="{BB962C8B-B14F-4D97-AF65-F5344CB8AC3E}">
        <p14:creationId xmlns:p14="http://schemas.microsoft.com/office/powerpoint/2010/main" val="19643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lstStyle/>
          <a:p>
            <a:r>
              <a:rPr lang="en-US" b="1" dirty="0"/>
              <a:t>Meanwhile, </a:t>
            </a:r>
            <a:r>
              <a:rPr lang="en-US" b="1" i="1" dirty="0"/>
              <a:t>from a distance…</a:t>
            </a:r>
          </a:p>
        </p:txBody>
      </p:sp>
      <p:pic>
        <p:nvPicPr>
          <p:cNvPr id="4" name="Picture 3" descr="Hairposter.gif"/>
          <p:cNvPicPr>
            <a:picLocks noChangeAspect="1"/>
          </p:cNvPicPr>
          <p:nvPr/>
        </p:nvPicPr>
        <p:blipFill>
          <a:blip r:embed="rId3"/>
          <a:stretch>
            <a:fillRect/>
          </a:stretch>
        </p:blipFill>
        <p:spPr>
          <a:xfrm>
            <a:off x="6115050" y="1046833"/>
            <a:ext cx="1543050" cy="2281391"/>
          </a:xfrm>
          <a:prstGeom prst="rect">
            <a:avLst/>
          </a:prstGeom>
        </p:spPr>
      </p:pic>
      <p:sp>
        <p:nvSpPr>
          <p:cNvPr id="6" name="TextBox 5"/>
          <p:cNvSpPr txBox="1"/>
          <p:nvPr/>
        </p:nvSpPr>
        <p:spPr>
          <a:xfrm>
            <a:off x="5486400" y="3486150"/>
            <a:ext cx="2800350" cy="1477328"/>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500" b="1" dirty="0">
                <a:solidFill>
                  <a:srgbClr val="0000CC"/>
                </a:solidFill>
                <a:latin typeface="Arial" pitchFamily="34" charset="0"/>
                <a:cs typeface="Arial" pitchFamily="34" charset="0"/>
              </a:rPr>
              <a:t>Welcome!  Sulfur dioxide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Hello! Carbon monoxide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The air, the air Is everywhere</a:t>
            </a:r>
            <a:br>
              <a:rPr lang="en-US" sz="1500" b="1" dirty="0">
                <a:solidFill>
                  <a:srgbClr val="0000CC"/>
                </a:solidFill>
                <a:latin typeface="Arial" pitchFamily="34" charset="0"/>
                <a:cs typeface="Arial" pitchFamily="34" charset="0"/>
              </a:rPr>
            </a:b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 while you sleep</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a:t>
            </a:r>
          </a:p>
        </p:txBody>
      </p:sp>
      <p:grpSp>
        <p:nvGrpSpPr>
          <p:cNvPr id="8" name="Group 7"/>
          <p:cNvGrpSpPr/>
          <p:nvPr/>
        </p:nvGrpSpPr>
        <p:grpSpPr>
          <a:xfrm>
            <a:off x="914400" y="834312"/>
            <a:ext cx="3219451" cy="4210050"/>
            <a:chOff x="355600" y="1600200"/>
            <a:chExt cx="3759200" cy="502920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987"/>
            <a:stretch/>
          </p:blipFill>
          <p:spPr>
            <a:xfrm>
              <a:off x="355600" y="4209170"/>
              <a:ext cx="3759200" cy="24202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58" t="2837" r="1661"/>
            <a:stretch/>
          </p:blipFill>
          <p:spPr>
            <a:xfrm>
              <a:off x="355600" y="1600200"/>
              <a:ext cx="3759200" cy="260897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normAutofit/>
          </a:bodyPr>
          <a:lstStyle/>
          <a:p>
            <a:r>
              <a:rPr lang="en-US" dirty="0"/>
              <a:t>Astute politicians took notice early</a:t>
            </a:r>
          </a:p>
        </p:txBody>
      </p:sp>
      <p:pic>
        <p:nvPicPr>
          <p:cNvPr id="4" name="Content Placeholder 3" descr="Time1970.jpg"/>
          <p:cNvPicPr>
            <a:picLocks noGrp="1" noChangeAspect="1"/>
          </p:cNvPicPr>
          <p:nvPr>
            <p:ph idx="1"/>
          </p:nvPr>
        </p:nvPicPr>
        <p:blipFill>
          <a:blip r:embed="rId3"/>
          <a:stretch>
            <a:fillRect/>
          </a:stretch>
        </p:blipFill>
        <p:spPr>
          <a:xfrm>
            <a:off x="4655379" y="936608"/>
            <a:ext cx="3002725" cy="3956090"/>
          </a:xfrm>
        </p:spPr>
      </p:pic>
      <p:sp>
        <p:nvSpPr>
          <p:cNvPr id="5" name="TextBox 4"/>
          <p:cNvSpPr txBox="1"/>
          <p:nvPr/>
        </p:nvSpPr>
        <p:spPr>
          <a:xfrm>
            <a:off x="6572250" y="4857751"/>
            <a:ext cx="1428750" cy="300082"/>
          </a:xfrm>
          <a:prstGeom prst="rect">
            <a:avLst/>
          </a:prstGeom>
          <a:noFill/>
        </p:spPr>
        <p:txBody>
          <a:bodyPr wrap="square" rtlCol="0">
            <a:spAutoFit/>
          </a:bodyPr>
          <a:lstStyle/>
          <a:p>
            <a:r>
              <a:rPr lang="en-US" sz="1350" dirty="0">
                <a:solidFill>
                  <a:srgbClr val="FF0000"/>
                </a:solidFill>
              </a:rPr>
              <a:t>February 2, 1970 </a:t>
            </a:r>
          </a:p>
        </p:txBody>
      </p:sp>
      <p:pic>
        <p:nvPicPr>
          <p:cNvPr id="6" name="Picture 5" descr="nelson95.jpg"/>
          <p:cNvPicPr>
            <a:picLocks noChangeAspect="1"/>
          </p:cNvPicPr>
          <p:nvPr/>
        </p:nvPicPr>
        <p:blipFill>
          <a:blip r:embed="rId4"/>
          <a:stretch>
            <a:fillRect/>
          </a:stretch>
        </p:blipFill>
        <p:spPr>
          <a:xfrm>
            <a:off x="1657350" y="1200154"/>
            <a:ext cx="1657350" cy="2612939"/>
          </a:xfrm>
          <a:prstGeom prst="rect">
            <a:avLst/>
          </a:prstGeom>
        </p:spPr>
      </p:pic>
      <p:sp>
        <p:nvSpPr>
          <p:cNvPr id="7" name="TextBox 6"/>
          <p:cNvSpPr txBox="1"/>
          <p:nvPr/>
        </p:nvSpPr>
        <p:spPr>
          <a:xfrm>
            <a:off x="1314450" y="3829052"/>
            <a:ext cx="3086100" cy="923330"/>
          </a:xfrm>
          <a:prstGeom prst="rect">
            <a:avLst/>
          </a:prstGeom>
          <a:noFill/>
        </p:spPr>
        <p:txBody>
          <a:bodyPr wrap="square" rtlCol="0">
            <a:spAutoFit/>
          </a:bodyPr>
          <a:lstStyle/>
          <a:p>
            <a:r>
              <a:rPr lang="en-US" sz="1350" dirty="0">
                <a:solidFill>
                  <a:schemeClr val="bg1">
                    <a:lumMod val="95000"/>
                  </a:schemeClr>
                </a:solidFill>
              </a:rPr>
              <a:t>Gaylord Nelson – Earth Day 1995  recalling his 1969 inspiration for the first Earth Day, a national “Teach-in” on the environment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arthday1970.jpg"/>
          <p:cNvPicPr>
            <a:picLocks noChangeAspect="1"/>
          </p:cNvPicPr>
          <p:nvPr/>
        </p:nvPicPr>
        <p:blipFill>
          <a:blip r:embed="rId3"/>
          <a:stretch>
            <a:fillRect/>
          </a:stretch>
        </p:blipFill>
        <p:spPr>
          <a:xfrm>
            <a:off x="3886200" y="3056382"/>
            <a:ext cx="1185863" cy="2087118"/>
          </a:xfrm>
          <a:prstGeom prst="rect">
            <a:avLst/>
          </a:prstGeom>
        </p:spPr>
      </p:pic>
      <p:sp>
        <p:nvSpPr>
          <p:cNvPr id="2" name="Title 1"/>
          <p:cNvSpPr>
            <a:spLocks noGrp="1"/>
          </p:cNvSpPr>
          <p:nvPr>
            <p:ph type="title"/>
          </p:nvPr>
        </p:nvSpPr>
        <p:spPr>
          <a:xfrm>
            <a:off x="1485900" y="114300"/>
            <a:ext cx="6172200" cy="857250"/>
          </a:xfrm>
        </p:spPr>
        <p:txBody>
          <a:bodyPr/>
          <a:lstStyle/>
          <a:p>
            <a:r>
              <a:rPr lang="en-US" b="1" dirty="0"/>
              <a:t>Earth Day  April 22, 1970</a:t>
            </a:r>
          </a:p>
        </p:txBody>
      </p:sp>
      <p:pic>
        <p:nvPicPr>
          <p:cNvPr id="4" name="Picture 3" descr="NYCity1970.jpg"/>
          <p:cNvPicPr>
            <a:picLocks noChangeAspect="1"/>
          </p:cNvPicPr>
          <p:nvPr/>
        </p:nvPicPr>
        <p:blipFill>
          <a:blip r:embed="rId4"/>
          <a:stretch>
            <a:fillRect/>
          </a:stretch>
        </p:blipFill>
        <p:spPr>
          <a:xfrm>
            <a:off x="5791200" y="1504950"/>
            <a:ext cx="1072326" cy="1404747"/>
          </a:xfrm>
          <a:prstGeom prst="rect">
            <a:avLst/>
          </a:prstGeom>
        </p:spPr>
      </p:pic>
      <p:sp>
        <p:nvSpPr>
          <p:cNvPr id="5" name="TextBox 4"/>
          <p:cNvSpPr txBox="1"/>
          <p:nvPr/>
        </p:nvSpPr>
        <p:spPr>
          <a:xfrm>
            <a:off x="5867400" y="2571750"/>
            <a:ext cx="857250" cy="300082"/>
          </a:xfrm>
          <a:prstGeom prst="rect">
            <a:avLst/>
          </a:prstGeom>
          <a:noFill/>
        </p:spPr>
        <p:txBody>
          <a:bodyPr wrap="square" rtlCol="0">
            <a:spAutoFit/>
          </a:bodyPr>
          <a:lstStyle/>
          <a:p>
            <a:r>
              <a:rPr lang="en-US" sz="1350" dirty="0">
                <a:solidFill>
                  <a:schemeClr val="bg1"/>
                </a:solidFill>
              </a:rPr>
              <a:t>New York</a:t>
            </a:r>
          </a:p>
        </p:txBody>
      </p:sp>
      <p:pic>
        <p:nvPicPr>
          <p:cNvPr id="6" name="Picture 5" descr="Philly1970crowds.jpg"/>
          <p:cNvPicPr>
            <a:picLocks noChangeAspect="1"/>
          </p:cNvPicPr>
          <p:nvPr/>
        </p:nvPicPr>
        <p:blipFill>
          <a:blip r:embed="rId5"/>
          <a:stretch>
            <a:fillRect/>
          </a:stretch>
        </p:blipFill>
        <p:spPr>
          <a:xfrm>
            <a:off x="5181600" y="3059757"/>
            <a:ext cx="3386909" cy="2083743"/>
          </a:xfrm>
          <a:prstGeom prst="rect">
            <a:avLst/>
          </a:prstGeom>
        </p:spPr>
      </p:pic>
      <p:pic>
        <p:nvPicPr>
          <p:cNvPr id="7" name="Picture 6" descr="Boston1970.jpg"/>
          <p:cNvPicPr>
            <a:picLocks noChangeAspect="1"/>
          </p:cNvPicPr>
          <p:nvPr/>
        </p:nvPicPr>
        <p:blipFill>
          <a:blip r:embed="rId6"/>
          <a:stretch>
            <a:fillRect/>
          </a:stretch>
        </p:blipFill>
        <p:spPr>
          <a:xfrm>
            <a:off x="304800" y="3067347"/>
            <a:ext cx="3429000" cy="2076153"/>
          </a:xfrm>
          <a:prstGeom prst="rect">
            <a:avLst/>
          </a:prstGeom>
        </p:spPr>
      </p:pic>
      <p:sp>
        <p:nvSpPr>
          <p:cNvPr id="8" name="TextBox 7"/>
          <p:cNvSpPr txBox="1"/>
          <p:nvPr/>
        </p:nvSpPr>
        <p:spPr>
          <a:xfrm>
            <a:off x="762000" y="3028950"/>
            <a:ext cx="857250" cy="300082"/>
          </a:xfrm>
          <a:prstGeom prst="rect">
            <a:avLst/>
          </a:prstGeom>
          <a:noFill/>
        </p:spPr>
        <p:txBody>
          <a:bodyPr wrap="square" rtlCol="0">
            <a:spAutoFit/>
          </a:bodyPr>
          <a:lstStyle/>
          <a:p>
            <a:r>
              <a:rPr lang="en-US" sz="1350" dirty="0">
                <a:solidFill>
                  <a:schemeClr val="bg1"/>
                </a:solidFill>
              </a:rPr>
              <a:t>Boston</a:t>
            </a:r>
          </a:p>
        </p:txBody>
      </p:sp>
      <p:pic>
        <p:nvPicPr>
          <p:cNvPr id="9" name="Picture 8" descr="Miami1970.jpg"/>
          <p:cNvPicPr>
            <a:picLocks noChangeAspect="1"/>
          </p:cNvPicPr>
          <p:nvPr/>
        </p:nvPicPr>
        <p:blipFill>
          <a:blip r:embed="rId7"/>
          <a:stretch>
            <a:fillRect/>
          </a:stretch>
        </p:blipFill>
        <p:spPr>
          <a:xfrm>
            <a:off x="7162800" y="590550"/>
            <a:ext cx="1600644" cy="2410382"/>
          </a:xfrm>
          <a:prstGeom prst="rect">
            <a:avLst/>
          </a:prstGeom>
        </p:spPr>
      </p:pic>
      <p:sp>
        <p:nvSpPr>
          <p:cNvPr id="10" name="TextBox 9"/>
          <p:cNvSpPr txBox="1"/>
          <p:nvPr/>
        </p:nvSpPr>
        <p:spPr>
          <a:xfrm>
            <a:off x="7162800" y="2728868"/>
            <a:ext cx="857250" cy="300082"/>
          </a:xfrm>
          <a:prstGeom prst="rect">
            <a:avLst/>
          </a:prstGeom>
          <a:noFill/>
        </p:spPr>
        <p:txBody>
          <a:bodyPr wrap="square" rtlCol="0">
            <a:spAutoFit/>
          </a:bodyPr>
          <a:lstStyle/>
          <a:p>
            <a:r>
              <a:rPr lang="en-US" sz="1350" dirty="0">
                <a:solidFill>
                  <a:schemeClr val="bg1"/>
                </a:solidFill>
              </a:rPr>
              <a:t>Miami</a:t>
            </a:r>
          </a:p>
        </p:txBody>
      </p:sp>
      <p:pic>
        <p:nvPicPr>
          <p:cNvPr id="11" name="Picture 10" descr="earthday_hayes.jpg"/>
          <p:cNvPicPr>
            <a:picLocks noChangeAspect="1"/>
          </p:cNvPicPr>
          <p:nvPr/>
        </p:nvPicPr>
        <p:blipFill>
          <a:blip r:embed="rId8"/>
          <a:stretch>
            <a:fillRect/>
          </a:stretch>
        </p:blipFill>
        <p:spPr>
          <a:xfrm>
            <a:off x="304800" y="895350"/>
            <a:ext cx="1371600" cy="1941341"/>
          </a:xfrm>
          <a:prstGeom prst="rect">
            <a:avLst/>
          </a:prstGeom>
        </p:spPr>
      </p:pic>
      <p:sp>
        <p:nvSpPr>
          <p:cNvPr id="12" name="TextBox 11"/>
          <p:cNvSpPr txBox="1"/>
          <p:nvPr/>
        </p:nvSpPr>
        <p:spPr>
          <a:xfrm>
            <a:off x="304800" y="2495550"/>
            <a:ext cx="400050" cy="300082"/>
          </a:xfrm>
          <a:prstGeom prst="rect">
            <a:avLst/>
          </a:prstGeom>
          <a:noFill/>
        </p:spPr>
        <p:txBody>
          <a:bodyPr wrap="square" rtlCol="0">
            <a:spAutoFit/>
          </a:bodyPr>
          <a:lstStyle/>
          <a:p>
            <a:r>
              <a:rPr lang="en-US" sz="1350" dirty="0">
                <a:solidFill>
                  <a:schemeClr val="bg1"/>
                </a:solidFill>
              </a:rPr>
              <a:t>DC</a:t>
            </a:r>
          </a:p>
        </p:txBody>
      </p:sp>
      <p:pic>
        <p:nvPicPr>
          <p:cNvPr id="13" name="Picture 12" descr="Tulane1970.jpg"/>
          <p:cNvPicPr>
            <a:picLocks noChangeAspect="1"/>
          </p:cNvPicPr>
          <p:nvPr/>
        </p:nvPicPr>
        <p:blipFill>
          <a:blip r:embed="rId9"/>
          <a:stretch>
            <a:fillRect/>
          </a:stretch>
        </p:blipFill>
        <p:spPr>
          <a:xfrm>
            <a:off x="3505200" y="1733550"/>
            <a:ext cx="1681656" cy="1143000"/>
          </a:xfrm>
          <a:prstGeom prst="rect">
            <a:avLst/>
          </a:prstGeom>
        </p:spPr>
      </p:pic>
      <p:sp>
        <p:nvSpPr>
          <p:cNvPr id="14" name="TextBox 13"/>
          <p:cNvSpPr txBox="1"/>
          <p:nvPr/>
        </p:nvSpPr>
        <p:spPr>
          <a:xfrm>
            <a:off x="3657600" y="1828800"/>
            <a:ext cx="1257300" cy="300082"/>
          </a:xfrm>
          <a:prstGeom prst="rect">
            <a:avLst/>
          </a:prstGeom>
          <a:noFill/>
        </p:spPr>
        <p:txBody>
          <a:bodyPr wrap="square" rtlCol="0">
            <a:spAutoFit/>
          </a:bodyPr>
          <a:lstStyle/>
          <a:p>
            <a:r>
              <a:rPr lang="en-US" sz="1350" dirty="0">
                <a:solidFill>
                  <a:schemeClr val="bg1"/>
                </a:solidFill>
              </a:rPr>
              <a:t>New Orleans</a:t>
            </a:r>
          </a:p>
        </p:txBody>
      </p:sp>
      <p:pic>
        <p:nvPicPr>
          <p:cNvPr id="15" name="Picture 14" descr="Chi1970.jpg"/>
          <p:cNvPicPr>
            <a:picLocks noChangeAspect="1"/>
          </p:cNvPicPr>
          <p:nvPr/>
        </p:nvPicPr>
        <p:blipFill>
          <a:blip r:embed="rId10"/>
          <a:stretch>
            <a:fillRect/>
          </a:stretch>
        </p:blipFill>
        <p:spPr>
          <a:xfrm>
            <a:off x="2057400" y="1200150"/>
            <a:ext cx="1085850" cy="1644838"/>
          </a:xfrm>
          <a:prstGeom prst="rect">
            <a:avLst/>
          </a:prstGeom>
        </p:spPr>
      </p:pic>
      <p:sp>
        <p:nvSpPr>
          <p:cNvPr id="16" name="TextBox 15"/>
          <p:cNvSpPr txBox="1"/>
          <p:nvPr/>
        </p:nvSpPr>
        <p:spPr>
          <a:xfrm>
            <a:off x="6477000" y="4705350"/>
            <a:ext cx="1257300" cy="300082"/>
          </a:xfrm>
          <a:prstGeom prst="rect">
            <a:avLst/>
          </a:prstGeom>
          <a:noFill/>
        </p:spPr>
        <p:txBody>
          <a:bodyPr wrap="square" rtlCol="0">
            <a:spAutoFit/>
          </a:bodyPr>
          <a:lstStyle/>
          <a:p>
            <a:r>
              <a:rPr lang="en-US" sz="1350" dirty="0">
                <a:solidFill>
                  <a:schemeClr val="bg1"/>
                </a:solidFill>
              </a:rPr>
              <a:t>Philadelphia</a:t>
            </a:r>
          </a:p>
        </p:txBody>
      </p:sp>
      <p:sp>
        <p:nvSpPr>
          <p:cNvPr id="17" name="TextBox 16"/>
          <p:cNvSpPr txBox="1"/>
          <p:nvPr/>
        </p:nvSpPr>
        <p:spPr>
          <a:xfrm>
            <a:off x="2133600" y="1123950"/>
            <a:ext cx="857250" cy="300082"/>
          </a:xfrm>
          <a:prstGeom prst="rect">
            <a:avLst/>
          </a:prstGeom>
          <a:noFill/>
        </p:spPr>
        <p:txBody>
          <a:bodyPr wrap="square" rtlCol="0">
            <a:spAutoFit/>
          </a:bodyPr>
          <a:lstStyle/>
          <a:p>
            <a:r>
              <a:rPr lang="en-US" sz="1350" dirty="0">
                <a:solidFill>
                  <a:schemeClr val="bg1"/>
                </a:solidFill>
              </a:rPr>
              <a:t>Chicago</a:t>
            </a:r>
          </a:p>
        </p:txBody>
      </p:sp>
      <p:sp>
        <p:nvSpPr>
          <p:cNvPr id="18" name="TextBox 17"/>
          <p:cNvSpPr txBox="1"/>
          <p:nvPr/>
        </p:nvSpPr>
        <p:spPr>
          <a:xfrm>
            <a:off x="3200400" y="950952"/>
            <a:ext cx="2800350" cy="553998"/>
          </a:xfrm>
          <a:prstGeom prst="rect">
            <a:avLst/>
          </a:prstGeom>
          <a:noFill/>
        </p:spPr>
        <p:txBody>
          <a:bodyPr wrap="square" rtlCol="0">
            <a:spAutoFit/>
          </a:bodyPr>
          <a:lstStyle/>
          <a:p>
            <a:pPr algn="ctr"/>
            <a:r>
              <a:rPr lang="en-US" sz="1500" b="1" dirty="0">
                <a:solidFill>
                  <a:schemeClr val="bg1">
                    <a:lumMod val="85000"/>
                  </a:schemeClr>
                </a:solidFill>
              </a:rPr>
              <a:t>20 million people </a:t>
            </a:r>
            <a:r>
              <a:rPr lang="en-US" sz="1500" dirty="0">
                <a:solidFill>
                  <a:schemeClr val="bg1">
                    <a:lumMod val="85000"/>
                  </a:schemeClr>
                </a:solidFill>
              </a:rPr>
              <a:t>participated in a national teach-in</a:t>
            </a:r>
          </a:p>
        </p:txBody>
      </p:sp>
    </p:spTree>
    <p:extLst>
      <p:ext uri="{BB962C8B-B14F-4D97-AF65-F5344CB8AC3E}">
        <p14:creationId xmlns:p14="http://schemas.microsoft.com/office/powerpoint/2010/main" val="27704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86821"/>
            <a:ext cx="7696199" cy="1292662"/>
          </a:xfrm>
          <a:prstGeom prst="rect">
            <a:avLst/>
          </a:prstGeom>
        </p:spPr>
        <p:txBody>
          <a:bodyPr wrap="square">
            <a:spAutoFit/>
          </a:bodyPr>
          <a:lstStyle/>
          <a:p>
            <a:r>
              <a:rPr lang="en-US" sz="1950" dirty="0">
                <a:solidFill>
                  <a:srgbClr val="FFFFCC"/>
                </a:solidFill>
              </a:rPr>
              <a:t>Beginning in the 1960s, federal, state, and local governments took concerted actions, enacting and implementing legislation that created strong regulatory programs to clean up the environment, protect public health and welfare, and prevent further degradation.</a:t>
            </a:r>
          </a:p>
        </p:txBody>
      </p:sp>
      <p:sp>
        <p:nvSpPr>
          <p:cNvPr id="7" name="Content Placeholder 6"/>
          <p:cNvSpPr>
            <a:spLocks noGrp="1"/>
          </p:cNvSpPr>
          <p:nvPr>
            <p:ph idx="1"/>
          </p:nvPr>
        </p:nvSpPr>
        <p:spPr>
          <a:xfrm>
            <a:off x="762001" y="351624"/>
            <a:ext cx="6875106" cy="2994422"/>
          </a:xfrm>
        </p:spPr>
        <p:txBody>
          <a:bodyPr>
            <a:normAutofit/>
          </a:bodyPr>
          <a:lstStyle/>
          <a:p>
            <a:r>
              <a:rPr lang="en-US" dirty="0"/>
              <a:t>In 1963, 65, 67 new air pollution legislation, research and funding</a:t>
            </a:r>
          </a:p>
          <a:p>
            <a:r>
              <a:rPr lang="en-US" dirty="0"/>
              <a:t>In 1970 alone: </a:t>
            </a:r>
          </a:p>
          <a:p>
            <a:pPr lvl="1"/>
            <a:r>
              <a:rPr lang="en-US" dirty="0"/>
              <a:t> National Environmental Policy Act   (January 1)          </a:t>
            </a:r>
          </a:p>
          <a:p>
            <a:pPr lvl="1"/>
            <a:r>
              <a:rPr lang="en-US" dirty="0"/>
              <a:t>Environmental Quality Improvement Act   (April 3)</a:t>
            </a:r>
          </a:p>
          <a:p>
            <a:pPr lvl="1"/>
            <a:r>
              <a:rPr lang="en-US" dirty="0"/>
              <a:t>Environmental Protection Agency formed  (Dec 2)</a:t>
            </a:r>
          </a:p>
          <a:p>
            <a:pPr lvl="1"/>
            <a:r>
              <a:rPr lang="en-US" dirty="0"/>
              <a:t>Clean Air Act Amendments of 1970             (Dec 31) </a:t>
            </a:r>
          </a:p>
          <a:p>
            <a:pPr lvl="1"/>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6731246" y="3448993"/>
            <a:ext cx="2038348" cy="150513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978" r="1408"/>
          <a:stretch/>
        </p:blipFill>
        <p:spPr>
          <a:xfrm>
            <a:off x="5737721" y="3294665"/>
            <a:ext cx="3031873" cy="1724028"/>
          </a:xfrm>
          <a:prstGeom prst="rect">
            <a:avLst/>
          </a:prstGeom>
        </p:spPr>
      </p:pic>
    </p:spTree>
    <p:extLst>
      <p:ext uri="{BB962C8B-B14F-4D97-AF65-F5344CB8AC3E}">
        <p14:creationId xmlns:p14="http://schemas.microsoft.com/office/powerpoint/2010/main" val="15279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dissolve">
                                      <p:cBhvr>
                                        <p:cTn id="19" dur="500"/>
                                        <p:tgtEl>
                                          <p:spTgt spid="7">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dissolve">
                                      <p:cBhvr>
                                        <p:cTn id="25" dur="500"/>
                                        <p:tgtEl>
                                          <p:spTgt spid="7">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dissolv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0"/>
            <a:ext cx="6172200" cy="857250"/>
          </a:xfrm>
        </p:spPr>
        <p:txBody>
          <a:bodyPr/>
          <a:lstStyle/>
          <a:p>
            <a:r>
              <a:rPr lang="en-US" dirty="0"/>
              <a:t>And then..</a:t>
            </a:r>
          </a:p>
        </p:txBody>
      </p:sp>
      <p:sp>
        <p:nvSpPr>
          <p:cNvPr id="3" name="Content Placeholder 2"/>
          <p:cNvSpPr>
            <a:spLocks noGrp="1"/>
          </p:cNvSpPr>
          <p:nvPr>
            <p:ph idx="1"/>
          </p:nvPr>
        </p:nvSpPr>
        <p:spPr>
          <a:xfrm>
            <a:off x="1143000" y="1047750"/>
            <a:ext cx="7067550" cy="2784687"/>
          </a:xfrm>
        </p:spPr>
        <p:txBody>
          <a:bodyPr/>
          <a:lstStyle/>
          <a:p>
            <a:r>
              <a:rPr lang="en-US" dirty="0">
                <a:solidFill>
                  <a:schemeClr val="bg1">
                    <a:lumMod val="95000"/>
                  </a:schemeClr>
                </a:solidFill>
              </a:rPr>
              <a:t>Clean Water Act (1972)</a:t>
            </a:r>
          </a:p>
          <a:p>
            <a:r>
              <a:rPr lang="en-US" dirty="0">
                <a:solidFill>
                  <a:schemeClr val="bg1">
                    <a:lumMod val="95000"/>
                  </a:schemeClr>
                </a:solidFill>
              </a:rPr>
              <a:t>Federal Environmental Pesticide Control Act (1972)</a:t>
            </a:r>
          </a:p>
          <a:p>
            <a:r>
              <a:rPr lang="en-US" dirty="0">
                <a:solidFill>
                  <a:schemeClr val="bg1">
                    <a:lumMod val="95000"/>
                  </a:schemeClr>
                </a:solidFill>
              </a:rPr>
              <a:t>Safe Drinking Water Act (1974)</a:t>
            </a:r>
          </a:p>
          <a:p>
            <a:r>
              <a:rPr lang="en-US" dirty="0">
                <a:solidFill>
                  <a:schemeClr val="bg1">
                    <a:lumMod val="95000"/>
                  </a:schemeClr>
                </a:solidFill>
              </a:rPr>
              <a:t>Resource Conservation and Recovery Act (1976)</a:t>
            </a:r>
          </a:p>
          <a:p>
            <a:r>
              <a:rPr lang="en-US" dirty="0">
                <a:solidFill>
                  <a:schemeClr val="bg1">
                    <a:lumMod val="95000"/>
                  </a:schemeClr>
                </a:solidFill>
              </a:rPr>
              <a:t>Toxics Substances Control Act (1976)</a:t>
            </a:r>
          </a:p>
          <a:p>
            <a:r>
              <a:rPr lang="en-US" dirty="0">
                <a:solidFill>
                  <a:schemeClr val="bg1">
                    <a:lumMod val="95000"/>
                  </a:schemeClr>
                </a:solidFill>
              </a:rPr>
              <a:t>Superfund (CERCLA, 1980)</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315200" y="4019735"/>
            <a:ext cx="1328631" cy="981075"/>
          </a:xfrm>
          <a:prstGeom prst="rect">
            <a:avLst/>
          </a:prstGeom>
        </p:spPr>
      </p:pic>
      <p:sp>
        <p:nvSpPr>
          <p:cNvPr id="5" name="Rectangle 4">
            <a:extLst>
              <a:ext uri="{FF2B5EF4-FFF2-40B4-BE49-F238E27FC236}">
                <a16:creationId xmlns:a16="http://schemas.microsoft.com/office/drawing/2014/main" id="{D3B8063F-6589-FA4C-A5BE-43143FD3F309}"/>
              </a:ext>
            </a:extLst>
          </p:cNvPr>
          <p:cNvSpPr/>
          <p:nvPr/>
        </p:nvSpPr>
        <p:spPr>
          <a:xfrm>
            <a:off x="1314450" y="3832437"/>
            <a:ext cx="5638800" cy="1015663"/>
          </a:xfrm>
          <a:prstGeom prst="rect">
            <a:avLst/>
          </a:prstGeom>
        </p:spPr>
        <p:txBody>
          <a:bodyPr wrap="square">
            <a:spAutoFit/>
          </a:bodyPr>
          <a:lstStyle/>
          <a:p>
            <a:r>
              <a:rPr lang="en-US" sz="2000" i="1" dirty="0">
                <a:solidFill>
                  <a:srgbClr val="FFFFCC"/>
                </a:solidFill>
              </a:rPr>
              <a:t>These laws required major reorganizations and investments in people and resources by Federal and state/local governments, industries, and more</a:t>
            </a:r>
          </a:p>
        </p:txBody>
      </p:sp>
    </p:spTree>
    <p:extLst>
      <p:ext uri="{BB962C8B-B14F-4D97-AF65-F5344CB8AC3E}">
        <p14:creationId xmlns:p14="http://schemas.microsoft.com/office/powerpoint/2010/main" val="396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dissolve">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a:extLst>
              <a:ext uri="{FF2B5EF4-FFF2-40B4-BE49-F238E27FC236}">
                <a16:creationId xmlns:a16="http://schemas.microsoft.com/office/drawing/2014/main" id="{6BF575A4-6ED4-1E4B-A7A7-25488490DC78}"/>
              </a:ext>
            </a:extLst>
          </p:cNvPr>
          <p:cNvSpPr/>
          <p:nvPr/>
        </p:nvSpPr>
        <p:spPr bwMode="auto">
          <a:xfrm flipV="1">
            <a:off x="4122489" y="2971800"/>
            <a:ext cx="455103" cy="685800"/>
          </a:xfrm>
          <a:prstGeom prst="upArrow">
            <a:avLst/>
          </a:prstGeom>
          <a:gradFill flip="none" rotWithShape="1">
            <a:gsLst>
              <a:gs pos="0">
                <a:srgbClr val="0B54E5"/>
              </a:gs>
              <a:gs pos="50000">
                <a:srgbClr val="0B54E5">
                  <a:tint val="44500"/>
                  <a:satMod val="160000"/>
                </a:srgbClr>
              </a:gs>
              <a:gs pos="100000">
                <a:srgbClr val="0B54E5">
                  <a:tint val="23500"/>
                  <a:satMod val="160000"/>
                </a:srgb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FFFFE1"/>
              </a:solidFill>
              <a:latin typeface="Calibri" panose="020F0502020204030204" pitchFamily="34" charset="0"/>
            </a:endParaRPr>
          </a:p>
        </p:txBody>
      </p:sp>
      <p:sp>
        <p:nvSpPr>
          <p:cNvPr id="4" name="Up Arrow 3">
            <a:extLst>
              <a:ext uri="{FF2B5EF4-FFF2-40B4-BE49-F238E27FC236}">
                <a16:creationId xmlns:a16="http://schemas.microsoft.com/office/drawing/2014/main" id="{12F173E2-72A7-4E40-BA92-27FA5E4E1D53}"/>
              </a:ext>
            </a:extLst>
          </p:cNvPr>
          <p:cNvSpPr/>
          <p:nvPr/>
        </p:nvSpPr>
        <p:spPr bwMode="auto">
          <a:xfrm>
            <a:off x="4187504" y="2000250"/>
            <a:ext cx="325073" cy="457200"/>
          </a:xfrm>
          <a:prstGeom prst="upArrow">
            <a:avLst/>
          </a:prstGeom>
          <a:gradFill flip="none" rotWithShape="1">
            <a:gsLst>
              <a:gs pos="0">
                <a:srgbClr val="0B54E5"/>
              </a:gs>
              <a:gs pos="50000">
                <a:srgbClr val="0B54E5">
                  <a:tint val="44500"/>
                  <a:satMod val="160000"/>
                </a:srgbClr>
              </a:gs>
              <a:gs pos="100000">
                <a:srgbClr val="0B54E5">
                  <a:tint val="23500"/>
                  <a:satMod val="160000"/>
                </a:srgb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FFFFE1"/>
              </a:solidFill>
              <a:latin typeface="Calibri" panose="020F0502020204030204" pitchFamily="34" charset="0"/>
            </a:endParaRPr>
          </a:p>
        </p:txBody>
      </p:sp>
      <p:pic>
        <p:nvPicPr>
          <p:cNvPr id="32773" name="Picture 3" descr="C:\Documents and Settings\Owner\Local Settings\Temporary Internet Files\Content.IE5\4XDGRR5Q\MCj01493420000[1].wmf">
            <a:extLst>
              <a:ext uri="{FF2B5EF4-FFF2-40B4-BE49-F238E27FC236}">
                <a16:creationId xmlns:a16="http://schemas.microsoft.com/office/drawing/2014/main" id="{A0780156-DD05-E04C-B67E-22FAA7FC4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445" y="857250"/>
            <a:ext cx="1105249"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C:\Documents and Settings\Owner\Local Settings\Temporary Internet Files\Content.IE5\5ZTMPBIP\MPj04011010000[1].jpg">
            <a:extLst>
              <a:ext uri="{FF2B5EF4-FFF2-40B4-BE49-F238E27FC236}">
                <a16:creationId xmlns:a16="http://schemas.microsoft.com/office/drawing/2014/main" id="{D7E59A5C-E797-9B41-A6E3-DFE2BF551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973" y="1200150"/>
            <a:ext cx="563460" cy="7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descr="C:\Documents and Settings\Owner\Local Settings\Temporary Internet Files\Content.IE5\5ZTMPBIP\MPj04024790000[1].jpg">
            <a:extLst>
              <a:ext uri="{FF2B5EF4-FFF2-40B4-BE49-F238E27FC236}">
                <a16:creationId xmlns:a16="http://schemas.microsoft.com/office/drawing/2014/main" id="{EF9303CD-4832-5346-9014-17BB36BA9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815" y="2135981"/>
            <a:ext cx="746315" cy="4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6" name="Group 161">
            <a:extLst>
              <a:ext uri="{FF2B5EF4-FFF2-40B4-BE49-F238E27FC236}">
                <a16:creationId xmlns:a16="http://schemas.microsoft.com/office/drawing/2014/main" id="{627FCC0B-B23C-EC4F-9FBB-085DDD671B9A}"/>
              </a:ext>
            </a:extLst>
          </p:cNvPr>
          <p:cNvGrpSpPr>
            <a:grpSpLocks/>
          </p:cNvGrpSpPr>
          <p:nvPr/>
        </p:nvGrpSpPr>
        <p:grpSpPr bwMode="auto">
          <a:xfrm>
            <a:off x="838200" y="3081337"/>
            <a:ext cx="804557" cy="328613"/>
            <a:chOff x="685800" y="3200400"/>
            <a:chExt cx="942442" cy="438912"/>
          </a:xfrm>
        </p:grpSpPr>
        <p:sp>
          <p:nvSpPr>
            <p:cNvPr id="32900" name="Freeform 1229">
              <a:extLst>
                <a:ext uri="{FF2B5EF4-FFF2-40B4-BE49-F238E27FC236}">
                  <a16:creationId xmlns:a16="http://schemas.microsoft.com/office/drawing/2014/main" id="{B5A0D4BC-897D-AD40-9F96-CC3A2F8240F6}"/>
                </a:ext>
              </a:extLst>
            </p:cNvPr>
            <p:cNvSpPr>
              <a:spLocks noChangeArrowheads="1"/>
            </p:cNvSpPr>
            <p:nvPr/>
          </p:nvSpPr>
          <p:spPr bwMode="auto">
            <a:xfrm>
              <a:off x="685800" y="3262298"/>
              <a:ext cx="348357" cy="374201"/>
            </a:xfrm>
            <a:custGeom>
              <a:avLst/>
              <a:gdLst>
                <a:gd name="T0" fmla="*/ 2147483646 w 241"/>
                <a:gd name="T1" fmla="*/ 2147483646 h 266"/>
                <a:gd name="T2" fmla="*/ 2147483646 w 241"/>
                <a:gd name="T3" fmla="*/ 2147483646 h 266"/>
                <a:gd name="T4" fmla="*/ 2147483646 w 241"/>
                <a:gd name="T5" fmla="*/ 2147483646 h 266"/>
                <a:gd name="T6" fmla="*/ 2147483646 w 241"/>
                <a:gd name="T7" fmla="*/ 2147483646 h 266"/>
                <a:gd name="T8" fmla="*/ 2147483646 w 241"/>
                <a:gd name="T9" fmla="*/ 2147483646 h 266"/>
                <a:gd name="T10" fmla="*/ 2147483646 w 241"/>
                <a:gd name="T11" fmla="*/ 2147483646 h 266"/>
                <a:gd name="T12" fmla="*/ 2147483646 w 241"/>
                <a:gd name="T13" fmla="*/ 2147483646 h 266"/>
                <a:gd name="T14" fmla="*/ 2147483646 w 241"/>
                <a:gd name="T15" fmla="*/ 2147483646 h 266"/>
                <a:gd name="T16" fmla="*/ 2147483646 w 241"/>
                <a:gd name="T17" fmla="*/ 2147483646 h 266"/>
                <a:gd name="T18" fmla="*/ 2147483646 w 241"/>
                <a:gd name="T19" fmla="*/ 2147483646 h 266"/>
                <a:gd name="T20" fmla="*/ 2147483646 w 241"/>
                <a:gd name="T21" fmla="*/ 2147483646 h 266"/>
                <a:gd name="T22" fmla="*/ 2147483646 w 241"/>
                <a:gd name="T23" fmla="*/ 2147483646 h 266"/>
                <a:gd name="T24" fmla="*/ 2147483646 w 241"/>
                <a:gd name="T25" fmla="*/ 2147483646 h 266"/>
                <a:gd name="T26" fmla="*/ 2147483646 w 241"/>
                <a:gd name="T27" fmla="*/ 2147483646 h 266"/>
                <a:gd name="T28" fmla="*/ 2147483646 w 241"/>
                <a:gd name="T29" fmla="*/ 2147483646 h 266"/>
                <a:gd name="T30" fmla="*/ 2147483646 w 241"/>
                <a:gd name="T31" fmla="*/ 2147483646 h 266"/>
                <a:gd name="T32" fmla="*/ 2147483646 w 241"/>
                <a:gd name="T33" fmla="*/ 2147483646 h 266"/>
                <a:gd name="T34" fmla="*/ 2147483646 w 241"/>
                <a:gd name="T35" fmla="*/ 2147483646 h 266"/>
                <a:gd name="T36" fmla="*/ 2147483646 w 241"/>
                <a:gd name="T37" fmla="*/ 2147483646 h 266"/>
                <a:gd name="T38" fmla="*/ 2147483646 w 241"/>
                <a:gd name="T39" fmla="*/ 2147483646 h 266"/>
                <a:gd name="T40" fmla="*/ 2147483646 w 241"/>
                <a:gd name="T41" fmla="*/ 2147483646 h 266"/>
                <a:gd name="T42" fmla="*/ 2147483646 w 241"/>
                <a:gd name="T43" fmla="*/ 2147483646 h 266"/>
                <a:gd name="T44" fmla="*/ 2147483646 w 241"/>
                <a:gd name="T45" fmla="*/ 2147483646 h 266"/>
                <a:gd name="T46" fmla="*/ 2147483646 w 241"/>
                <a:gd name="T47" fmla="*/ 2147483646 h 266"/>
                <a:gd name="T48" fmla="*/ 2147483646 w 241"/>
                <a:gd name="T49" fmla="*/ 2147483646 h 266"/>
                <a:gd name="T50" fmla="*/ 2147483646 w 241"/>
                <a:gd name="T51" fmla="*/ 2147483646 h 266"/>
                <a:gd name="T52" fmla="*/ 2147483646 w 241"/>
                <a:gd name="T53" fmla="*/ 2147483646 h 266"/>
                <a:gd name="T54" fmla="*/ 2147483646 w 241"/>
                <a:gd name="T55" fmla="*/ 2147483646 h 266"/>
                <a:gd name="T56" fmla="*/ 2147483646 w 241"/>
                <a:gd name="T57" fmla="*/ 2147483646 h 266"/>
                <a:gd name="T58" fmla="*/ 2147483646 w 241"/>
                <a:gd name="T59" fmla="*/ 2147483646 h 266"/>
                <a:gd name="T60" fmla="*/ 2147483646 w 241"/>
                <a:gd name="T61" fmla="*/ 2147483646 h 266"/>
                <a:gd name="T62" fmla="*/ 2147483646 w 241"/>
                <a:gd name="T63" fmla="*/ 2147483646 h 266"/>
                <a:gd name="T64" fmla="*/ 2147483646 w 241"/>
                <a:gd name="T65" fmla="*/ 2147483646 h 266"/>
                <a:gd name="T66" fmla="*/ 2147483646 w 241"/>
                <a:gd name="T67" fmla="*/ 2147483646 h 266"/>
                <a:gd name="T68" fmla="*/ 2147483646 w 241"/>
                <a:gd name="T69" fmla="*/ 2147483646 h 266"/>
                <a:gd name="T70" fmla="*/ 2147483646 w 241"/>
                <a:gd name="T71" fmla="*/ 2147483646 h 266"/>
                <a:gd name="T72" fmla="*/ 2147483646 w 241"/>
                <a:gd name="T73" fmla="*/ 2147483646 h 266"/>
                <a:gd name="T74" fmla="*/ 2147483646 w 241"/>
                <a:gd name="T75" fmla="*/ 2147483646 h 266"/>
                <a:gd name="T76" fmla="*/ 2147483646 w 241"/>
                <a:gd name="T77" fmla="*/ 2147483646 h 266"/>
                <a:gd name="T78" fmla="*/ 2147483646 w 241"/>
                <a:gd name="T79" fmla="*/ 2147483646 h 266"/>
                <a:gd name="T80" fmla="*/ 2147483646 w 241"/>
                <a:gd name="T81" fmla="*/ 2147483646 h 266"/>
                <a:gd name="T82" fmla="*/ 2147483646 w 241"/>
                <a:gd name="T83" fmla="*/ 2147483646 h 266"/>
                <a:gd name="T84" fmla="*/ 2147483646 w 241"/>
                <a:gd name="T85" fmla="*/ 2147483646 h 266"/>
                <a:gd name="T86" fmla="*/ 2147483646 w 241"/>
                <a:gd name="T87" fmla="*/ 2147483646 h 266"/>
                <a:gd name="T88" fmla="*/ 2147483646 w 241"/>
                <a:gd name="T89" fmla="*/ 2147483646 h 266"/>
                <a:gd name="T90" fmla="*/ 2147483646 w 241"/>
                <a:gd name="T91" fmla="*/ 2147483646 h 266"/>
                <a:gd name="T92" fmla="*/ 2147483646 w 241"/>
                <a:gd name="T93" fmla="*/ 2147483646 h 266"/>
                <a:gd name="T94" fmla="*/ 2147483646 w 241"/>
                <a:gd name="T95" fmla="*/ 2147483646 h 266"/>
                <a:gd name="T96" fmla="*/ 2147483646 w 241"/>
                <a:gd name="T97" fmla="*/ 2147483646 h 266"/>
                <a:gd name="T98" fmla="*/ 2147483646 w 241"/>
                <a:gd name="T99" fmla="*/ 2147483646 h 266"/>
                <a:gd name="T100" fmla="*/ 2147483646 w 241"/>
                <a:gd name="T101" fmla="*/ 2147483646 h 266"/>
                <a:gd name="T102" fmla="*/ 2147483646 w 241"/>
                <a:gd name="T103" fmla="*/ 2147483646 h 266"/>
                <a:gd name="T104" fmla="*/ 2147483646 w 241"/>
                <a:gd name="T105" fmla="*/ 2147483646 h 266"/>
                <a:gd name="T106" fmla="*/ 2147483646 w 241"/>
                <a:gd name="T107" fmla="*/ 2147483646 h 266"/>
                <a:gd name="T108" fmla="*/ 2147483646 w 241"/>
                <a:gd name="T109" fmla="*/ 2147483646 h 266"/>
                <a:gd name="T110" fmla="*/ 2147483646 w 241"/>
                <a:gd name="T111" fmla="*/ 2147483646 h 266"/>
                <a:gd name="T112" fmla="*/ 0 w 241"/>
                <a:gd name="T113" fmla="*/ 2147483646 h 2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66"/>
                <a:gd name="T173" fmla="*/ 241 w 241"/>
                <a:gd name="T174" fmla="*/ 266 h 2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66">
                  <a:moveTo>
                    <a:pt x="3" y="21"/>
                  </a:moveTo>
                  <a:lnTo>
                    <a:pt x="2" y="21"/>
                  </a:lnTo>
                  <a:lnTo>
                    <a:pt x="3" y="23"/>
                  </a:lnTo>
                  <a:lnTo>
                    <a:pt x="9" y="23"/>
                  </a:lnTo>
                  <a:lnTo>
                    <a:pt x="10" y="24"/>
                  </a:lnTo>
                  <a:lnTo>
                    <a:pt x="12" y="23"/>
                  </a:lnTo>
                  <a:lnTo>
                    <a:pt x="13" y="26"/>
                  </a:lnTo>
                  <a:lnTo>
                    <a:pt x="5" y="29"/>
                  </a:lnTo>
                  <a:lnTo>
                    <a:pt x="4" y="32"/>
                  </a:lnTo>
                  <a:lnTo>
                    <a:pt x="5" y="33"/>
                  </a:lnTo>
                  <a:lnTo>
                    <a:pt x="7" y="33"/>
                  </a:lnTo>
                  <a:lnTo>
                    <a:pt x="7" y="35"/>
                  </a:lnTo>
                  <a:lnTo>
                    <a:pt x="7" y="36"/>
                  </a:lnTo>
                  <a:lnTo>
                    <a:pt x="9" y="36"/>
                  </a:lnTo>
                  <a:lnTo>
                    <a:pt x="10" y="34"/>
                  </a:lnTo>
                  <a:lnTo>
                    <a:pt x="11" y="38"/>
                  </a:lnTo>
                  <a:lnTo>
                    <a:pt x="11" y="39"/>
                  </a:lnTo>
                  <a:lnTo>
                    <a:pt x="13" y="37"/>
                  </a:lnTo>
                  <a:lnTo>
                    <a:pt x="16" y="40"/>
                  </a:lnTo>
                  <a:lnTo>
                    <a:pt x="20" y="38"/>
                  </a:lnTo>
                  <a:lnTo>
                    <a:pt x="17" y="44"/>
                  </a:lnTo>
                  <a:lnTo>
                    <a:pt x="14" y="45"/>
                  </a:lnTo>
                  <a:lnTo>
                    <a:pt x="13" y="46"/>
                  </a:lnTo>
                  <a:lnTo>
                    <a:pt x="11" y="46"/>
                  </a:lnTo>
                  <a:lnTo>
                    <a:pt x="8" y="48"/>
                  </a:lnTo>
                  <a:lnTo>
                    <a:pt x="11" y="47"/>
                  </a:lnTo>
                  <a:lnTo>
                    <a:pt x="15" y="47"/>
                  </a:lnTo>
                  <a:lnTo>
                    <a:pt x="15" y="45"/>
                  </a:lnTo>
                  <a:lnTo>
                    <a:pt x="18" y="45"/>
                  </a:lnTo>
                  <a:lnTo>
                    <a:pt x="25" y="40"/>
                  </a:lnTo>
                  <a:lnTo>
                    <a:pt x="26" y="38"/>
                  </a:lnTo>
                  <a:lnTo>
                    <a:pt x="25" y="37"/>
                  </a:lnTo>
                  <a:lnTo>
                    <a:pt x="31" y="32"/>
                  </a:lnTo>
                  <a:lnTo>
                    <a:pt x="33" y="32"/>
                  </a:lnTo>
                  <a:lnTo>
                    <a:pt x="30" y="34"/>
                  </a:lnTo>
                  <a:lnTo>
                    <a:pt x="29" y="36"/>
                  </a:lnTo>
                  <a:lnTo>
                    <a:pt x="30" y="36"/>
                  </a:lnTo>
                  <a:lnTo>
                    <a:pt x="29" y="37"/>
                  </a:lnTo>
                  <a:lnTo>
                    <a:pt x="35" y="35"/>
                  </a:lnTo>
                  <a:lnTo>
                    <a:pt x="36" y="33"/>
                  </a:lnTo>
                  <a:lnTo>
                    <a:pt x="39" y="32"/>
                  </a:lnTo>
                  <a:lnTo>
                    <a:pt x="38" y="34"/>
                  </a:lnTo>
                  <a:lnTo>
                    <a:pt x="43" y="35"/>
                  </a:lnTo>
                  <a:lnTo>
                    <a:pt x="52" y="36"/>
                  </a:lnTo>
                  <a:lnTo>
                    <a:pt x="54" y="38"/>
                  </a:lnTo>
                  <a:lnTo>
                    <a:pt x="55" y="39"/>
                  </a:lnTo>
                  <a:lnTo>
                    <a:pt x="57" y="40"/>
                  </a:lnTo>
                  <a:lnTo>
                    <a:pt x="60" y="40"/>
                  </a:lnTo>
                  <a:lnTo>
                    <a:pt x="63" y="41"/>
                  </a:lnTo>
                  <a:lnTo>
                    <a:pt x="62" y="43"/>
                  </a:lnTo>
                  <a:lnTo>
                    <a:pt x="67" y="45"/>
                  </a:lnTo>
                  <a:lnTo>
                    <a:pt x="68" y="50"/>
                  </a:lnTo>
                  <a:lnTo>
                    <a:pt x="73" y="55"/>
                  </a:lnTo>
                  <a:lnTo>
                    <a:pt x="73" y="58"/>
                  </a:lnTo>
                  <a:lnTo>
                    <a:pt x="78" y="61"/>
                  </a:lnTo>
                  <a:lnTo>
                    <a:pt x="82" y="61"/>
                  </a:lnTo>
                  <a:lnTo>
                    <a:pt x="82" y="65"/>
                  </a:lnTo>
                  <a:lnTo>
                    <a:pt x="78" y="65"/>
                  </a:lnTo>
                  <a:lnTo>
                    <a:pt x="80" y="70"/>
                  </a:lnTo>
                  <a:lnTo>
                    <a:pt x="79" y="82"/>
                  </a:lnTo>
                  <a:lnTo>
                    <a:pt x="83" y="89"/>
                  </a:lnTo>
                  <a:lnTo>
                    <a:pt x="86" y="94"/>
                  </a:lnTo>
                  <a:lnTo>
                    <a:pt x="90" y="95"/>
                  </a:lnTo>
                  <a:lnTo>
                    <a:pt x="93" y="98"/>
                  </a:lnTo>
                  <a:lnTo>
                    <a:pt x="95" y="103"/>
                  </a:lnTo>
                  <a:lnTo>
                    <a:pt x="99" y="109"/>
                  </a:lnTo>
                  <a:lnTo>
                    <a:pt x="102" y="113"/>
                  </a:lnTo>
                  <a:lnTo>
                    <a:pt x="105" y="117"/>
                  </a:lnTo>
                  <a:lnTo>
                    <a:pt x="107" y="116"/>
                  </a:lnTo>
                  <a:lnTo>
                    <a:pt x="97" y="103"/>
                  </a:lnTo>
                  <a:lnTo>
                    <a:pt x="96" y="99"/>
                  </a:lnTo>
                  <a:lnTo>
                    <a:pt x="98" y="100"/>
                  </a:lnTo>
                  <a:lnTo>
                    <a:pt x="102" y="106"/>
                  </a:lnTo>
                  <a:lnTo>
                    <a:pt x="107" y="110"/>
                  </a:lnTo>
                  <a:lnTo>
                    <a:pt x="107" y="111"/>
                  </a:lnTo>
                  <a:lnTo>
                    <a:pt x="114" y="118"/>
                  </a:lnTo>
                  <a:lnTo>
                    <a:pt x="114" y="120"/>
                  </a:lnTo>
                  <a:lnTo>
                    <a:pt x="114" y="122"/>
                  </a:lnTo>
                  <a:lnTo>
                    <a:pt x="115" y="124"/>
                  </a:lnTo>
                  <a:lnTo>
                    <a:pt x="128" y="130"/>
                  </a:lnTo>
                  <a:lnTo>
                    <a:pt x="133" y="129"/>
                  </a:lnTo>
                  <a:lnTo>
                    <a:pt x="138" y="132"/>
                  </a:lnTo>
                  <a:lnTo>
                    <a:pt x="142" y="134"/>
                  </a:lnTo>
                  <a:lnTo>
                    <a:pt x="146" y="134"/>
                  </a:lnTo>
                  <a:lnTo>
                    <a:pt x="149" y="139"/>
                  </a:lnTo>
                  <a:lnTo>
                    <a:pt x="149" y="141"/>
                  </a:lnTo>
                  <a:lnTo>
                    <a:pt x="151" y="140"/>
                  </a:lnTo>
                  <a:lnTo>
                    <a:pt x="155" y="143"/>
                  </a:lnTo>
                  <a:lnTo>
                    <a:pt x="159" y="146"/>
                  </a:lnTo>
                  <a:lnTo>
                    <a:pt x="159" y="144"/>
                  </a:lnTo>
                  <a:lnTo>
                    <a:pt x="161" y="142"/>
                  </a:lnTo>
                  <a:lnTo>
                    <a:pt x="163" y="143"/>
                  </a:lnTo>
                  <a:lnTo>
                    <a:pt x="163" y="145"/>
                  </a:lnTo>
                  <a:lnTo>
                    <a:pt x="165" y="151"/>
                  </a:lnTo>
                  <a:lnTo>
                    <a:pt x="160" y="157"/>
                  </a:lnTo>
                  <a:lnTo>
                    <a:pt x="159" y="162"/>
                  </a:lnTo>
                  <a:lnTo>
                    <a:pt x="158" y="169"/>
                  </a:lnTo>
                  <a:lnTo>
                    <a:pt x="162" y="174"/>
                  </a:lnTo>
                  <a:lnTo>
                    <a:pt x="167" y="184"/>
                  </a:lnTo>
                  <a:lnTo>
                    <a:pt x="177" y="192"/>
                  </a:lnTo>
                  <a:lnTo>
                    <a:pt x="178" y="198"/>
                  </a:lnTo>
                  <a:lnTo>
                    <a:pt x="175" y="212"/>
                  </a:lnTo>
                  <a:lnTo>
                    <a:pt x="175" y="219"/>
                  </a:lnTo>
                  <a:lnTo>
                    <a:pt x="172" y="229"/>
                  </a:lnTo>
                  <a:lnTo>
                    <a:pt x="171" y="238"/>
                  </a:lnTo>
                  <a:lnTo>
                    <a:pt x="174" y="238"/>
                  </a:lnTo>
                  <a:lnTo>
                    <a:pt x="173" y="245"/>
                  </a:lnTo>
                  <a:lnTo>
                    <a:pt x="170" y="249"/>
                  </a:lnTo>
                  <a:lnTo>
                    <a:pt x="170" y="252"/>
                  </a:lnTo>
                  <a:lnTo>
                    <a:pt x="171" y="256"/>
                  </a:lnTo>
                  <a:lnTo>
                    <a:pt x="171" y="259"/>
                  </a:lnTo>
                  <a:lnTo>
                    <a:pt x="173" y="260"/>
                  </a:lnTo>
                  <a:lnTo>
                    <a:pt x="173" y="263"/>
                  </a:lnTo>
                  <a:lnTo>
                    <a:pt x="174" y="265"/>
                  </a:lnTo>
                  <a:lnTo>
                    <a:pt x="176" y="266"/>
                  </a:lnTo>
                  <a:lnTo>
                    <a:pt x="176" y="263"/>
                  </a:lnTo>
                  <a:lnTo>
                    <a:pt x="181" y="262"/>
                  </a:lnTo>
                  <a:lnTo>
                    <a:pt x="179" y="260"/>
                  </a:lnTo>
                  <a:lnTo>
                    <a:pt x="182" y="257"/>
                  </a:lnTo>
                  <a:lnTo>
                    <a:pt x="186" y="251"/>
                  </a:lnTo>
                  <a:lnTo>
                    <a:pt x="183" y="248"/>
                  </a:lnTo>
                  <a:lnTo>
                    <a:pt x="186" y="245"/>
                  </a:lnTo>
                  <a:lnTo>
                    <a:pt x="189" y="239"/>
                  </a:lnTo>
                  <a:lnTo>
                    <a:pt x="187" y="236"/>
                  </a:lnTo>
                  <a:lnTo>
                    <a:pt x="191" y="236"/>
                  </a:lnTo>
                  <a:lnTo>
                    <a:pt x="192" y="232"/>
                  </a:lnTo>
                  <a:lnTo>
                    <a:pt x="200" y="231"/>
                  </a:lnTo>
                  <a:lnTo>
                    <a:pt x="202" y="228"/>
                  </a:lnTo>
                  <a:lnTo>
                    <a:pt x="199" y="222"/>
                  </a:lnTo>
                  <a:lnTo>
                    <a:pt x="205" y="224"/>
                  </a:lnTo>
                  <a:lnTo>
                    <a:pt x="208" y="221"/>
                  </a:lnTo>
                  <a:lnTo>
                    <a:pt x="217" y="211"/>
                  </a:lnTo>
                  <a:lnTo>
                    <a:pt x="217" y="205"/>
                  </a:lnTo>
                  <a:lnTo>
                    <a:pt x="224" y="200"/>
                  </a:lnTo>
                  <a:lnTo>
                    <a:pt x="230" y="199"/>
                  </a:lnTo>
                  <a:lnTo>
                    <a:pt x="234" y="191"/>
                  </a:lnTo>
                  <a:lnTo>
                    <a:pt x="234" y="183"/>
                  </a:lnTo>
                  <a:lnTo>
                    <a:pt x="241" y="175"/>
                  </a:lnTo>
                  <a:lnTo>
                    <a:pt x="241" y="168"/>
                  </a:lnTo>
                  <a:lnTo>
                    <a:pt x="234" y="164"/>
                  </a:lnTo>
                  <a:lnTo>
                    <a:pt x="225" y="163"/>
                  </a:lnTo>
                  <a:lnTo>
                    <a:pt x="224" y="161"/>
                  </a:lnTo>
                  <a:lnTo>
                    <a:pt x="220" y="160"/>
                  </a:lnTo>
                  <a:lnTo>
                    <a:pt x="212" y="162"/>
                  </a:lnTo>
                  <a:lnTo>
                    <a:pt x="212" y="159"/>
                  </a:lnTo>
                  <a:lnTo>
                    <a:pt x="215" y="156"/>
                  </a:lnTo>
                  <a:lnTo>
                    <a:pt x="212" y="151"/>
                  </a:lnTo>
                  <a:lnTo>
                    <a:pt x="208" y="148"/>
                  </a:lnTo>
                  <a:lnTo>
                    <a:pt x="202" y="148"/>
                  </a:lnTo>
                  <a:lnTo>
                    <a:pt x="196" y="144"/>
                  </a:lnTo>
                  <a:lnTo>
                    <a:pt x="194" y="142"/>
                  </a:lnTo>
                  <a:lnTo>
                    <a:pt x="191" y="140"/>
                  </a:lnTo>
                  <a:lnTo>
                    <a:pt x="182" y="140"/>
                  </a:lnTo>
                  <a:lnTo>
                    <a:pt x="178" y="137"/>
                  </a:lnTo>
                  <a:lnTo>
                    <a:pt x="176" y="139"/>
                  </a:lnTo>
                  <a:lnTo>
                    <a:pt x="175" y="136"/>
                  </a:lnTo>
                  <a:lnTo>
                    <a:pt x="169" y="139"/>
                  </a:lnTo>
                  <a:lnTo>
                    <a:pt x="165" y="144"/>
                  </a:lnTo>
                  <a:lnTo>
                    <a:pt x="165" y="143"/>
                  </a:lnTo>
                  <a:lnTo>
                    <a:pt x="161" y="141"/>
                  </a:lnTo>
                  <a:lnTo>
                    <a:pt x="158" y="143"/>
                  </a:lnTo>
                  <a:lnTo>
                    <a:pt x="155" y="141"/>
                  </a:lnTo>
                  <a:lnTo>
                    <a:pt x="153" y="139"/>
                  </a:lnTo>
                  <a:lnTo>
                    <a:pt x="155" y="131"/>
                  </a:lnTo>
                  <a:lnTo>
                    <a:pt x="151" y="130"/>
                  </a:lnTo>
                  <a:lnTo>
                    <a:pt x="144" y="130"/>
                  </a:lnTo>
                  <a:lnTo>
                    <a:pt x="145" y="126"/>
                  </a:lnTo>
                  <a:lnTo>
                    <a:pt x="147" y="120"/>
                  </a:lnTo>
                  <a:lnTo>
                    <a:pt x="145" y="119"/>
                  </a:lnTo>
                  <a:lnTo>
                    <a:pt x="141" y="120"/>
                  </a:lnTo>
                  <a:lnTo>
                    <a:pt x="138" y="125"/>
                  </a:lnTo>
                  <a:lnTo>
                    <a:pt x="131" y="124"/>
                  </a:lnTo>
                  <a:lnTo>
                    <a:pt x="128" y="118"/>
                  </a:lnTo>
                  <a:lnTo>
                    <a:pt x="129" y="111"/>
                  </a:lnTo>
                  <a:lnTo>
                    <a:pt x="128" y="107"/>
                  </a:lnTo>
                  <a:lnTo>
                    <a:pt x="133" y="103"/>
                  </a:lnTo>
                  <a:lnTo>
                    <a:pt x="138" y="103"/>
                  </a:lnTo>
                  <a:lnTo>
                    <a:pt x="142" y="105"/>
                  </a:lnTo>
                  <a:lnTo>
                    <a:pt x="142" y="103"/>
                  </a:lnTo>
                  <a:lnTo>
                    <a:pt x="145" y="101"/>
                  </a:lnTo>
                  <a:lnTo>
                    <a:pt x="153" y="103"/>
                  </a:lnTo>
                  <a:lnTo>
                    <a:pt x="155" y="105"/>
                  </a:lnTo>
                  <a:lnTo>
                    <a:pt x="155" y="108"/>
                  </a:lnTo>
                  <a:lnTo>
                    <a:pt x="158" y="113"/>
                  </a:lnTo>
                  <a:lnTo>
                    <a:pt x="159" y="113"/>
                  </a:lnTo>
                  <a:lnTo>
                    <a:pt x="160" y="109"/>
                  </a:lnTo>
                  <a:lnTo>
                    <a:pt x="157" y="101"/>
                  </a:lnTo>
                  <a:lnTo>
                    <a:pt x="159" y="98"/>
                  </a:lnTo>
                  <a:lnTo>
                    <a:pt x="168" y="92"/>
                  </a:lnTo>
                  <a:lnTo>
                    <a:pt x="167" y="87"/>
                  </a:lnTo>
                  <a:lnTo>
                    <a:pt x="168" y="89"/>
                  </a:lnTo>
                  <a:lnTo>
                    <a:pt x="170" y="85"/>
                  </a:lnTo>
                  <a:lnTo>
                    <a:pt x="171" y="81"/>
                  </a:lnTo>
                  <a:lnTo>
                    <a:pt x="178" y="79"/>
                  </a:lnTo>
                  <a:lnTo>
                    <a:pt x="176" y="78"/>
                  </a:lnTo>
                  <a:lnTo>
                    <a:pt x="178" y="75"/>
                  </a:lnTo>
                  <a:lnTo>
                    <a:pt x="183" y="73"/>
                  </a:lnTo>
                  <a:lnTo>
                    <a:pt x="183" y="72"/>
                  </a:lnTo>
                  <a:lnTo>
                    <a:pt x="188" y="70"/>
                  </a:lnTo>
                  <a:lnTo>
                    <a:pt x="187" y="71"/>
                  </a:lnTo>
                  <a:lnTo>
                    <a:pt x="190" y="71"/>
                  </a:lnTo>
                  <a:lnTo>
                    <a:pt x="185" y="73"/>
                  </a:lnTo>
                  <a:lnTo>
                    <a:pt x="187" y="75"/>
                  </a:lnTo>
                  <a:lnTo>
                    <a:pt x="189" y="73"/>
                  </a:lnTo>
                  <a:lnTo>
                    <a:pt x="194" y="71"/>
                  </a:lnTo>
                  <a:lnTo>
                    <a:pt x="196" y="69"/>
                  </a:lnTo>
                  <a:lnTo>
                    <a:pt x="195" y="67"/>
                  </a:lnTo>
                  <a:lnTo>
                    <a:pt x="194" y="71"/>
                  </a:lnTo>
                  <a:lnTo>
                    <a:pt x="189" y="70"/>
                  </a:lnTo>
                  <a:lnTo>
                    <a:pt x="187" y="67"/>
                  </a:lnTo>
                  <a:lnTo>
                    <a:pt x="187" y="66"/>
                  </a:lnTo>
                  <a:lnTo>
                    <a:pt x="185" y="65"/>
                  </a:lnTo>
                  <a:lnTo>
                    <a:pt x="189" y="64"/>
                  </a:lnTo>
                  <a:lnTo>
                    <a:pt x="186" y="63"/>
                  </a:lnTo>
                  <a:lnTo>
                    <a:pt x="181" y="63"/>
                  </a:lnTo>
                  <a:lnTo>
                    <a:pt x="185" y="60"/>
                  </a:lnTo>
                  <a:lnTo>
                    <a:pt x="196" y="60"/>
                  </a:lnTo>
                  <a:lnTo>
                    <a:pt x="204" y="56"/>
                  </a:lnTo>
                  <a:lnTo>
                    <a:pt x="204" y="52"/>
                  </a:lnTo>
                  <a:lnTo>
                    <a:pt x="201" y="52"/>
                  </a:lnTo>
                  <a:lnTo>
                    <a:pt x="201" y="50"/>
                  </a:lnTo>
                  <a:lnTo>
                    <a:pt x="196" y="52"/>
                  </a:lnTo>
                  <a:lnTo>
                    <a:pt x="194" y="52"/>
                  </a:lnTo>
                  <a:lnTo>
                    <a:pt x="201" y="49"/>
                  </a:lnTo>
                  <a:lnTo>
                    <a:pt x="196" y="46"/>
                  </a:lnTo>
                  <a:lnTo>
                    <a:pt x="193" y="44"/>
                  </a:lnTo>
                  <a:lnTo>
                    <a:pt x="193" y="42"/>
                  </a:lnTo>
                  <a:lnTo>
                    <a:pt x="191" y="40"/>
                  </a:lnTo>
                  <a:lnTo>
                    <a:pt x="191" y="39"/>
                  </a:lnTo>
                  <a:lnTo>
                    <a:pt x="190" y="37"/>
                  </a:lnTo>
                  <a:lnTo>
                    <a:pt x="188" y="35"/>
                  </a:lnTo>
                  <a:lnTo>
                    <a:pt x="186" y="36"/>
                  </a:lnTo>
                  <a:lnTo>
                    <a:pt x="185" y="38"/>
                  </a:lnTo>
                  <a:lnTo>
                    <a:pt x="181" y="40"/>
                  </a:lnTo>
                  <a:lnTo>
                    <a:pt x="181" y="38"/>
                  </a:lnTo>
                  <a:lnTo>
                    <a:pt x="176" y="40"/>
                  </a:lnTo>
                  <a:lnTo>
                    <a:pt x="180" y="37"/>
                  </a:lnTo>
                  <a:lnTo>
                    <a:pt x="179" y="35"/>
                  </a:lnTo>
                  <a:lnTo>
                    <a:pt x="178" y="33"/>
                  </a:lnTo>
                  <a:lnTo>
                    <a:pt x="175" y="32"/>
                  </a:lnTo>
                  <a:lnTo>
                    <a:pt x="175" y="31"/>
                  </a:lnTo>
                  <a:lnTo>
                    <a:pt x="171" y="29"/>
                  </a:lnTo>
                  <a:lnTo>
                    <a:pt x="169" y="30"/>
                  </a:lnTo>
                  <a:lnTo>
                    <a:pt x="164" y="29"/>
                  </a:lnTo>
                  <a:lnTo>
                    <a:pt x="163" y="30"/>
                  </a:lnTo>
                  <a:lnTo>
                    <a:pt x="165" y="31"/>
                  </a:lnTo>
                  <a:lnTo>
                    <a:pt x="163" y="33"/>
                  </a:lnTo>
                  <a:lnTo>
                    <a:pt x="165" y="37"/>
                  </a:lnTo>
                  <a:lnTo>
                    <a:pt x="162" y="39"/>
                  </a:lnTo>
                  <a:lnTo>
                    <a:pt x="165" y="40"/>
                  </a:lnTo>
                  <a:lnTo>
                    <a:pt x="165" y="45"/>
                  </a:lnTo>
                  <a:lnTo>
                    <a:pt x="161" y="49"/>
                  </a:lnTo>
                  <a:lnTo>
                    <a:pt x="162" y="55"/>
                  </a:lnTo>
                  <a:lnTo>
                    <a:pt x="163" y="55"/>
                  </a:lnTo>
                  <a:lnTo>
                    <a:pt x="161" y="58"/>
                  </a:lnTo>
                  <a:lnTo>
                    <a:pt x="158" y="58"/>
                  </a:lnTo>
                  <a:lnTo>
                    <a:pt x="159" y="57"/>
                  </a:lnTo>
                  <a:lnTo>
                    <a:pt x="156" y="53"/>
                  </a:lnTo>
                  <a:lnTo>
                    <a:pt x="156" y="48"/>
                  </a:lnTo>
                  <a:lnTo>
                    <a:pt x="150" y="47"/>
                  </a:lnTo>
                  <a:lnTo>
                    <a:pt x="143" y="44"/>
                  </a:lnTo>
                  <a:lnTo>
                    <a:pt x="140" y="43"/>
                  </a:lnTo>
                  <a:lnTo>
                    <a:pt x="136" y="43"/>
                  </a:lnTo>
                  <a:lnTo>
                    <a:pt x="136" y="39"/>
                  </a:lnTo>
                  <a:lnTo>
                    <a:pt x="133" y="39"/>
                  </a:lnTo>
                  <a:lnTo>
                    <a:pt x="133" y="32"/>
                  </a:lnTo>
                  <a:lnTo>
                    <a:pt x="137" y="30"/>
                  </a:lnTo>
                  <a:lnTo>
                    <a:pt x="137" y="28"/>
                  </a:lnTo>
                  <a:lnTo>
                    <a:pt x="140" y="27"/>
                  </a:lnTo>
                  <a:lnTo>
                    <a:pt x="136" y="24"/>
                  </a:lnTo>
                  <a:lnTo>
                    <a:pt x="140" y="26"/>
                  </a:lnTo>
                  <a:lnTo>
                    <a:pt x="142" y="24"/>
                  </a:lnTo>
                  <a:lnTo>
                    <a:pt x="144" y="24"/>
                  </a:lnTo>
                  <a:lnTo>
                    <a:pt x="147" y="21"/>
                  </a:lnTo>
                  <a:lnTo>
                    <a:pt x="143" y="21"/>
                  </a:lnTo>
                  <a:lnTo>
                    <a:pt x="142" y="19"/>
                  </a:lnTo>
                  <a:lnTo>
                    <a:pt x="147" y="20"/>
                  </a:lnTo>
                  <a:lnTo>
                    <a:pt x="148" y="17"/>
                  </a:lnTo>
                  <a:lnTo>
                    <a:pt x="155" y="17"/>
                  </a:lnTo>
                  <a:lnTo>
                    <a:pt x="157" y="15"/>
                  </a:lnTo>
                  <a:lnTo>
                    <a:pt x="155" y="11"/>
                  </a:lnTo>
                  <a:lnTo>
                    <a:pt x="158" y="11"/>
                  </a:lnTo>
                  <a:lnTo>
                    <a:pt x="150" y="7"/>
                  </a:lnTo>
                  <a:lnTo>
                    <a:pt x="151" y="10"/>
                  </a:lnTo>
                  <a:lnTo>
                    <a:pt x="149" y="11"/>
                  </a:lnTo>
                  <a:lnTo>
                    <a:pt x="146" y="15"/>
                  </a:lnTo>
                  <a:lnTo>
                    <a:pt x="145" y="12"/>
                  </a:lnTo>
                  <a:lnTo>
                    <a:pt x="142" y="9"/>
                  </a:lnTo>
                  <a:lnTo>
                    <a:pt x="141" y="12"/>
                  </a:lnTo>
                  <a:lnTo>
                    <a:pt x="139" y="9"/>
                  </a:lnTo>
                  <a:lnTo>
                    <a:pt x="136" y="7"/>
                  </a:lnTo>
                  <a:lnTo>
                    <a:pt x="137" y="6"/>
                  </a:lnTo>
                  <a:lnTo>
                    <a:pt x="139" y="6"/>
                  </a:lnTo>
                  <a:lnTo>
                    <a:pt x="136" y="2"/>
                  </a:lnTo>
                  <a:lnTo>
                    <a:pt x="132" y="0"/>
                  </a:lnTo>
                  <a:lnTo>
                    <a:pt x="130" y="2"/>
                  </a:lnTo>
                  <a:lnTo>
                    <a:pt x="129" y="6"/>
                  </a:lnTo>
                  <a:lnTo>
                    <a:pt x="135" y="8"/>
                  </a:lnTo>
                  <a:lnTo>
                    <a:pt x="136" y="11"/>
                  </a:lnTo>
                  <a:lnTo>
                    <a:pt x="131" y="12"/>
                  </a:lnTo>
                  <a:lnTo>
                    <a:pt x="132" y="15"/>
                  </a:lnTo>
                  <a:lnTo>
                    <a:pt x="130" y="14"/>
                  </a:lnTo>
                  <a:lnTo>
                    <a:pt x="129" y="13"/>
                  </a:lnTo>
                  <a:lnTo>
                    <a:pt x="127" y="13"/>
                  </a:lnTo>
                  <a:lnTo>
                    <a:pt x="119" y="14"/>
                  </a:lnTo>
                  <a:lnTo>
                    <a:pt x="118" y="12"/>
                  </a:lnTo>
                  <a:lnTo>
                    <a:pt x="112" y="10"/>
                  </a:lnTo>
                  <a:lnTo>
                    <a:pt x="107" y="12"/>
                  </a:lnTo>
                  <a:lnTo>
                    <a:pt x="109" y="12"/>
                  </a:lnTo>
                  <a:lnTo>
                    <a:pt x="113" y="11"/>
                  </a:lnTo>
                  <a:lnTo>
                    <a:pt x="110" y="15"/>
                  </a:lnTo>
                  <a:lnTo>
                    <a:pt x="105" y="13"/>
                  </a:lnTo>
                  <a:lnTo>
                    <a:pt x="95" y="13"/>
                  </a:lnTo>
                  <a:lnTo>
                    <a:pt x="97" y="11"/>
                  </a:lnTo>
                  <a:lnTo>
                    <a:pt x="91" y="10"/>
                  </a:lnTo>
                  <a:lnTo>
                    <a:pt x="82" y="7"/>
                  </a:lnTo>
                  <a:lnTo>
                    <a:pt x="79" y="9"/>
                  </a:lnTo>
                  <a:lnTo>
                    <a:pt x="79" y="6"/>
                  </a:lnTo>
                  <a:lnTo>
                    <a:pt x="76" y="9"/>
                  </a:lnTo>
                  <a:lnTo>
                    <a:pt x="73" y="6"/>
                  </a:lnTo>
                  <a:lnTo>
                    <a:pt x="67" y="9"/>
                  </a:lnTo>
                  <a:lnTo>
                    <a:pt x="67" y="8"/>
                  </a:lnTo>
                  <a:lnTo>
                    <a:pt x="60" y="9"/>
                  </a:lnTo>
                  <a:lnTo>
                    <a:pt x="61" y="11"/>
                  </a:lnTo>
                  <a:lnTo>
                    <a:pt x="49" y="7"/>
                  </a:lnTo>
                  <a:lnTo>
                    <a:pt x="29" y="5"/>
                  </a:lnTo>
                  <a:lnTo>
                    <a:pt x="28" y="4"/>
                  </a:lnTo>
                  <a:lnTo>
                    <a:pt x="22" y="3"/>
                  </a:lnTo>
                  <a:lnTo>
                    <a:pt x="20" y="2"/>
                  </a:lnTo>
                  <a:lnTo>
                    <a:pt x="18" y="4"/>
                  </a:lnTo>
                  <a:lnTo>
                    <a:pt x="14" y="5"/>
                  </a:lnTo>
                  <a:lnTo>
                    <a:pt x="10" y="6"/>
                  </a:lnTo>
                  <a:lnTo>
                    <a:pt x="8" y="9"/>
                  </a:lnTo>
                  <a:lnTo>
                    <a:pt x="3" y="10"/>
                  </a:lnTo>
                  <a:lnTo>
                    <a:pt x="2" y="12"/>
                  </a:lnTo>
                  <a:lnTo>
                    <a:pt x="8" y="15"/>
                  </a:lnTo>
                  <a:lnTo>
                    <a:pt x="11" y="17"/>
                  </a:lnTo>
                  <a:lnTo>
                    <a:pt x="13" y="18"/>
                  </a:lnTo>
                  <a:lnTo>
                    <a:pt x="8" y="18"/>
                  </a:lnTo>
                  <a:lnTo>
                    <a:pt x="8" y="17"/>
                  </a:lnTo>
                  <a:lnTo>
                    <a:pt x="6" y="17"/>
                  </a:lnTo>
                  <a:lnTo>
                    <a:pt x="0" y="20"/>
                  </a:lnTo>
                  <a:lnTo>
                    <a:pt x="3" y="2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1" name="Freeform 1230">
              <a:extLst>
                <a:ext uri="{FF2B5EF4-FFF2-40B4-BE49-F238E27FC236}">
                  <a16:creationId xmlns:a16="http://schemas.microsoft.com/office/drawing/2014/main" id="{401F1BCA-DE89-7C48-AA39-17698F9B4F84}"/>
                </a:ext>
              </a:extLst>
            </p:cNvPr>
            <p:cNvSpPr>
              <a:spLocks noChangeArrowheads="1"/>
            </p:cNvSpPr>
            <p:nvPr/>
          </p:nvSpPr>
          <p:spPr bwMode="auto">
            <a:xfrm>
              <a:off x="904066" y="3426890"/>
              <a:ext cx="27463" cy="8441"/>
            </a:xfrm>
            <a:custGeom>
              <a:avLst/>
              <a:gdLst>
                <a:gd name="T0" fmla="*/ 2147483646 w 19"/>
                <a:gd name="T1" fmla="*/ 0 h 6"/>
                <a:gd name="T2" fmla="*/ 2147483646 w 19"/>
                <a:gd name="T3" fmla="*/ 0 h 6"/>
                <a:gd name="T4" fmla="*/ 2147483646 w 19"/>
                <a:gd name="T5" fmla="*/ 2147483646 h 6"/>
                <a:gd name="T6" fmla="*/ 2147483646 w 19"/>
                <a:gd name="T7" fmla="*/ 2147483646 h 6"/>
                <a:gd name="T8" fmla="*/ 2147483646 w 19"/>
                <a:gd name="T9" fmla="*/ 2147483646 h 6"/>
                <a:gd name="T10" fmla="*/ 2147483646 w 19"/>
                <a:gd name="T11" fmla="*/ 2147483646 h 6"/>
                <a:gd name="T12" fmla="*/ 0 w 19"/>
                <a:gd name="T13" fmla="*/ 214748364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2" y="0"/>
                  </a:moveTo>
                  <a:lnTo>
                    <a:pt x="8" y="0"/>
                  </a:lnTo>
                  <a:lnTo>
                    <a:pt x="19" y="5"/>
                  </a:lnTo>
                  <a:lnTo>
                    <a:pt x="13" y="6"/>
                  </a:lnTo>
                  <a:lnTo>
                    <a:pt x="11" y="2"/>
                  </a:lnTo>
                  <a:lnTo>
                    <a:pt x="6" y="1"/>
                  </a:lnTo>
                  <a:lnTo>
                    <a:pt x="0" y="2"/>
                  </a:lnTo>
                  <a:lnTo>
                    <a:pt x="2"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2" name="Freeform 1231">
              <a:extLst>
                <a:ext uri="{FF2B5EF4-FFF2-40B4-BE49-F238E27FC236}">
                  <a16:creationId xmlns:a16="http://schemas.microsoft.com/office/drawing/2014/main" id="{15FB2CFF-68D9-9C4F-82CA-62C4896CB561}"/>
                </a:ext>
              </a:extLst>
            </p:cNvPr>
            <p:cNvSpPr>
              <a:spLocks noChangeArrowheads="1"/>
            </p:cNvSpPr>
            <p:nvPr/>
          </p:nvSpPr>
          <p:spPr bwMode="auto">
            <a:xfrm>
              <a:off x="931529" y="3435330"/>
              <a:ext cx="15901" cy="4220"/>
            </a:xfrm>
            <a:custGeom>
              <a:avLst/>
              <a:gdLst>
                <a:gd name="T0" fmla="*/ 2147483646 w 11"/>
                <a:gd name="T1" fmla="*/ 2147483646 h 3"/>
                <a:gd name="T2" fmla="*/ 2147483646 w 11"/>
                <a:gd name="T3" fmla="*/ 0 h 3"/>
                <a:gd name="T4" fmla="*/ 2147483646 w 11"/>
                <a:gd name="T5" fmla="*/ 0 h 3"/>
                <a:gd name="T6" fmla="*/ 2147483646 w 11"/>
                <a:gd name="T7" fmla="*/ 2147483646 h 3"/>
                <a:gd name="T8" fmla="*/ 2147483646 w 11"/>
                <a:gd name="T9" fmla="*/ 2147483646 h 3"/>
                <a:gd name="T10" fmla="*/ 0 w 11"/>
                <a:gd name="T11" fmla="*/ 2147483646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4" y="2"/>
                  </a:moveTo>
                  <a:lnTo>
                    <a:pt x="2" y="0"/>
                  </a:lnTo>
                  <a:lnTo>
                    <a:pt x="8" y="0"/>
                  </a:lnTo>
                  <a:lnTo>
                    <a:pt x="11" y="2"/>
                  </a:lnTo>
                  <a:lnTo>
                    <a:pt x="5" y="3"/>
                  </a:lnTo>
                  <a:lnTo>
                    <a:pt x="0" y="2"/>
                  </a:lnTo>
                  <a:lnTo>
                    <a:pt x="4"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3" name="Freeform 1232">
              <a:extLst>
                <a:ext uri="{FF2B5EF4-FFF2-40B4-BE49-F238E27FC236}">
                  <a16:creationId xmlns:a16="http://schemas.microsoft.com/office/drawing/2014/main" id="{AC4EA143-4BE2-0045-A387-12591952942E}"/>
                </a:ext>
              </a:extLst>
            </p:cNvPr>
            <p:cNvSpPr>
              <a:spLocks noChangeArrowheads="1"/>
            </p:cNvSpPr>
            <p:nvPr/>
          </p:nvSpPr>
          <p:spPr bwMode="auto">
            <a:xfrm>
              <a:off x="940202" y="3632279"/>
              <a:ext cx="15901" cy="7033"/>
            </a:xfrm>
            <a:custGeom>
              <a:avLst/>
              <a:gdLst>
                <a:gd name="T0" fmla="*/ 0 w 11"/>
                <a:gd name="T1" fmla="*/ 2147483646 h 5"/>
                <a:gd name="T2" fmla="*/ 0 w 11"/>
                <a:gd name="T3" fmla="*/ 2147483646 h 5"/>
                <a:gd name="T4" fmla="*/ 2147483646 w 11"/>
                <a:gd name="T5" fmla="*/ 2147483646 h 5"/>
                <a:gd name="T6" fmla="*/ 2147483646 w 11"/>
                <a:gd name="T7" fmla="*/ 0 h 5"/>
                <a:gd name="T8" fmla="*/ 2147483646 w 11"/>
                <a:gd name="T9" fmla="*/ 2147483646 h 5"/>
                <a:gd name="T10" fmla="*/ 2147483646 w 11"/>
                <a:gd name="T11" fmla="*/ 2147483646 h 5"/>
                <a:gd name="T12" fmla="*/ 2147483646 w 11"/>
                <a:gd name="T13" fmla="*/ 2147483646 h 5"/>
                <a:gd name="T14" fmla="*/ 0 w 11"/>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0" y="4"/>
                  </a:moveTo>
                  <a:lnTo>
                    <a:pt x="0" y="3"/>
                  </a:lnTo>
                  <a:lnTo>
                    <a:pt x="1" y="1"/>
                  </a:lnTo>
                  <a:lnTo>
                    <a:pt x="5" y="0"/>
                  </a:lnTo>
                  <a:lnTo>
                    <a:pt x="6" y="2"/>
                  </a:lnTo>
                  <a:lnTo>
                    <a:pt x="11" y="5"/>
                  </a:lnTo>
                  <a:lnTo>
                    <a:pt x="5" y="5"/>
                  </a:lnTo>
                  <a:lnTo>
                    <a:pt x="0"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4" name="Freeform 1233">
              <a:extLst>
                <a:ext uri="{FF2B5EF4-FFF2-40B4-BE49-F238E27FC236}">
                  <a16:creationId xmlns:a16="http://schemas.microsoft.com/office/drawing/2014/main" id="{0EF681E7-E9D5-7446-AD5A-6D3DEEEE8B85}"/>
                </a:ext>
              </a:extLst>
            </p:cNvPr>
            <p:cNvSpPr>
              <a:spLocks noChangeArrowheads="1"/>
            </p:cNvSpPr>
            <p:nvPr/>
          </p:nvSpPr>
          <p:spPr bwMode="auto">
            <a:xfrm>
              <a:off x="972002" y="3342484"/>
              <a:ext cx="17346" cy="15474"/>
            </a:xfrm>
            <a:custGeom>
              <a:avLst/>
              <a:gdLst>
                <a:gd name="T0" fmla="*/ 2147483646 w 12"/>
                <a:gd name="T1" fmla="*/ 2147483646 h 11"/>
                <a:gd name="T2" fmla="*/ 2147483646 w 12"/>
                <a:gd name="T3" fmla="*/ 0 h 11"/>
                <a:gd name="T4" fmla="*/ 2147483646 w 12"/>
                <a:gd name="T5" fmla="*/ 2147483646 h 11"/>
                <a:gd name="T6" fmla="*/ 2147483646 w 12"/>
                <a:gd name="T7" fmla="*/ 2147483646 h 11"/>
                <a:gd name="T8" fmla="*/ 2147483646 w 12"/>
                <a:gd name="T9" fmla="*/ 2147483646 h 11"/>
                <a:gd name="T10" fmla="*/ 2147483646 w 12"/>
                <a:gd name="T11" fmla="*/ 2147483646 h 11"/>
                <a:gd name="T12" fmla="*/ 2147483646 w 12"/>
                <a:gd name="T13" fmla="*/ 2147483646 h 11"/>
                <a:gd name="T14" fmla="*/ 2147483646 w 12"/>
                <a:gd name="T15" fmla="*/ 2147483646 h 11"/>
                <a:gd name="T16" fmla="*/ 2147483646 w 12"/>
                <a:gd name="T17" fmla="*/ 2147483646 h 11"/>
                <a:gd name="T18" fmla="*/ 2147483646 w 12"/>
                <a:gd name="T19" fmla="*/ 2147483646 h 11"/>
                <a:gd name="T20" fmla="*/ 0 w 12"/>
                <a:gd name="T21" fmla="*/ 214748364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4" y="1"/>
                  </a:moveTo>
                  <a:lnTo>
                    <a:pt x="6" y="0"/>
                  </a:lnTo>
                  <a:lnTo>
                    <a:pt x="5" y="4"/>
                  </a:lnTo>
                  <a:lnTo>
                    <a:pt x="6" y="6"/>
                  </a:lnTo>
                  <a:lnTo>
                    <a:pt x="10" y="5"/>
                  </a:lnTo>
                  <a:lnTo>
                    <a:pt x="11" y="8"/>
                  </a:lnTo>
                  <a:lnTo>
                    <a:pt x="12" y="10"/>
                  </a:lnTo>
                  <a:lnTo>
                    <a:pt x="9" y="11"/>
                  </a:lnTo>
                  <a:lnTo>
                    <a:pt x="9" y="9"/>
                  </a:lnTo>
                  <a:lnTo>
                    <a:pt x="5" y="9"/>
                  </a:lnTo>
                  <a:lnTo>
                    <a:pt x="0" y="9"/>
                  </a:lnTo>
                  <a:lnTo>
                    <a:pt x="4"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5" name="Freeform 1234">
              <a:extLst>
                <a:ext uri="{FF2B5EF4-FFF2-40B4-BE49-F238E27FC236}">
                  <a16:creationId xmlns:a16="http://schemas.microsoft.com/office/drawing/2014/main" id="{D3FA81E3-0823-9C4A-BE60-16B86419F6E1}"/>
                </a:ext>
              </a:extLst>
            </p:cNvPr>
            <p:cNvSpPr>
              <a:spLocks noChangeArrowheads="1"/>
            </p:cNvSpPr>
            <p:nvPr/>
          </p:nvSpPr>
          <p:spPr bwMode="auto">
            <a:xfrm>
              <a:off x="720491" y="3319975"/>
              <a:ext cx="5782" cy="4220"/>
            </a:xfrm>
            <a:custGeom>
              <a:avLst/>
              <a:gdLst>
                <a:gd name="T0" fmla="*/ 0 w 4"/>
                <a:gd name="T1" fmla="*/ 2147483646 h 3"/>
                <a:gd name="T2" fmla="*/ 2147483646 w 4"/>
                <a:gd name="T3" fmla="*/ 2147483646 h 3"/>
                <a:gd name="T4" fmla="*/ 2147483646 w 4"/>
                <a:gd name="T5" fmla="*/ 2147483646 h 3"/>
                <a:gd name="T6" fmla="*/ 2147483646 w 4"/>
                <a:gd name="T7" fmla="*/ 0 h 3"/>
                <a:gd name="T8" fmla="*/ 2147483646 w 4"/>
                <a:gd name="T9" fmla="*/ 2147483646 h 3"/>
                <a:gd name="T10" fmla="*/ 0 w 4"/>
                <a:gd name="T11" fmla="*/ 2147483646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1"/>
                  </a:moveTo>
                  <a:lnTo>
                    <a:pt x="1" y="3"/>
                  </a:lnTo>
                  <a:lnTo>
                    <a:pt x="4" y="1"/>
                  </a:lnTo>
                  <a:lnTo>
                    <a:pt x="1" y="0"/>
                  </a:lnTo>
                  <a:lnTo>
                    <a:pt x="2" y="1"/>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6" name="Freeform 1235">
              <a:extLst>
                <a:ext uri="{FF2B5EF4-FFF2-40B4-BE49-F238E27FC236}">
                  <a16:creationId xmlns:a16="http://schemas.microsoft.com/office/drawing/2014/main" id="{85D692FC-6ADE-7443-A638-4945D453321E}"/>
                </a:ext>
              </a:extLst>
            </p:cNvPr>
            <p:cNvSpPr>
              <a:spLocks noChangeArrowheads="1"/>
            </p:cNvSpPr>
            <p:nvPr/>
          </p:nvSpPr>
          <p:spPr bwMode="auto">
            <a:xfrm>
              <a:off x="1061621" y="3286214"/>
              <a:ext cx="30355" cy="12660"/>
            </a:xfrm>
            <a:custGeom>
              <a:avLst/>
              <a:gdLst>
                <a:gd name="T0" fmla="*/ 2147483646 w 21"/>
                <a:gd name="T1" fmla="*/ 0 h 9"/>
                <a:gd name="T2" fmla="*/ 2147483646 w 21"/>
                <a:gd name="T3" fmla="*/ 2147483646 h 9"/>
                <a:gd name="T4" fmla="*/ 2147483646 w 21"/>
                <a:gd name="T5" fmla="*/ 2147483646 h 9"/>
                <a:gd name="T6" fmla="*/ 2147483646 w 21"/>
                <a:gd name="T7" fmla="*/ 0 h 9"/>
                <a:gd name="T8" fmla="*/ 2147483646 w 21"/>
                <a:gd name="T9" fmla="*/ 2147483646 h 9"/>
                <a:gd name="T10" fmla="*/ 2147483646 w 21"/>
                <a:gd name="T11" fmla="*/ 2147483646 h 9"/>
                <a:gd name="T12" fmla="*/ 2147483646 w 21"/>
                <a:gd name="T13" fmla="*/ 2147483646 h 9"/>
                <a:gd name="T14" fmla="*/ 0 w 21"/>
                <a:gd name="T15" fmla="*/ 2147483646 h 9"/>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9"/>
                <a:gd name="T26" fmla="*/ 21 w 2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9">
                  <a:moveTo>
                    <a:pt x="4" y="0"/>
                  </a:moveTo>
                  <a:lnTo>
                    <a:pt x="7" y="4"/>
                  </a:lnTo>
                  <a:lnTo>
                    <a:pt x="13" y="1"/>
                  </a:lnTo>
                  <a:lnTo>
                    <a:pt x="19" y="0"/>
                  </a:lnTo>
                  <a:lnTo>
                    <a:pt x="21" y="4"/>
                  </a:lnTo>
                  <a:lnTo>
                    <a:pt x="11" y="9"/>
                  </a:lnTo>
                  <a:lnTo>
                    <a:pt x="4" y="8"/>
                  </a:lnTo>
                  <a:lnTo>
                    <a:pt x="0" y="3"/>
                  </a:lnTo>
                  <a:lnTo>
                    <a:pt x="4"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7" name="Freeform 1236">
              <a:extLst>
                <a:ext uri="{FF2B5EF4-FFF2-40B4-BE49-F238E27FC236}">
                  <a16:creationId xmlns:a16="http://schemas.microsoft.com/office/drawing/2014/main" id="{D7CC4BF4-6E14-F44A-B0A3-76381F7C8DBC}"/>
                </a:ext>
              </a:extLst>
            </p:cNvPr>
            <p:cNvSpPr>
              <a:spLocks noChangeArrowheads="1"/>
            </p:cNvSpPr>
            <p:nvPr/>
          </p:nvSpPr>
          <p:spPr bwMode="auto">
            <a:xfrm>
              <a:off x="896838" y="3289027"/>
              <a:ext cx="18791" cy="11254"/>
            </a:xfrm>
            <a:custGeom>
              <a:avLst/>
              <a:gdLst>
                <a:gd name="T0" fmla="*/ 0 w 13"/>
                <a:gd name="T1" fmla="*/ 2147483646 h 8"/>
                <a:gd name="T2" fmla="*/ 2147483646 w 13"/>
                <a:gd name="T3" fmla="*/ 2147483646 h 8"/>
                <a:gd name="T4" fmla="*/ 2147483646 w 13"/>
                <a:gd name="T5" fmla="*/ 0 h 8"/>
                <a:gd name="T6" fmla="*/ 2147483646 w 13"/>
                <a:gd name="T7" fmla="*/ 2147483646 h 8"/>
                <a:gd name="T8" fmla="*/ 2147483646 w 13"/>
                <a:gd name="T9" fmla="*/ 2147483646 h 8"/>
                <a:gd name="T10" fmla="*/ 0 w 13"/>
                <a:gd name="T11" fmla="*/ 2147483646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0" y="7"/>
                  </a:moveTo>
                  <a:lnTo>
                    <a:pt x="3" y="5"/>
                  </a:lnTo>
                  <a:lnTo>
                    <a:pt x="4" y="0"/>
                  </a:lnTo>
                  <a:lnTo>
                    <a:pt x="13" y="7"/>
                  </a:lnTo>
                  <a:lnTo>
                    <a:pt x="4" y="8"/>
                  </a:lnTo>
                  <a:lnTo>
                    <a:pt x="0" y="7"/>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8" name="Freeform 1237">
              <a:extLst>
                <a:ext uri="{FF2B5EF4-FFF2-40B4-BE49-F238E27FC236}">
                  <a16:creationId xmlns:a16="http://schemas.microsoft.com/office/drawing/2014/main" id="{C190B361-96E6-BC4F-AF07-A25D25D4A7DF}"/>
                </a:ext>
              </a:extLst>
            </p:cNvPr>
            <p:cNvSpPr>
              <a:spLocks noChangeArrowheads="1"/>
            </p:cNvSpPr>
            <p:nvPr/>
          </p:nvSpPr>
          <p:spPr bwMode="auto">
            <a:xfrm>
              <a:off x="795656" y="3249637"/>
              <a:ext cx="27464" cy="16881"/>
            </a:xfrm>
            <a:custGeom>
              <a:avLst/>
              <a:gdLst>
                <a:gd name="T0" fmla="*/ 0 w 19"/>
                <a:gd name="T1" fmla="*/ 2147483646 h 12"/>
                <a:gd name="T2" fmla="*/ 2147483646 w 19"/>
                <a:gd name="T3" fmla="*/ 2147483646 h 12"/>
                <a:gd name="T4" fmla="*/ 2147483646 w 19"/>
                <a:gd name="T5" fmla="*/ 0 h 12"/>
                <a:gd name="T6" fmla="*/ 2147483646 w 19"/>
                <a:gd name="T7" fmla="*/ 0 h 12"/>
                <a:gd name="T8" fmla="*/ 2147483646 w 19"/>
                <a:gd name="T9" fmla="*/ 2147483646 h 12"/>
                <a:gd name="T10" fmla="*/ 2147483646 w 19"/>
                <a:gd name="T11" fmla="*/ 2147483646 h 12"/>
                <a:gd name="T12" fmla="*/ 2147483646 w 19"/>
                <a:gd name="T13" fmla="*/ 2147483646 h 12"/>
                <a:gd name="T14" fmla="*/ 2147483646 w 19"/>
                <a:gd name="T15" fmla="*/ 2147483646 h 12"/>
                <a:gd name="T16" fmla="*/ 2147483646 w 19"/>
                <a:gd name="T17" fmla="*/ 2147483646 h 12"/>
                <a:gd name="T18" fmla="*/ 2147483646 w 19"/>
                <a:gd name="T19" fmla="*/ 2147483646 h 12"/>
                <a:gd name="T20" fmla="*/ 0 w 19"/>
                <a:gd name="T21" fmla="*/ 214748364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2"/>
                <a:gd name="T35" fmla="*/ 19 w 1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2">
                  <a:moveTo>
                    <a:pt x="0" y="9"/>
                  </a:moveTo>
                  <a:lnTo>
                    <a:pt x="4" y="2"/>
                  </a:lnTo>
                  <a:lnTo>
                    <a:pt x="2" y="0"/>
                  </a:lnTo>
                  <a:lnTo>
                    <a:pt x="8" y="0"/>
                  </a:lnTo>
                  <a:lnTo>
                    <a:pt x="12" y="2"/>
                  </a:lnTo>
                  <a:lnTo>
                    <a:pt x="15" y="1"/>
                  </a:lnTo>
                  <a:lnTo>
                    <a:pt x="19" y="3"/>
                  </a:lnTo>
                  <a:lnTo>
                    <a:pt x="10" y="8"/>
                  </a:lnTo>
                  <a:lnTo>
                    <a:pt x="10" y="10"/>
                  </a:lnTo>
                  <a:lnTo>
                    <a:pt x="6" y="12"/>
                  </a:lnTo>
                  <a:lnTo>
                    <a:pt x="0"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9" name="Freeform 1238">
              <a:extLst>
                <a:ext uri="{FF2B5EF4-FFF2-40B4-BE49-F238E27FC236}">
                  <a16:creationId xmlns:a16="http://schemas.microsoft.com/office/drawing/2014/main" id="{388D5AD2-4768-F443-B51A-67E88698A39D}"/>
                </a:ext>
              </a:extLst>
            </p:cNvPr>
            <p:cNvSpPr>
              <a:spLocks noChangeArrowheads="1"/>
            </p:cNvSpPr>
            <p:nvPr/>
          </p:nvSpPr>
          <p:spPr bwMode="auto">
            <a:xfrm>
              <a:off x="813001" y="3255264"/>
              <a:ext cx="49146" cy="22508"/>
            </a:xfrm>
            <a:custGeom>
              <a:avLst/>
              <a:gdLst>
                <a:gd name="T0" fmla="*/ 0 w 34"/>
                <a:gd name="T1" fmla="*/ 2147483646 h 16"/>
                <a:gd name="T2" fmla="*/ 2147483646 w 34"/>
                <a:gd name="T3" fmla="*/ 2147483646 h 16"/>
                <a:gd name="T4" fmla="*/ 2147483646 w 34"/>
                <a:gd name="T5" fmla="*/ 2147483646 h 16"/>
                <a:gd name="T6" fmla="*/ 2147483646 w 34"/>
                <a:gd name="T7" fmla="*/ 0 h 16"/>
                <a:gd name="T8" fmla="*/ 2147483646 w 34"/>
                <a:gd name="T9" fmla="*/ 2147483646 h 16"/>
                <a:gd name="T10" fmla="*/ 2147483646 w 34"/>
                <a:gd name="T11" fmla="*/ 2147483646 h 16"/>
                <a:gd name="T12" fmla="*/ 2147483646 w 34"/>
                <a:gd name="T13" fmla="*/ 2147483646 h 16"/>
                <a:gd name="T14" fmla="*/ 2147483646 w 34"/>
                <a:gd name="T15" fmla="*/ 2147483646 h 16"/>
                <a:gd name="T16" fmla="*/ 2147483646 w 34"/>
                <a:gd name="T17" fmla="*/ 2147483646 h 16"/>
                <a:gd name="T18" fmla="*/ 2147483646 w 34"/>
                <a:gd name="T19" fmla="*/ 2147483646 h 16"/>
                <a:gd name="T20" fmla="*/ 2147483646 w 34"/>
                <a:gd name="T21" fmla="*/ 2147483646 h 16"/>
                <a:gd name="T22" fmla="*/ 2147483646 w 34"/>
                <a:gd name="T23" fmla="*/ 2147483646 h 16"/>
                <a:gd name="T24" fmla="*/ 2147483646 w 34"/>
                <a:gd name="T25" fmla="*/ 2147483646 h 16"/>
                <a:gd name="T26" fmla="*/ 2147483646 w 34"/>
                <a:gd name="T27" fmla="*/ 2147483646 h 16"/>
                <a:gd name="T28" fmla="*/ 0 w 34"/>
                <a:gd name="T29" fmla="*/ 2147483646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16"/>
                <a:gd name="T47" fmla="*/ 34 w 3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16">
                  <a:moveTo>
                    <a:pt x="0" y="5"/>
                  </a:moveTo>
                  <a:lnTo>
                    <a:pt x="5" y="1"/>
                  </a:lnTo>
                  <a:lnTo>
                    <a:pt x="14" y="4"/>
                  </a:lnTo>
                  <a:lnTo>
                    <a:pt x="21" y="0"/>
                  </a:lnTo>
                  <a:lnTo>
                    <a:pt x="26" y="2"/>
                  </a:lnTo>
                  <a:lnTo>
                    <a:pt x="28" y="8"/>
                  </a:lnTo>
                  <a:lnTo>
                    <a:pt x="34" y="11"/>
                  </a:lnTo>
                  <a:lnTo>
                    <a:pt x="30" y="15"/>
                  </a:lnTo>
                  <a:lnTo>
                    <a:pt x="24" y="13"/>
                  </a:lnTo>
                  <a:lnTo>
                    <a:pt x="11" y="16"/>
                  </a:lnTo>
                  <a:lnTo>
                    <a:pt x="4" y="11"/>
                  </a:lnTo>
                  <a:lnTo>
                    <a:pt x="3" y="9"/>
                  </a:lnTo>
                  <a:lnTo>
                    <a:pt x="7" y="6"/>
                  </a:lnTo>
                  <a:lnTo>
                    <a:pt x="3" y="7"/>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0" name="Freeform 1239">
              <a:extLst>
                <a:ext uri="{FF2B5EF4-FFF2-40B4-BE49-F238E27FC236}">
                  <a16:creationId xmlns:a16="http://schemas.microsoft.com/office/drawing/2014/main" id="{C182700A-3AFD-9A48-BEE4-D3514928AE91}"/>
                </a:ext>
              </a:extLst>
            </p:cNvPr>
            <p:cNvSpPr>
              <a:spLocks noChangeArrowheads="1"/>
            </p:cNvSpPr>
            <p:nvPr/>
          </p:nvSpPr>
          <p:spPr bwMode="auto">
            <a:xfrm>
              <a:off x="1240858" y="3516923"/>
              <a:ext cx="18791" cy="33762"/>
            </a:xfrm>
            <a:custGeom>
              <a:avLst/>
              <a:gdLst>
                <a:gd name="T0" fmla="*/ 0 w 13"/>
                <a:gd name="T1" fmla="*/ 2147483646 h 24"/>
                <a:gd name="T2" fmla="*/ 2147483646 w 13"/>
                <a:gd name="T3" fmla="*/ 2147483646 h 24"/>
                <a:gd name="T4" fmla="*/ 2147483646 w 13"/>
                <a:gd name="T5" fmla="*/ 2147483646 h 24"/>
                <a:gd name="T6" fmla="*/ 2147483646 w 13"/>
                <a:gd name="T7" fmla="*/ 2147483646 h 24"/>
                <a:gd name="T8" fmla="*/ 2147483646 w 13"/>
                <a:gd name="T9" fmla="*/ 2147483646 h 24"/>
                <a:gd name="T10" fmla="*/ 2147483646 w 13"/>
                <a:gd name="T11" fmla="*/ 0 h 24"/>
                <a:gd name="T12" fmla="*/ 2147483646 w 13"/>
                <a:gd name="T13" fmla="*/ 2147483646 h 24"/>
                <a:gd name="T14" fmla="*/ 2147483646 w 13"/>
                <a:gd name="T15" fmla="*/ 2147483646 h 24"/>
                <a:gd name="T16" fmla="*/ 0 w 13"/>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4"/>
                <a:gd name="T29" fmla="*/ 13 w 1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4">
                  <a:moveTo>
                    <a:pt x="0" y="17"/>
                  </a:moveTo>
                  <a:lnTo>
                    <a:pt x="1" y="22"/>
                  </a:lnTo>
                  <a:lnTo>
                    <a:pt x="4" y="24"/>
                  </a:lnTo>
                  <a:lnTo>
                    <a:pt x="7" y="22"/>
                  </a:lnTo>
                  <a:lnTo>
                    <a:pt x="13" y="6"/>
                  </a:lnTo>
                  <a:lnTo>
                    <a:pt x="11" y="0"/>
                  </a:lnTo>
                  <a:lnTo>
                    <a:pt x="1" y="9"/>
                  </a:lnTo>
                  <a:lnTo>
                    <a:pt x="3" y="14"/>
                  </a:lnTo>
                  <a:lnTo>
                    <a:pt x="0" y="17"/>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1" name="Freeform 1240">
              <a:extLst>
                <a:ext uri="{FF2B5EF4-FFF2-40B4-BE49-F238E27FC236}">
                  <a16:creationId xmlns:a16="http://schemas.microsoft.com/office/drawing/2014/main" id="{E56CAB47-40D8-2644-A084-48BFEDB94D31}"/>
                </a:ext>
              </a:extLst>
            </p:cNvPr>
            <p:cNvSpPr>
              <a:spLocks noChangeArrowheads="1"/>
            </p:cNvSpPr>
            <p:nvPr/>
          </p:nvSpPr>
          <p:spPr bwMode="auto">
            <a:xfrm>
              <a:off x="1425877" y="3512703"/>
              <a:ext cx="105519" cy="75966"/>
            </a:xfrm>
            <a:custGeom>
              <a:avLst/>
              <a:gdLst>
                <a:gd name="T0" fmla="*/ 2147483646 w 73"/>
                <a:gd name="T1" fmla="*/ 2147483646 h 54"/>
                <a:gd name="T2" fmla="*/ 2147483646 w 73"/>
                <a:gd name="T3" fmla="*/ 2147483646 h 54"/>
                <a:gd name="T4" fmla="*/ 2147483646 w 73"/>
                <a:gd name="T5" fmla="*/ 2147483646 h 54"/>
                <a:gd name="T6" fmla="*/ 2147483646 w 73"/>
                <a:gd name="T7" fmla="*/ 2147483646 h 54"/>
                <a:gd name="T8" fmla="*/ 2147483646 w 73"/>
                <a:gd name="T9" fmla="*/ 2147483646 h 54"/>
                <a:gd name="T10" fmla="*/ 2147483646 w 73"/>
                <a:gd name="T11" fmla="*/ 2147483646 h 54"/>
                <a:gd name="T12" fmla="*/ 2147483646 w 73"/>
                <a:gd name="T13" fmla="*/ 2147483646 h 54"/>
                <a:gd name="T14" fmla="*/ 2147483646 w 73"/>
                <a:gd name="T15" fmla="*/ 2147483646 h 54"/>
                <a:gd name="T16" fmla="*/ 2147483646 w 73"/>
                <a:gd name="T17" fmla="*/ 2147483646 h 54"/>
                <a:gd name="T18" fmla="*/ 2147483646 w 73"/>
                <a:gd name="T19" fmla="*/ 2147483646 h 54"/>
                <a:gd name="T20" fmla="*/ 2147483646 w 73"/>
                <a:gd name="T21" fmla="*/ 2147483646 h 54"/>
                <a:gd name="T22" fmla="*/ 2147483646 w 73"/>
                <a:gd name="T23" fmla="*/ 2147483646 h 54"/>
                <a:gd name="T24" fmla="*/ 2147483646 w 73"/>
                <a:gd name="T25" fmla="*/ 2147483646 h 54"/>
                <a:gd name="T26" fmla="*/ 2147483646 w 73"/>
                <a:gd name="T27" fmla="*/ 0 h 54"/>
                <a:gd name="T28" fmla="*/ 2147483646 w 73"/>
                <a:gd name="T29" fmla="*/ 2147483646 h 54"/>
                <a:gd name="T30" fmla="*/ 2147483646 w 73"/>
                <a:gd name="T31" fmla="*/ 2147483646 h 54"/>
                <a:gd name="T32" fmla="*/ 2147483646 w 73"/>
                <a:gd name="T33" fmla="*/ 2147483646 h 54"/>
                <a:gd name="T34" fmla="*/ 2147483646 w 73"/>
                <a:gd name="T35" fmla="*/ 2147483646 h 54"/>
                <a:gd name="T36" fmla="*/ 2147483646 w 73"/>
                <a:gd name="T37" fmla="*/ 2147483646 h 54"/>
                <a:gd name="T38" fmla="*/ 2147483646 w 73"/>
                <a:gd name="T39" fmla="*/ 2147483646 h 54"/>
                <a:gd name="T40" fmla="*/ 2147483646 w 73"/>
                <a:gd name="T41" fmla="*/ 2147483646 h 54"/>
                <a:gd name="T42" fmla="*/ 2147483646 w 73"/>
                <a:gd name="T43" fmla="*/ 2147483646 h 54"/>
                <a:gd name="T44" fmla="*/ 2147483646 w 73"/>
                <a:gd name="T45" fmla="*/ 2147483646 h 54"/>
                <a:gd name="T46" fmla="*/ 2147483646 w 73"/>
                <a:gd name="T47" fmla="*/ 2147483646 h 54"/>
                <a:gd name="T48" fmla="*/ 2147483646 w 73"/>
                <a:gd name="T49" fmla="*/ 2147483646 h 54"/>
                <a:gd name="T50" fmla="*/ 2147483646 w 73"/>
                <a:gd name="T51" fmla="*/ 2147483646 h 54"/>
                <a:gd name="T52" fmla="*/ 2147483646 w 73"/>
                <a:gd name="T53" fmla="*/ 2147483646 h 54"/>
                <a:gd name="T54" fmla="*/ 2147483646 w 73"/>
                <a:gd name="T55" fmla="*/ 2147483646 h 54"/>
                <a:gd name="T56" fmla="*/ 2147483646 w 73"/>
                <a:gd name="T57" fmla="*/ 2147483646 h 54"/>
                <a:gd name="T58" fmla="*/ 2147483646 w 73"/>
                <a:gd name="T59" fmla="*/ 2147483646 h 54"/>
                <a:gd name="T60" fmla="*/ 2147483646 w 73"/>
                <a:gd name="T61" fmla="*/ 2147483646 h 54"/>
                <a:gd name="T62" fmla="*/ 2147483646 w 73"/>
                <a:gd name="T63" fmla="*/ 2147483646 h 54"/>
                <a:gd name="T64" fmla="*/ 2147483646 w 73"/>
                <a:gd name="T65" fmla="*/ 2147483646 h 54"/>
                <a:gd name="T66" fmla="*/ 2147483646 w 73"/>
                <a:gd name="T67" fmla="*/ 2147483646 h 54"/>
                <a:gd name="T68" fmla="*/ 2147483646 w 73"/>
                <a:gd name="T69" fmla="*/ 2147483646 h 54"/>
                <a:gd name="T70" fmla="*/ 2147483646 w 73"/>
                <a:gd name="T71" fmla="*/ 2147483646 h 54"/>
                <a:gd name="T72" fmla="*/ 2147483646 w 73"/>
                <a:gd name="T73" fmla="*/ 2147483646 h 54"/>
                <a:gd name="T74" fmla="*/ 2147483646 w 73"/>
                <a:gd name="T75" fmla="*/ 2147483646 h 54"/>
                <a:gd name="T76" fmla="*/ 0 w 73"/>
                <a:gd name="T77" fmla="*/ 2147483646 h 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54"/>
                <a:gd name="T119" fmla="*/ 73 w 73"/>
                <a:gd name="T120" fmla="*/ 54 h 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54">
                  <a:moveTo>
                    <a:pt x="1" y="22"/>
                  </a:moveTo>
                  <a:lnTo>
                    <a:pt x="6" y="18"/>
                  </a:lnTo>
                  <a:lnTo>
                    <a:pt x="13" y="16"/>
                  </a:lnTo>
                  <a:lnTo>
                    <a:pt x="16" y="12"/>
                  </a:lnTo>
                  <a:lnTo>
                    <a:pt x="22" y="6"/>
                  </a:lnTo>
                  <a:lnTo>
                    <a:pt x="27" y="7"/>
                  </a:lnTo>
                  <a:lnTo>
                    <a:pt x="31" y="4"/>
                  </a:lnTo>
                  <a:lnTo>
                    <a:pt x="33" y="1"/>
                  </a:lnTo>
                  <a:lnTo>
                    <a:pt x="42" y="3"/>
                  </a:lnTo>
                  <a:lnTo>
                    <a:pt x="40" y="8"/>
                  </a:lnTo>
                  <a:lnTo>
                    <a:pt x="48" y="13"/>
                  </a:lnTo>
                  <a:lnTo>
                    <a:pt x="51" y="11"/>
                  </a:lnTo>
                  <a:lnTo>
                    <a:pt x="51" y="2"/>
                  </a:lnTo>
                  <a:lnTo>
                    <a:pt x="53" y="0"/>
                  </a:lnTo>
                  <a:lnTo>
                    <a:pt x="57" y="8"/>
                  </a:lnTo>
                  <a:lnTo>
                    <a:pt x="59" y="15"/>
                  </a:lnTo>
                  <a:lnTo>
                    <a:pt x="64" y="18"/>
                  </a:lnTo>
                  <a:lnTo>
                    <a:pt x="68" y="24"/>
                  </a:lnTo>
                  <a:lnTo>
                    <a:pt x="72" y="27"/>
                  </a:lnTo>
                  <a:lnTo>
                    <a:pt x="73" y="33"/>
                  </a:lnTo>
                  <a:lnTo>
                    <a:pt x="72" y="38"/>
                  </a:lnTo>
                  <a:lnTo>
                    <a:pt x="68" y="43"/>
                  </a:lnTo>
                  <a:lnTo>
                    <a:pt x="66" y="52"/>
                  </a:lnTo>
                  <a:lnTo>
                    <a:pt x="59" y="54"/>
                  </a:lnTo>
                  <a:lnTo>
                    <a:pt x="57" y="52"/>
                  </a:lnTo>
                  <a:lnTo>
                    <a:pt x="54" y="54"/>
                  </a:lnTo>
                  <a:lnTo>
                    <a:pt x="48" y="51"/>
                  </a:lnTo>
                  <a:lnTo>
                    <a:pt x="47" y="46"/>
                  </a:lnTo>
                  <a:lnTo>
                    <a:pt x="44" y="41"/>
                  </a:lnTo>
                  <a:lnTo>
                    <a:pt x="41" y="46"/>
                  </a:lnTo>
                  <a:lnTo>
                    <a:pt x="38" y="41"/>
                  </a:lnTo>
                  <a:lnTo>
                    <a:pt x="32" y="39"/>
                  </a:lnTo>
                  <a:lnTo>
                    <a:pt x="22" y="40"/>
                  </a:lnTo>
                  <a:lnTo>
                    <a:pt x="18" y="43"/>
                  </a:lnTo>
                  <a:lnTo>
                    <a:pt x="12" y="43"/>
                  </a:lnTo>
                  <a:lnTo>
                    <a:pt x="8" y="46"/>
                  </a:lnTo>
                  <a:lnTo>
                    <a:pt x="3" y="44"/>
                  </a:lnTo>
                  <a:lnTo>
                    <a:pt x="4" y="39"/>
                  </a:lnTo>
                  <a:lnTo>
                    <a:pt x="0" y="29"/>
                  </a:lnTo>
                  <a:lnTo>
                    <a:pt x="1" y="2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2" name="Freeform 1241">
              <a:extLst>
                <a:ext uri="{FF2B5EF4-FFF2-40B4-BE49-F238E27FC236}">
                  <a16:creationId xmlns:a16="http://schemas.microsoft.com/office/drawing/2014/main" id="{BB63AD3F-733C-F745-B889-19AB22738245}"/>
                </a:ext>
              </a:extLst>
            </p:cNvPr>
            <p:cNvSpPr>
              <a:spLocks noChangeArrowheads="1"/>
            </p:cNvSpPr>
            <p:nvPr/>
          </p:nvSpPr>
          <p:spPr bwMode="auto">
            <a:xfrm>
              <a:off x="1508269" y="3594295"/>
              <a:ext cx="8673" cy="8441"/>
            </a:xfrm>
            <a:custGeom>
              <a:avLst/>
              <a:gdLst>
                <a:gd name="T0" fmla="*/ 0 w 6"/>
                <a:gd name="T1" fmla="*/ 2147483646 h 6"/>
                <a:gd name="T2" fmla="*/ 0 w 6"/>
                <a:gd name="T3" fmla="*/ 0 h 6"/>
                <a:gd name="T4" fmla="*/ 2147483646 w 6"/>
                <a:gd name="T5" fmla="*/ 0 h 6"/>
                <a:gd name="T6" fmla="*/ 2147483646 w 6"/>
                <a:gd name="T7" fmla="*/ 2147483646 h 6"/>
                <a:gd name="T8" fmla="*/ 2147483646 w 6"/>
                <a:gd name="T9" fmla="*/ 2147483646 h 6"/>
                <a:gd name="T10" fmla="*/ 0 w 6"/>
                <a:gd name="T11" fmla="*/ 214748364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1"/>
                  </a:moveTo>
                  <a:lnTo>
                    <a:pt x="0" y="0"/>
                  </a:lnTo>
                  <a:lnTo>
                    <a:pt x="5" y="0"/>
                  </a:lnTo>
                  <a:lnTo>
                    <a:pt x="6" y="3"/>
                  </a:lnTo>
                  <a:lnTo>
                    <a:pt x="3" y="6"/>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3" name="Freeform 1242">
              <a:extLst>
                <a:ext uri="{FF2B5EF4-FFF2-40B4-BE49-F238E27FC236}">
                  <a16:creationId xmlns:a16="http://schemas.microsoft.com/office/drawing/2014/main" id="{B9AC375B-75DF-7A4D-80B5-4ED6383D1213}"/>
                </a:ext>
              </a:extLst>
            </p:cNvPr>
            <p:cNvSpPr>
              <a:spLocks noChangeArrowheads="1"/>
            </p:cNvSpPr>
            <p:nvPr/>
          </p:nvSpPr>
          <p:spPr bwMode="auto">
            <a:xfrm>
              <a:off x="1564642" y="3594295"/>
              <a:ext cx="20236" cy="18288"/>
            </a:xfrm>
            <a:custGeom>
              <a:avLst/>
              <a:gdLst>
                <a:gd name="T0" fmla="*/ 0 w 14"/>
                <a:gd name="T1" fmla="*/ 2147483646 h 13"/>
                <a:gd name="T2" fmla="*/ 2147483646 w 14"/>
                <a:gd name="T3" fmla="*/ 2147483646 h 13"/>
                <a:gd name="T4" fmla="*/ 2147483646 w 14"/>
                <a:gd name="T5" fmla="*/ 2147483646 h 13"/>
                <a:gd name="T6" fmla="*/ 2147483646 w 14"/>
                <a:gd name="T7" fmla="*/ 0 h 13"/>
                <a:gd name="T8" fmla="*/ 2147483646 w 14"/>
                <a:gd name="T9" fmla="*/ 2147483646 h 13"/>
                <a:gd name="T10" fmla="*/ 2147483646 w 14"/>
                <a:gd name="T11" fmla="*/ 2147483646 h 13"/>
                <a:gd name="T12" fmla="*/ 2147483646 w 14"/>
                <a:gd name="T13" fmla="*/ 2147483646 h 13"/>
                <a:gd name="T14" fmla="*/ 2147483646 w 14"/>
                <a:gd name="T15" fmla="*/ 2147483646 h 13"/>
                <a:gd name="T16" fmla="*/ 0 w 14"/>
                <a:gd name="T17" fmla="*/ 214748364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11"/>
                  </a:moveTo>
                  <a:lnTo>
                    <a:pt x="4" y="7"/>
                  </a:lnTo>
                  <a:lnTo>
                    <a:pt x="8" y="4"/>
                  </a:lnTo>
                  <a:lnTo>
                    <a:pt x="11" y="0"/>
                  </a:lnTo>
                  <a:lnTo>
                    <a:pt x="14" y="2"/>
                  </a:lnTo>
                  <a:lnTo>
                    <a:pt x="12" y="7"/>
                  </a:lnTo>
                  <a:lnTo>
                    <a:pt x="9" y="7"/>
                  </a:lnTo>
                  <a:lnTo>
                    <a:pt x="5" y="13"/>
                  </a:lnTo>
                  <a:lnTo>
                    <a:pt x="0" y="1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4" name="Freeform 1243">
              <a:extLst>
                <a:ext uri="{FF2B5EF4-FFF2-40B4-BE49-F238E27FC236}">
                  <a16:creationId xmlns:a16="http://schemas.microsoft.com/office/drawing/2014/main" id="{B0021C3E-BF2C-F74A-AC58-AC60D134D140}"/>
                </a:ext>
              </a:extLst>
            </p:cNvPr>
            <p:cNvSpPr>
              <a:spLocks noChangeArrowheads="1"/>
            </p:cNvSpPr>
            <p:nvPr/>
          </p:nvSpPr>
          <p:spPr bwMode="auto">
            <a:xfrm>
              <a:off x="1580542" y="3576008"/>
              <a:ext cx="14455" cy="19695"/>
            </a:xfrm>
            <a:custGeom>
              <a:avLst/>
              <a:gdLst>
                <a:gd name="T0" fmla="*/ 0 w 10"/>
                <a:gd name="T1" fmla="*/ 0 h 14"/>
                <a:gd name="T2" fmla="*/ 2147483646 w 10"/>
                <a:gd name="T3" fmla="*/ 2147483646 h 14"/>
                <a:gd name="T4" fmla="*/ 2147483646 w 10"/>
                <a:gd name="T5" fmla="*/ 2147483646 h 14"/>
                <a:gd name="T6" fmla="*/ 2147483646 w 10"/>
                <a:gd name="T7" fmla="*/ 2147483646 h 14"/>
                <a:gd name="T8" fmla="*/ 2147483646 w 10"/>
                <a:gd name="T9" fmla="*/ 2147483646 h 14"/>
                <a:gd name="T10" fmla="*/ 2147483646 w 10"/>
                <a:gd name="T11" fmla="*/ 2147483646 h 14"/>
                <a:gd name="T12" fmla="*/ 2147483646 w 10"/>
                <a:gd name="T13" fmla="*/ 2147483646 h 14"/>
                <a:gd name="T14" fmla="*/ 2147483646 w 10"/>
                <a:gd name="T15" fmla="*/ 2147483646 h 14"/>
                <a:gd name="T16" fmla="*/ 0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0"/>
                  </a:moveTo>
                  <a:lnTo>
                    <a:pt x="6" y="5"/>
                  </a:lnTo>
                  <a:lnTo>
                    <a:pt x="10" y="7"/>
                  </a:lnTo>
                  <a:lnTo>
                    <a:pt x="10" y="10"/>
                  </a:lnTo>
                  <a:lnTo>
                    <a:pt x="6" y="14"/>
                  </a:lnTo>
                  <a:lnTo>
                    <a:pt x="2" y="10"/>
                  </a:lnTo>
                  <a:lnTo>
                    <a:pt x="4" y="8"/>
                  </a:lnTo>
                  <a:lnTo>
                    <a:pt x="4" y="5"/>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5" name="Freeform 1244">
              <a:extLst>
                <a:ext uri="{FF2B5EF4-FFF2-40B4-BE49-F238E27FC236}">
                  <a16:creationId xmlns:a16="http://schemas.microsoft.com/office/drawing/2014/main" id="{F5310944-364C-A440-88AD-12EEE0FFAA35}"/>
                </a:ext>
              </a:extLst>
            </p:cNvPr>
            <p:cNvSpPr>
              <a:spLocks noChangeArrowheads="1"/>
            </p:cNvSpPr>
            <p:nvPr/>
          </p:nvSpPr>
          <p:spPr bwMode="auto">
            <a:xfrm>
              <a:off x="1081857" y="3387501"/>
              <a:ext cx="180683" cy="188507"/>
            </a:xfrm>
            <a:custGeom>
              <a:avLst/>
              <a:gdLst>
                <a:gd name="T0" fmla="*/ 2147483646 w 125"/>
                <a:gd name="T1" fmla="*/ 2147483646 h 134"/>
                <a:gd name="T2" fmla="*/ 2147483646 w 125"/>
                <a:gd name="T3" fmla="*/ 2147483646 h 134"/>
                <a:gd name="T4" fmla="*/ 2147483646 w 125"/>
                <a:gd name="T5" fmla="*/ 2147483646 h 134"/>
                <a:gd name="T6" fmla="*/ 2147483646 w 125"/>
                <a:gd name="T7" fmla="*/ 2147483646 h 134"/>
                <a:gd name="T8" fmla="*/ 2147483646 w 125"/>
                <a:gd name="T9" fmla="*/ 2147483646 h 134"/>
                <a:gd name="T10" fmla="*/ 2147483646 w 125"/>
                <a:gd name="T11" fmla="*/ 2147483646 h 134"/>
                <a:gd name="T12" fmla="*/ 2147483646 w 125"/>
                <a:gd name="T13" fmla="*/ 2147483646 h 134"/>
                <a:gd name="T14" fmla="*/ 2147483646 w 125"/>
                <a:gd name="T15" fmla="*/ 2147483646 h 134"/>
                <a:gd name="T16" fmla="*/ 2147483646 w 125"/>
                <a:gd name="T17" fmla="*/ 2147483646 h 134"/>
                <a:gd name="T18" fmla="*/ 2147483646 w 125"/>
                <a:gd name="T19" fmla="*/ 2147483646 h 134"/>
                <a:gd name="T20" fmla="*/ 2147483646 w 125"/>
                <a:gd name="T21" fmla="*/ 2147483646 h 134"/>
                <a:gd name="T22" fmla="*/ 2147483646 w 125"/>
                <a:gd name="T23" fmla="*/ 2147483646 h 134"/>
                <a:gd name="T24" fmla="*/ 2147483646 w 125"/>
                <a:gd name="T25" fmla="*/ 2147483646 h 134"/>
                <a:gd name="T26" fmla="*/ 2147483646 w 125"/>
                <a:gd name="T27" fmla="*/ 2147483646 h 134"/>
                <a:gd name="T28" fmla="*/ 2147483646 w 125"/>
                <a:gd name="T29" fmla="*/ 2147483646 h 134"/>
                <a:gd name="T30" fmla="*/ 2147483646 w 125"/>
                <a:gd name="T31" fmla="*/ 2147483646 h 134"/>
                <a:gd name="T32" fmla="*/ 2147483646 w 125"/>
                <a:gd name="T33" fmla="*/ 2147483646 h 134"/>
                <a:gd name="T34" fmla="*/ 2147483646 w 125"/>
                <a:gd name="T35" fmla="*/ 2147483646 h 134"/>
                <a:gd name="T36" fmla="*/ 2147483646 w 125"/>
                <a:gd name="T37" fmla="*/ 2147483646 h 134"/>
                <a:gd name="T38" fmla="*/ 2147483646 w 125"/>
                <a:gd name="T39" fmla="*/ 2147483646 h 134"/>
                <a:gd name="T40" fmla="*/ 2147483646 w 125"/>
                <a:gd name="T41" fmla="*/ 2147483646 h 134"/>
                <a:gd name="T42" fmla="*/ 2147483646 w 125"/>
                <a:gd name="T43" fmla="*/ 2147483646 h 134"/>
                <a:gd name="T44" fmla="*/ 2147483646 w 125"/>
                <a:gd name="T45" fmla="*/ 2147483646 h 134"/>
                <a:gd name="T46" fmla="*/ 2147483646 w 125"/>
                <a:gd name="T47" fmla="*/ 2147483646 h 134"/>
                <a:gd name="T48" fmla="*/ 2147483646 w 125"/>
                <a:gd name="T49" fmla="*/ 2147483646 h 134"/>
                <a:gd name="T50" fmla="*/ 2147483646 w 125"/>
                <a:gd name="T51" fmla="*/ 2147483646 h 134"/>
                <a:gd name="T52" fmla="*/ 2147483646 w 125"/>
                <a:gd name="T53" fmla="*/ 2147483646 h 134"/>
                <a:gd name="T54" fmla="*/ 2147483646 w 125"/>
                <a:gd name="T55" fmla="*/ 2147483646 h 134"/>
                <a:gd name="T56" fmla="*/ 2147483646 w 125"/>
                <a:gd name="T57" fmla="*/ 2147483646 h 134"/>
                <a:gd name="T58" fmla="*/ 2147483646 w 125"/>
                <a:gd name="T59" fmla="*/ 2147483646 h 134"/>
                <a:gd name="T60" fmla="*/ 2147483646 w 125"/>
                <a:gd name="T61" fmla="*/ 2147483646 h 134"/>
                <a:gd name="T62" fmla="*/ 2147483646 w 125"/>
                <a:gd name="T63" fmla="*/ 2147483646 h 134"/>
                <a:gd name="T64" fmla="*/ 2147483646 w 125"/>
                <a:gd name="T65" fmla="*/ 2147483646 h 134"/>
                <a:gd name="T66" fmla="*/ 2147483646 w 125"/>
                <a:gd name="T67" fmla="*/ 2147483646 h 134"/>
                <a:gd name="T68" fmla="*/ 2147483646 w 125"/>
                <a:gd name="T69" fmla="*/ 2147483646 h 134"/>
                <a:gd name="T70" fmla="*/ 2147483646 w 125"/>
                <a:gd name="T71" fmla="*/ 2147483646 h 134"/>
                <a:gd name="T72" fmla="*/ 2147483646 w 125"/>
                <a:gd name="T73" fmla="*/ 2147483646 h 134"/>
                <a:gd name="T74" fmla="*/ 2147483646 w 125"/>
                <a:gd name="T75" fmla="*/ 2147483646 h 134"/>
                <a:gd name="T76" fmla="*/ 2147483646 w 125"/>
                <a:gd name="T77" fmla="*/ 2147483646 h 134"/>
                <a:gd name="T78" fmla="*/ 2147483646 w 125"/>
                <a:gd name="T79" fmla="*/ 2147483646 h 134"/>
                <a:gd name="T80" fmla="*/ 2147483646 w 125"/>
                <a:gd name="T81" fmla="*/ 0 h 134"/>
                <a:gd name="T82" fmla="*/ 2147483646 w 125"/>
                <a:gd name="T83" fmla="*/ 0 h 134"/>
                <a:gd name="T84" fmla="*/ 2147483646 w 125"/>
                <a:gd name="T85" fmla="*/ 2147483646 h 134"/>
                <a:gd name="T86" fmla="*/ 2147483646 w 125"/>
                <a:gd name="T87" fmla="*/ 2147483646 h 134"/>
                <a:gd name="T88" fmla="*/ 2147483646 w 125"/>
                <a:gd name="T89" fmla="*/ 2147483646 h 134"/>
                <a:gd name="T90" fmla="*/ 2147483646 w 125"/>
                <a:gd name="T91" fmla="*/ 2147483646 h 134"/>
                <a:gd name="T92" fmla="*/ 2147483646 w 125"/>
                <a:gd name="T93" fmla="*/ 2147483646 h 134"/>
                <a:gd name="T94" fmla="*/ 2147483646 w 125"/>
                <a:gd name="T95" fmla="*/ 2147483646 h 134"/>
                <a:gd name="T96" fmla="*/ 2147483646 w 125"/>
                <a:gd name="T97" fmla="*/ 2147483646 h 134"/>
                <a:gd name="T98" fmla="*/ 2147483646 w 125"/>
                <a:gd name="T99" fmla="*/ 2147483646 h 134"/>
                <a:gd name="T100" fmla="*/ 0 w 125"/>
                <a:gd name="T101" fmla="*/ 2147483646 h 134"/>
                <a:gd name="T102" fmla="*/ 2147483646 w 125"/>
                <a:gd name="T103" fmla="*/ 2147483646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5"/>
                <a:gd name="T157" fmla="*/ 0 h 134"/>
                <a:gd name="T158" fmla="*/ 125 w 125"/>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5" h="134">
                  <a:moveTo>
                    <a:pt x="5" y="50"/>
                  </a:moveTo>
                  <a:lnTo>
                    <a:pt x="7" y="53"/>
                  </a:lnTo>
                  <a:lnTo>
                    <a:pt x="11" y="57"/>
                  </a:lnTo>
                  <a:lnTo>
                    <a:pt x="18" y="62"/>
                  </a:lnTo>
                  <a:lnTo>
                    <a:pt x="28" y="61"/>
                  </a:lnTo>
                  <a:lnTo>
                    <a:pt x="41" y="59"/>
                  </a:lnTo>
                  <a:lnTo>
                    <a:pt x="44" y="62"/>
                  </a:lnTo>
                  <a:lnTo>
                    <a:pt x="47" y="61"/>
                  </a:lnTo>
                  <a:lnTo>
                    <a:pt x="48" y="71"/>
                  </a:lnTo>
                  <a:lnTo>
                    <a:pt x="54" y="78"/>
                  </a:lnTo>
                  <a:lnTo>
                    <a:pt x="57" y="89"/>
                  </a:lnTo>
                  <a:lnTo>
                    <a:pt x="53" y="101"/>
                  </a:lnTo>
                  <a:lnTo>
                    <a:pt x="58" y="111"/>
                  </a:lnTo>
                  <a:lnTo>
                    <a:pt x="59" y="120"/>
                  </a:lnTo>
                  <a:lnTo>
                    <a:pt x="65" y="134"/>
                  </a:lnTo>
                  <a:lnTo>
                    <a:pt x="81" y="132"/>
                  </a:lnTo>
                  <a:lnTo>
                    <a:pt x="90" y="122"/>
                  </a:lnTo>
                  <a:lnTo>
                    <a:pt x="91" y="116"/>
                  </a:lnTo>
                  <a:lnTo>
                    <a:pt x="96" y="114"/>
                  </a:lnTo>
                  <a:lnTo>
                    <a:pt x="95" y="106"/>
                  </a:lnTo>
                  <a:lnTo>
                    <a:pt x="106" y="98"/>
                  </a:lnTo>
                  <a:lnTo>
                    <a:pt x="106" y="88"/>
                  </a:lnTo>
                  <a:lnTo>
                    <a:pt x="103" y="81"/>
                  </a:lnTo>
                  <a:lnTo>
                    <a:pt x="108" y="72"/>
                  </a:lnTo>
                  <a:lnTo>
                    <a:pt x="119" y="62"/>
                  </a:lnTo>
                  <a:lnTo>
                    <a:pt x="125" y="51"/>
                  </a:lnTo>
                  <a:lnTo>
                    <a:pt x="124" y="48"/>
                  </a:lnTo>
                  <a:lnTo>
                    <a:pt x="114" y="51"/>
                  </a:lnTo>
                  <a:lnTo>
                    <a:pt x="110" y="47"/>
                  </a:lnTo>
                  <a:lnTo>
                    <a:pt x="104" y="42"/>
                  </a:lnTo>
                  <a:lnTo>
                    <a:pt x="102" y="37"/>
                  </a:lnTo>
                  <a:lnTo>
                    <a:pt x="97" y="26"/>
                  </a:lnTo>
                  <a:lnTo>
                    <a:pt x="90" y="15"/>
                  </a:lnTo>
                  <a:lnTo>
                    <a:pt x="87" y="11"/>
                  </a:lnTo>
                  <a:lnTo>
                    <a:pt x="84" y="12"/>
                  </a:lnTo>
                  <a:lnTo>
                    <a:pt x="77" y="11"/>
                  </a:lnTo>
                  <a:lnTo>
                    <a:pt x="68" y="10"/>
                  </a:lnTo>
                  <a:lnTo>
                    <a:pt x="66" y="13"/>
                  </a:lnTo>
                  <a:lnTo>
                    <a:pt x="59" y="9"/>
                  </a:lnTo>
                  <a:lnTo>
                    <a:pt x="50" y="6"/>
                  </a:lnTo>
                  <a:lnTo>
                    <a:pt x="52" y="0"/>
                  </a:lnTo>
                  <a:lnTo>
                    <a:pt x="48" y="0"/>
                  </a:lnTo>
                  <a:lnTo>
                    <a:pt x="34" y="1"/>
                  </a:lnTo>
                  <a:lnTo>
                    <a:pt x="28" y="4"/>
                  </a:lnTo>
                  <a:lnTo>
                    <a:pt x="21" y="3"/>
                  </a:lnTo>
                  <a:lnTo>
                    <a:pt x="15" y="9"/>
                  </a:lnTo>
                  <a:lnTo>
                    <a:pt x="14" y="15"/>
                  </a:lnTo>
                  <a:lnTo>
                    <a:pt x="8" y="18"/>
                  </a:lnTo>
                  <a:lnTo>
                    <a:pt x="1" y="31"/>
                  </a:lnTo>
                  <a:lnTo>
                    <a:pt x="3" y="36"/>
                  </a:lnTo>
                  <a:lnTo>
                    <a:pt x="0" y="43"/>
                  </a:lnTo>
                  <a:lnTo>
                    <a:pt x="4" y="49"/>
                  </a:lnTo>
                  <a:lnTo>
                    <a:pt x="5" y="5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6" name="Freeform 1245">
              <a:extLst>
                <a:ext uri="{FF2B5EF4-FFF2-40B4-BE49-F238E27FC236}">
                  <a16:creationId xmlns:a16="http://schemas.microsoft.com/office/drawing/2014/main" id="{18C45046-DF6B-4549-980A-05FBF38DD196}"/>
                </a:ext>
              </a:extLst>
            </p:cNvPr>
            <p:cNvSpPr>
              <a:spLocks noChangeArrowheads="1"/>
            </p:cNvSpPr>
            <p:nvPr/>
          </p:nvSpPr>
          <p:spPr bwMode="auto">
            <a:xfrm>
              <a:off x="1470687" y="3485975"/>
              <a:ext cx="53482" cy="25322"/>
            </a:xfrm>
            <a:custGeom>
              <a:avLst/>
              <a:gdLst>
                <a:gd name="T0" fmla="*/ 0 w 37"/>
                <a:gd name="T1" fmla="*/ 2147483646 h 18"/>
                <a:gd name="T2" fmla="*/ 2147483646 w 37"/>
                <a:gd name="T3" fmla="*/ 2147483646 h 18"/>
                <a:gd name="T4" fmla="*/ 2147483646 w 37"/>
                <a:gd name="T5" fmla="*/ 2147483646 h 18"/>
                <a:gd name="T6" fmla="*/ 2147483646 w 37"/>
                <a:gd name="T7" fmla="*/ 2147483646 h 18"/>
                <a:gd name="T8" fmla="*/ 2147483646 w 37"/>
                <a:gd name="T9" fmla="*/ 2147483646 h 18"/>
                <a:gd name="T10" fmla="*/ 2147483646 w 37"/>
                <a:gd name="T11" fmla="*/ 2147483646 h 18"/>
                <a:gd name="T12" fmla="*/ 2147483646 w 37"/>
                <a:gd name="T13" fmla="*/ 2147483646 h 18"/>
                <a:gd name="T14" fmla="*/ 2147483646 w 37"/>
                <a:gd name="T15" fmla="*/ 2147483646 h 18"/>
                <a:gd name="T16" fmla="*/ 2147483646 w 37"/>
                <a:gd name="T17" fmla="*/ 2147483646 h 18"/>
                <a:gd name="T18" fmla="*/ 2147483646 w 37"/>
                <a:gd name="T19" fmla="*/ 2147483646 h 18"/>
                <a:gd name="T20" fmla="*/ 2147483646 w 37"/>
                <a:gd name="T21" fmla="*/ 0 h 18"/>
                <a:gd name="T22" fmla="*/ 0 w 37"/>
                <a:gd name="T23" fmla="*/ 214748364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8"/>
                <a:gd name="T38" fmla="*/ 37 w 3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8">
                  <a:moveTo>
                    <a:pt x="0" y="2"/>
                  </a:moveTo>
                  <a:lnTo>
                    <a:pt x="6" y="3"/>
                  </a:lnTo>
                  <a:lnTo>
                    <a:pt x="5" y="6"/>
                  </a:lnTo>
                  <a:lnTo>
                    <a:pt x="13" y="9"/>
                  </a:lnTo>
                  <a:lnTo>
                    <a:pt x="13" y="15"/>
                  </a:lnTo>
                  <a:lnTo>
                    <a:pt x="22" y="16"/>
                  </a:lnTo>
                  <a:lnTo>
                    <a:pt x="25" y="13"/>
                  </a:lnTo>
                  <a:lnTo>
                    <a:pt x="37" y="18"/>
                  </a:lnTo>
                  <a:lnTo>
                    <a:pt x="31" y="10"/>
                  </a:lnTo>
                  <a:lnTo>
                    <a:pt x="13" y="2"/>
                  </a:lnTo>
                  <a:lnTo>
                    <a:pt x="3" y="0"/>
                  </a:lnTo>
                  <a:lnTo>
                    <a:pt x="0"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7" name="Freeform 1246">
              <a:extLst>
                <a:ext uri="{FF2B5EF4-FFF2-40B4-BE49-F238E27FC236}">
                  <a16:creationId xmlns:a16="http://schemas.microsoft.com/office/drawing/2014/main" id="{9B38E77D-9872-B845-A45A-49F4E32CE881}"/>
                </a:ext>
              </a:extLst>
            </p:cNvPr>
            <p:cNvSpPr>
              <a:spLocks noChangeArrowheads="1"/>
            </p:cNvSpPr>
            <p:nvPr/>
          </p:nvSpPr>
          <p:spPr bwMode="auto">
            <a:xfrm>
              <a:off x="1447559" y="3460652"/>
              <a:ext cx="11564" cy="9847"/>
            </a:xfrm>
            <a:custGeom>
              <a:avLst/>
              <a:gdLst>
                <a:gd name="T0" fmla="*/ 0 w 8"/>
                <a:gd name="T1" fmla="*/ 2147483646 h 7"/>
                <a:gd name="T2" fmla="*/ 2147483646 w 8"/>
                <a:gd name="T3" fmla="*/ 2147483646 h 7"/>
                <a:gd name="T4" fmla="*/ 2147483646 w 8"/>
                <a:gd name="T5" fmla="*/ 0 h 7"/>
                <a:gd name="T6" fmla="*/ 2147483646 w 8"/>
                <a:gd name="T7" fmla="*/ 2147483646 h 7"/>
                <a:gd name="T8" fmla="*/ 2147483646 w 8"/>
                <a:gd name="T9" fmla="*/ 2147483646 h 7"/>
                <a:gd name="T10" fmla="*/ 2147483646 w 8"/>
                <a:gd name="T11" fmla="*/ 2147483646 h 7"/>
                <a:gd name="T12" fmla="*/ 0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2" y="2"/>
                  </a:lnTo>
                  <a:lnTo>
                    <a:pt x="7" y="0"/>
                  </a:lnTo>
                  <a:lnTo>
                    <a:pt x="8" y="4"/>
                  </a:lnTo>
                  <a:lnTo>
                    <a:pt x="7" y="7"/>
                  </a:lnTo>
                  <a:lnTo>
                    <a:pt x="3" y="3"/>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8" name="Freeform 1247">
              <a:extLst>
                <a:ext uri="{FF2B5EF4-FFF2-40B4-BE49-F238E27FC236}">
                  <a16:creationId xmlns:a16="http://schemas.microsoft.com/office/drawing/2014/main" id="{860AC5BD-7E4B-8342-B245-FCA0DE7C7DE9}"/>
                </a:ext>
              </a:extLst>
            </p:cNvPr>
            <p:cNvSpPr>
              <a:spLocks noChangeArrowheads="1"/>
            </p:cNvSpPr>
            <p:nvPr/>
          </p:nvSpPr>
          <p:spPr bwMode="auto">
            <a:xfrm>
              <a:off x="1443223" y="3438144"/>
              <a:ext cx="10119" cy="15474"/>
            </a:xfrm>
            <a:custGeom>
              <a:avLst/>
              <a:gdLst>
                <a:gd name="T0" fmla="*/ 0 w 7"/>
                <a:gd name="T1" fmla="*/ 2147483646 h 11"/>
                <a:gd name="T2" fmla="*/ 2147483646 w 7"/>
                <a:gd name="T3" fmla="*/ 0 h 11"/>
                <a:gd name="T4" fmla="*/ 2147483646 w 7"/>
                <a:gd name="T5" fmla="*/ 0 h 11"/>
                <a:gd name="T6" fmla="*/ 2147483646 w 7"/>
                <a:gd name="T7" fmla="*/ 2147483646 h 11"/>
                <a:gd name="T8" fmla="*/ 2147483646 w 7"/>
                <a:gd name="T9" fmla="*/ 2147483646 h 11"/>
                <a:gd name="T10" fmla="*/ 2147483646 w 7"/>
                <a:gd name="T11" fmla="*/ 2147483646 h 11"/>
                <a:gd name="T12" fmla="*/ 2147483646 w 7"/>
                <a:gd name="T13" fmla="*/ 2147483646 h 11"/>
                <a:gd name="T14" fmla="*/ 0 w 7"/>
                <a:gd name="T15" fmla="*/ 2147483646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0" y="4"/>
                  </a:moveTo>
                  <a:lnTo>
                    <a:pt x="1" y="0"/>
                  </a:lnTo>
                  <a:lnTo>
                    <a:pt x="3" y="0"/>
                  </a:lnTo>
                  <a:lnTo>
                    <a:pt x="4" y="3"/>
                  </a:lnTo>
                  <a:lnTo>
                    <a:pt x="2" y="6"/>
                  </a:lnTo>
                  <a:lnTo>
                    <a:pt x="7" y="11"/>
                  </a:lnTo>
                  <a:lnTo>
                    <a:pt x="1" y="9"/>
                  </a:lnTo>
                  <a:lnTo>
                    <a:pt x="0"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9" name="Freeform 1248">
              <a:extLst>
                <a:ext uri="{FF2B5EF4-FFF2-40B4-BE49-F238E27FC236}">
                  <a16:creationId xmlns:a16="http://schemas.microsoft.com/office/drawing/2014/main" id="{349889B7-6714-8346-A5C3-82A02871013A}"/>
                </a:ext>
              </a:extLst>
            </p:cNvPr>
            <p:cNvSpPr>
              <a:spLocks noChangeArrowheads="1"/>
            </p:cNvSpPr>
            <p:nvPr/>
          </p:nvSpPr>
          <p:spPr bwMode="auto">
            <a:xfrm>
              <a:off x="1440332" y="3480347"/>
              <a:ext cx="15901" cy="18288"/>
            </a:xfrm>
            <a:custGeom>
              <a:avLst/>
              <a:gdLst>
                <a:gd name="T0" fmla="*/ 0 w 11"/>
                <a:gd name="T1" fmla="*/ 2147483646 h 13"/>
                <a:gd name="T2" fmla="*/ 0 w 11"/>
                <a:gd name="T3" fmla="*/ 2147483646 h 13"/>
                <a:gd name="T4" fmla="*/ 2147483646 w 11"/>
                <a:gd name="T5" fmla="*/ 2147483646 h 13"/>
                <a:gd name="T6" fmla="*/ 2147483646 w 11"/>
                <a:gd name="T7" fmla="*/ 2147483646 h 13"/>
                <a:gd name="T8" fmla="*/ 2147483646 w 11"/>
                <a:gd name="T9" fmla="*/ 2147483646 h 13"/>
                <a:gd name="T10" fmla="*/ 2147483646 w 11"/>
                <a:gd name="T11" fmla="*/ 2147483646 h 13"/>
                <a:gd name="T12" fmla="*/ 2147483646 w 11"/>
                <a:gd name="T13" fmla="*/ 0 h 13"/>
                <a:gd name="T14" fmla="*/ 2147483646 w 11"/>
                <a:gd name="T15" fmla="*/ 2147483646 h 13"/>
                <a:gd name="T16" fmla="*/ 2147483646 w 11"/>
                <a:gd name="T17" fmla="*/ 2147483646 h 13"/>
                <a:gd name="T18" fmla="*/ 0 w 11"/>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0" y="8"/>
                  </a:moveTo>
                  <a:lnTo>
                    <a:pt x="0" y="13"/>
                  </a:lnTo>
                  <a:lnTo>
                    <a:pt x="4" y="13"/>
                  </a:lnTo>
                  <a:lnTo>
                    <a:pt x="7" y="11"/>
                  </a:lnTo>
                  <a:lnTo>
                    <a:pt x="4" y="7"/>
                  </a:lnTo>
                  <a:lnTo>
                    <a:pt x="10" y="3"/>
                  </a:lnTo>
                  <a:lnTo>
                    <a:pt x="11" y="0"/>
                  </a:lnTo>
                  <a:lnTo>
                    <a:pt x="4" y="1"/>
                  </a:lnTo>
                  <a:lnTo>
                    <a:pt x="2" y="2"/>
                  </a:lnTo>
                  <a:lnTo>
                    <a:pt x="0" y="8"/>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0" name="Freeform 1249">
              <a:extLst>
                <a:ext uri="{FF2B5EF4-FFF2-40B4-BE49-F238E27FC236}">
                  <a16:creationId xmlns:a16="http://schemas.microsoft.com/office/drawing/2014/main" id="{16B70378-C5CE-8249-BE4E-D28796C67FC1}"/>
                </a:ext>
              </a:extLst>
            </p:cNvPr>
            <p:cNvSpPr>
              <a:spLocks noChangeArrowheads="1"/>
            </p:cNvSpPr>
            <p:nvPr/>
          </p:nvSpPr>
          <p:spPr bwMode="auto">
            <a:xfrm>
              <a:off x="1414314" y="3467686"/>
              <a:ext cx="26018" cy="28135"/>
            </a:xfrm>
            <a:custGeom>
              <a:avLst/>
              <a:gdLst>
                <a:gd name="T0" fmla="*/ 0 w 18"/>
                <a:gd name="T1" fmla="*/ 2147483646 h 20"/>
                <a:gd name="T2" fmla="*/ 2147483646 w 18"/>
                <a:gd name="T3" fmla="*/ 2147483646 h 20"/>
                <a:gd name="T4" fmla="*/ 2147483646 w 18"/>
                <a:gd name="T5" fmla="*/ 0 h 20"/>
                <a:gd name="T6" fmla="*/ 2147483646 w 18"/>
                <a:gd name="T7" fmla="*/ 2147483646 h 20"/>
                <a:gd name="T8" fmla="*/ 2147483646 w 18"/>
                <a:gd name="T9" fmla="*/ 2147483646 h 20"/>
                <a:gd name="T10" fmla="*/ 2147483646 w 18"/>
                <a:gd name="T11" fmla="*/ 2147483646 h 20"/>
                <a:gd name="T12" fmla="*/ 2147483646 w 18"/>
                <a:gd name="T13" fmla="*/ 2147483646 h 20"/>
                <a:gd name="T14" fmla="*/ 2147483646 w 18"/>
                <a:gd name="T15" fmla="*/ 2147483646 h 20"/>
                <a:gd name="T16" fmla="*/ 0 w 18"/>
                <a:gd name="T17" fmla="*/ 214748364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0"/>
                <a:gd name="T29" fmla="*/ 18 w 1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0">
                  <a:moveTo>
                    <a:pt x="0" y="12"/>
                  </a:moveTo>
                  <a:lnTo>
                    <a:pt x="1" y="9"/>
                  </a:lnTo>
                  <a:lnTo>
                    <a:pt x="14" y="0"/>
                  </a:lnTo>
                  <a:lnTo>
                    <a:pt x="18" y="3"/>
                  </a:lnTo>
                  <a:lnTo>
                    <a:pt x="14" y="6"/>
                  </a:lnTo>
                  <a:lnTo>
                    <a:pt x="16" y="10"/>
                  </a:lnTo>
                  <a:lnTo>
                    <a:pt x="10" y="20"/>
                  </a:lnTo>
                  <a:lnTo>
                    <a:pt x="2" y="18"/>
                  </a:lnTo>
                  <a:lnTo>
                    <a:pt x="0" y="1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1" name="Freeform 1250">
              <a:extLst>
                <a:ext uri="{FF2B5EF4-FFF2-40B4-BE49-F238E27FC236}">
                  <a16:creationId xmlns:a16="http://schemas.microsoft.com/office/drawing/2014/main" id="{2309D519-4945-7A4E-84A9-DCE5E04AF4D1}"/>
                </a:ext>
              </a:extLst>
            </p:cNvPr>
            <p:cNvSpPr>
              <a:spLocks noChangeArrowheads="1"/>
            </p:cNvSpPr>
            <p:nvPr/>
          </p:nvSpPr>
          <p:spPr bwMode="auto">
            <a:xfrm>
              <a:off x="1405641" y="3500042"/>
              <a:ext cx="21682" cy="8441"/>
            </a:xfrm>
            <a:custGeom>
              <a:avLst/>
              <a:gdLst>
                <a:gd name="T0" fmla="*/ 0 w 15"/>
                <a:gd name="T1" fmla="*/ 2147483646 h 6"/>
                <a:gd name="T2" fmla="*/ 0 w 15"/>
                <a:gd name="T3" fmla="*/ 0 h 6"/>
                <a:gd name="T4" fmla="*/ 2147483646 w 15"/>
                <a:gd name="T5" fmla="*/ 2147483646 h 6"/>
                <a:gd name="T6" fmla="*/ 2147483646 w 15"/>
                <a:gd name="T7" fmla="*/ 2147483646 h 6"/>
                <a:gd name="T8" fmla="*/ 2147483646 w 15"/>
                <a:gd name="T9" fmla="*/ 2147483646 h 6"/>
                <a:gd name="T10" fmla="*/ 2147483646 w 15"/>
                <a:gd name="T11" fmla="*/ 2147483646 h 6"/>
                <a:gd name="T12" fmla="*/ 0 w 15"/>
                <a:gd name="T13" fmla="*/ 214748364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0" y="2"/>
                  </a:moveTo>
                  <a:lnTo>
                    <a:pt x="0" y="0"/>
                  </a:lnTo>
                  <a:lnTo>
                    <a:pt x="12" y="2"/>
                  </a:lnTo>
                  <a:lnTo>
                    <a:pt x="15" y="4"/>
                  </a:lnTo>
                  <a:lnTo>
                    <a:pt x="15" y="6"/>
                  </a:lnTo>
                  <a:lnTo>
                    <a:pt x="2" y="3"/>
                  </a:lnTo>
                  <a:lnTo>
                    <a:pt x="0"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2" name="Freeform 1251">
              <a:extLst>
                <a:ext uri="{FF2B5EF4-FFF2-40B4-BE49-F238E27FC236}">
                  <a16:creationId xmlns:a16="http://schemas.microsoft.com/office/drawing/2014/main" id="{A8BF744A-CBA5-FD4A-ABA7-B561B77124AA}"/>
                </a:ext>
              </a:extLst>
            </p:cNvPr>
            <p:cNvSpPr>
              <a:spLocks noChangeArrowheads="1"/>
            </p:cNvSpPr>
            <p:nvPr/>
          </p:nvSpPr>
          <p:spPr bwMode="auto">
            <a:xfrm>
              <a:off x="1378178" y="3470499"/>
              <a:ext cx="27463" cy="29543"/>
            </a:xfrm>
            <a:custGeom>
              <a:avLst/>
              <a:gdLst>
                <a:gd name="T0" fmla="*/ 0 w 19"/>
                <a:gd name="T1" fmla="*/ 0 h 21"/>
                <a:gd name="T2" fmla="*/ 2147483646 w 19"/>
                <a:gd name="T3" fmla="*/ 2147483646 h 21"/>
                <a:gd name="T4" fmla="*/ 2147483646 w 19"/>
                <a:gd name="T5" fmla="*/ 2147483646 h 21"/>
                <a:gd name="T6" fmla="*/ 2147483646 w 19"/>
                <a:gd name="T7" fmla="*/ 2147483646 h 21"/>
                <a:gd name="T8" fmla="*/ 2147483646 w 19"/>
                <a:gd name="T9" fmla="*/ 2147483646 h 21"/>
                <a:gd name="T10" fmla="*/ 2147483646 w 19"/>
                <a:gd name="T11" fmla="*/ 2147483646 h 21"/>
                <a:gd name="T12" fmla="*/ 2147483646 w 19"/>
                <a:gd name="T13" fmla="*/ 2147483646 h 21"/>
                <a:gd name="T14" fmla="*/ 2147483646 w 19"/>
                <a:gd name="T15" fmla="*/ 2147483646 h 21"/>
                <a:gd name="T16" fmla="*/ 0 w 1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1"/>
                <a:gd name="T29" fmla="*/ 19 w 1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1">
                  <a:moveTo>
                    <a:pt x="0" y="0"/>
                  </a:moveTo>
                  <a:lnTo>
                    <a:pt x="4" y="1"/>
                  </a:lnTo>
                  <a:lnTo>
                    <a:pt x="15" y="9"/>
                  </a:lnTo>
                  <a:lnTo>
                    <a:pt x="15" y="12"/>
                  </a:lnTo>
                  <a:lnTo>
                    <a:pt x="19" y="16"/>
                  </a:lnTo>
                  <a:lnTo>
                    <a:pt x="17" y="21"/>
                  </a:lnTo>
                  <a:lnTo>
                    <a:pt x="13" y="18"/>
                  </a:lnTo>
                  <a:lnTo>
                    <a:pt x="6" y="7"/>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3" name="Freeform 1252">
              <a:extLst>
                <a:ext uri="{FF2B5EF4-FFF2-40B4-BE49-F238E27FC236}">
                  <a16:creationId xmlns:a16="http://schemas.microsoft.com/office/drawing/2014/main" id="{5D04E3C0-784E-F94D-B7D3-8FACCDC1BD82}"/>
                </a:ext>
              </a:extLst>
            </p:cNvPr>
            <p:cNvSpPr>
              <a:spLocks noChangeArrowheads="1"/>
            </p:cNvSpPr>
            <p:nvPr/>
          </p:nvSpPr>
          <p:spPr bwMode="auto">
            <a:xfrm>
              <a:off x="1495260" y="3362179"/>
              <a:ext cx="15901" cy="11254"/>
            </a:xfrm>
            <a:custGeom>
              <a:avLst/>
              <a:gdLst>
                <a:gd name="T0" fmla="*/ 0 w 11"/>
                <a:gd name="T1" fmla="*/ 2147483646 h 8"/>
                <a:gd name="T2" fmla="*/ 2147483646 w 11"/>
                <a:gd name="T3" fmla="*/ 2147483646 h 8"/>
                <a:gd name="T4" fmla="*/ 2147483646 w 11"/>
                <a:gd name="T5" fmla="*/ 2147483646 h 8"/>
                <a:gd name="T6" fmla="*/ 2147483646 w 11"/>
                <a:gd name="T7" fmla="*/ 2147483646 h 8"/>
                <a:gd name="T8" fmla="*/ 2147483646 w 11"/>
                <a:gd name="T9" fmla="*/ 2147483646 h 8"/>
                <a:gd name="T10" fmla="*/ 2147483646 w 11"/>
                <a:gd name="T11" fmla="*/ 0 h 8"/>
                <a:gd name="T12" fmla="*/ 0 w 11"/>
                <a:gd name="T13" fmla="*/ 2147483646 h 8"/>
                <a:gd name="T14" fmla="*/ 0 60000 65536"/>
                <a:gd name="T15" fmla="*/ 0 60000 65536"/>
                <a:gd name="T16" fmla="*/ 0 60000 65536"/>
                <a:gd name="T17" fmla="*/ 0 60000 65536"/>
                <a:gd name="T18" fmla="*/ 0 60000 65536"/>
                <a:gd name="T19" fmla="*/ 0 60000 65536"/>
                <a:gd name="T20" fmla="*/ 0 60000 65536"/>
                <a:gd name="T21" fmla="*/ 0 w 11"/>
                <a:gd name="T22" fmla="*/ 0 h 8"/>
                <a:gd name="T23" fmla="*/ 11 w 1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8">
                  <a:moveTo>
                    <a:pt x="0" y="6"/>
                  </a:moveTo>
                  <a:lnTo>
                    <a:pt x="1" y="7"/>
                  </a:lnTo>
                  <a:lnTo>
                    <a:pt x="6" y="8"/>
                  </a:lnTo>
                  <a:lnTo>
                    <a:pt x="11" y="5"/>
                  </a:lnTo>
                  <a:lnTo>
                    <a:pt x="10" y="3"/>
                  </a:lnTo>
                  <a:lnTo>
                    <a:pt x="4" y="0"/>
                  </a:lnTo>
                  <a:lnTo>
                    <a:pt x="0"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4" name="Freeform 1253">
              <a:extLst>
                <a:ext uri="{FF2B5EF4-FFF2-40B4-BE49-F238E27FC236}">
                  <a16:creationId xmlns:a16="http://schemas.microsoft.com/office/drawing/2014/main" id="{B6989612-E104-AE4F-9C0A-ACE8117BB31B}"/>
                </a:ext>
              </a:extLst>
            </p:cNvPr>
            <p:cNvSpPr>
              <a:spLocks noChangeArrowheads="1"/>
            </p:cNvSpPr>
            <p:nvPr/>
          </p:nvSpPr>
          <p:spPr bwMode="auto">
            <a:xfrm>
              <a:off x="1499597" y="3332636"/>
              <a:ext cx="8673" cy="28135"/>
            </a:xfrm>
            <a:custGeom>
              <a:avLst/>
              <a:gdLst>
                <a:gd name="T0" fmla="*/ 0 w 6"/>
                <a:gd name="T1" fmla="*/ 2147483646 h 20"/>
                <a:gd name="T2" fmla="*/ 2147483646 w 6"/>
                <a:gd name="T3" fmla="*/ 2147483646 h 20"/>
                <a:gd name="T4" fmla="*/ 2147483646 w 6"/>
                <a:gd name="T5" fmla="*/ 2147483646 h 20"/>
                <a:gd name="T6" fmla="*/ 2147483646 w 6"/>
                <a:gd name="T7" fmla="*/ 0 h 20"/>
                <a:gd name="T8" fmla="*/ 0 w 6"/>
                <a:gd name="T9" fmla="*/ 2147483646 h 20"/>
                <a:gd name="T10" fmla="*/ 0 60000 65536"/>
                <a:gd name="T11" fmla="*/ 0 60000 65536"/>
                <a:gd name="T12" fmla="*/ 0 60000 65536"/>
                <a:gd name="T13" fmla="*/ 0 60000 65536"/>
                <a:gd name="T14" fmla="*/ 0 60000 65536"/>
                <a:gd name="T15" fmla="*/ 0 w 6"/>
                <a:gd name="T16" fmla="*/ 0 h 20"/>
                <a:gd name="T17" fmla="*/ 6 w 6"/>
                <a:gd name="T18" fmla="*/ 20 h 20"/>
              </a:gdLst>
              <a:ahLst/>
              <a:cxnLst>
                <a:cxn ang="T10">
                  <a:pos x="T0" y="T1"/>
                </a:cxn>
                <a:cxn ang="T11">
                  <a:pos x="T2" y="T3"/>
                </a:cxn>
                <a:cxn ang="T12">
                  <a:pos x="T4" y="T5"/>
                </a:cxn>
                <a:cxn ang="T13">
                  <a:pos x="T6" y="T7"/>
                </a:cxn>
                <a:cxn ang="T14">
                  <a:pos x="T8" y="T9"/>
                </a:cxn>
              </a:cxnLst>
              <a:rect l="T15" t="T16" r="T17" b="T18"/>
              <a:pathLst>
                <a:path w="6" h="20">
                  <a:moveTo>
                    <a:pt x="0" y="5"/>
                  </a:moveTo>
                  <a:lnTo>
                    <a:pt x="1" y="20"/>
                  </a:lnTo>
                  <a:lnTo>
                    <a:pt x="6" y="14"/>
                  </a:lnTo>
                  <a:lnTo>
                    <a:pt x="2" y="0"/>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5" name="Freeform 1254">
              <a:extLst>
                <a:ext uri="{FF2B5EF4-FFF2-40B4-BE49-F238E27FC236}">
                  <a16:creationId xmlns:a16="http://schemas.microsoft.com/office/drawing/2014/main" id="{696B7E23-E24A-B24A-8E08-530F98BE79C6}"/>
                </a:ext>
              </a:extLst>
            </p:cNvPr>
            <p:cNvSpPr>
              <a:spLocks noChangeArrowheads="1"/>
            </p:cNvSpPr>
            <p:nvPr/>
          </p:nvSpPr>
          <p:spPr bwMode="auto">
            <a:xfrm>
              <a:off x="1472132" y="3374839"/>
              <a:ext cx="28909" cy="21102"/>
            </a:xfrm>
            <a:custGeom>
              <a:avLst/>
              <a:gdLst>
                <a:gd name="T0" fmla="*/ 0 w 20"/>
                <a:gd name="T1" fmla="*/ 2147483646 h 15"/>
                <a:gd name="T2" fmla="*/ 2147483646 w 20"/>
                <a:gd name="T3" fmla="*/ 2147483646 h 15"/>
                <a:gd name="T4" fmla="*/ 2147483646 w 20"/>
                <a:gd name="T5" fmla="*/ 2147483646 h 15"/>
                <a:gd name="T6" fmla="*/ 2147483646 w 20"/>
                <a:gd name="T7" fmla="*/ 2147483646 h 15"/>
                <a:gd name="T8" fmla="*/ 2147483646 w 20"/>
                <a:gd name="T9" fmla="*/ 2147483646 h 15"/>
                <a:gd name="T10" fmla="*/ 2147483646 w 20"/>
                <a:gd name="T11" fmla="*/ 0 h 15"/>
                <a:gd name="T12" fmla="*/ 2147483646 w 20"/>
                <a:gd name="T13" fmla="*/ 2147483646 h 15"/>
                <a:gd name="T14" fmla="*/ 2147483646 w 20"/>
                <a:gd name="T15" fmla="*/ 2147483646 h 15"/>
                <a:gd name="T16" fmla="*/ 2147483646 w 20"/>
                <a:gd name="T17" fmla="*/ 2147483646 h 15"/>
                <a:gd name="T18" fmla="*/ 2147483646 w 20"/>
                <a:gd name="T19" fmla="*/ 2147483646 h 15"/>
                <a:gd name="T20" fmla="*/ 0 w 20"/>
                <a:gd name="T21" fmla="*/ 2147483646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5"/>
                <a:gd name="T35" fmla="*/ 20 w 20"/>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5">
                  <a:moveTo>
                    <a:pt x="0" y="15"/>
                  </a:moveTo>
                  <a:lnTo>
                    <a:pt x="4" y="12"/>
                  </a:lnTo>
                  <a:lnTo>
                    <a:pt x="8" y="12"/>
                  </a:lnTo>
                  <a:lnTo>
                    <a:pt x="12" y="8"/>
                  </a:lnTo>
                  <a:lnTo>
                    <a:pt x="16" y="5"/>
                  </a:lnTo>
                  <a:lnTo>
                    <a:pt x="19" y="0"/>
                  </a:lnTo>
                  <a:lnTo>
                    <a:pt x="20" y="4"/>
                  </a:lnTo>
                  <a:lnTo>
                    <a:pt x="17" y="13"/>
                  </a:lnTo>
                  <a:lnTo>
                    <a:pt x="10" y="15"/>
                  </a:lnTo>
                  <a:lnTo>
                    <a:pt x="6" y="14"/>
                  </a:lnTo>
                  <a:lnTo>
                    <a:pt x="0" y="1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6" name="Freeform 1255">
              <a:extLst>
                <a:ext uri="{FF2B5EF4-FFF2-40B4-BE49-F238E27FC236}">
                  <a16:creationId xmlns:a16="http://schemas.microsoft.com/office/drawing/2014/main" id="{D1D1E112-FEB7-0044-86A3-2FDD13C3EDEC}"/>
                </a:ext>
              </a:extLst>
            </p:cNvPr>
            <p:cNvSpPr>
              <a:spLocks noChangeArrowheads="1"/>
            </p:cNvSpPr>
            <p:nvPr/>
          </p:nvSpPr>
          <p:spPr bwMode="auto">
            <a:xfrm>
              <a:off x="1337704" y="3460652"/>
              <a:ext cx="4336" cy="9847"/>
            </a:xfrm>
            <a:custGeom>
              <a:avLst/>
              <a:gdLst>
                <a:gd name="T0" fmla="*/ 0 w 3"/>
                <a:gd name="T1" fmla="*/ 0 h 7"/>
                <a:gd name="T2" fmla="*/ 0 w 3"/>
                <a:gd name="T3" fmla="*/ 2147483646 h 7"/>
                <a:gd name="T4" fmla="*/ 2147483646 w 3"/>
                <a:gd name="T5" fmla="*/ 2147483646 h 7"/>
                <a:gd name="T6" fmla="*/ 2147483646 w 3"/>
                <a:gd name="T7" fmla="*/ 2147483646 h 7"/>
                <a:gd name="T8" fmla="*/ 0 w 3"/>
                <a:gd name="T9" fmla="*/ 0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0"/>
                  </a:moveTo>
                  <a:lnTo>
                    <a:pt x="0" y="7"/>
                  </a:lnTo>
                  <a:lnTo>
                    <a:pt x="3" y="5"/>
                  </a:lnTo>
                  <a:lnTo>
                    <a:pt x="2" y="1"/>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7" name="Freeform 1256">
              <a:extLst>
                <a:ext uri="{FF2B5EF4-FFF2-40B4-BE49-F238E27FC236}">
                  <a16:creationId xmlns:a16="http://schemas.microsoft.com/office/drawing/2014/main" id="{032BB5C9-E459-DA46-A501-3E026715657F}"/>
                </a:ext>
              </a:extLst>
            </p:cNvPr>
            <p:cNvSpPr>
              <a:spLocks noChangeArrowheads="1"/>
            </p:cNvSpPr>
            <p:nvPr/>
          </p:nvSpPr>
          <p:spPr bwMode="auto">
            <a:xfrm>
              <a:off x="1155576" y="3220095"/>
              <a:ext cx="27463" cy="18288"/>
            </a:xfrm>
            <a:custGeom>
              <a:avLst/>
              <a:gdLst>
                <a:gd name="T0" fmla="*/ 0 w 19"/>
                <a:gd name="T1" fmla="*/ 2147483646 h 13"/>
                <a:gd name="T2" fmla="*/ 0 w 19"/>
                <a:gd name="T3" fmla="*/ 2147483646 h 13"/>
                <a:gd name="T4" fmla="*/ 2147483646 w 19"/>
                <a:gd name="T5" fmla="*/ 2147483646 h 13"/>
                <a:gd name="T6" fmla="*/ 2147483646 w 19"/>
                <a:gd name="T7" fmla="*/ 2147483646 h 13"/>
                <a:gd name="T8" fmla="*/ 2147483646 w 19"/>
                <a:gd name="T9" fmla="*/ 2147483646 h 13"/>
                <a:gd name="T10" fmla="*/ 2147483646 w 19"/>
                <a:gd name="T11" fmla="*/ 2147483646 h 13"/>
                <a:gd name="T12" fmla="*/ 2147483646 w 19"/>
                <a:gd name="T13" fmla="*/ 2147483646 h 13"/>
                <a:gd name="T14" fmla="*/ 2147483646 w 19"/>
                <a:gd name="T15" fmla="*/ 2147483646 h 13"/>
                <a:gd name="T16" fmla="*/ 2147483646 w 19"/>
                <a:gd name="T17" fmla="*/ 2147483646 h 13"/>
                <a:gd name="T18" fmla="*/ 2147483646 w 19"/>
                <a:gd name="T19" fmla="*/ 0 h 13"/>
                <a:gd name="T20" fmla="*/ 2147483646 w 19"/>
                <a:gd name="T21" fmla="*/ 2147483646 h 13"/>
                <a:gd name="T22" fmla="*/ 2147483646 w 19"/>
                <a:gd name="T23" fmla="*/ 2147483646 h 13"/>
                <a:gd name="T24" fmla="*/ 0 w 19"/>
                <a:gd name="T25" fmla="*/ 2147483646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3"/>
                <a:gd name="T41" fmla="*/ 19 w 19"/>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3">
                  <a:moveTo>
                    <a:pt x="0" y="1"/>
                  </a:moveTo>
                  <a:lnTo>
                    <a:pt x="0" y="3"/>
                  </a:lnTo>
                  <a:lnTo>
                    <a:pt x="4" y="7"/>
                  </a:lnTo>
                  <a:lnTo>
                    <a:pt x="9" y="6"/>
                  </a:lnTo>
                  <a:lnTo>
                    <a:pt x="6" y="8"/>
                  </a:lnTo>
                  <a:lnTo>
                    <a:pt x="10" y="10"/>
                  </a:lnTo>
                  <a:lnTo>
                    <a:pt x="6" y="10"/>
                  </a:lnTo>
                  <a:lnTo>
                    <a:pt x="12" y="13"/>
                  </a:lnTo>
                  <a:lnTo>
                    <a:pt x="19" y="5"/>
                  </a:lnTo>
                  <a:lnTo>
                    <a:pt x="10" y="0"/>
                  </a:lnTo>
                  <a:lnTo>
                    <a:pt x="10" y="5"/>
                  </a:lnTo>
                  <a:lnTo>
                    <a:pt x="7" y="1"/>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8" name="Freeform 1257">
              <a:extLst>
                <a:ext uri="{FF2B5EF4-FFF2-40B4-BE49-F238E27FC236}">
                  <a16:creationId xmlns:a16="http://schemas.microsoft.com/office/drawing/2014/main" id="{E0C2E346-9055-F745-9197-35EA43AEDBE1}"/>
                </a:ext>
              </a:extLst>
            </p:cNvPr>
            <p:cNvSpPr>
              <a:spLocks noChangeArrowheads="1"/>
            </p:cNvSpPr>
            <p:nvPr/>
          </p:nvSpPr>
          <p:spPr bwMode="auto">
            <a:xfrm>
              <a:off x="1175813" y="3217281"/>
              <a:ext cx="23127" cy="8441"/>
            </a:xfrm>
            <a:custGeom>
              <a:avLst/>
              <a:gdLst>
                <a:gd name="T0" fmla="*/ 2147483646 w 16"/>
                <a:gd name="T1" fmla="*/ 2147483646 h 6"/>
                <a:gd name="T2" fmla="*/ 2147483646 w 16"/>
                <a:gd name="T3" fmla="*/ 2147483646 h 6"/>
                <a:gd name="T4" fmla="*/ 2147483646 w 16"/>
                <a:gd name="T5" fmla="*/ 2147483646 h 6"/>
                <a:gd name="T6" fmla="*/ 2147483646 w 16"/>
                <a:gd name="T7" fmla="*/ 2147483646 h 6"/>
                <a:gd name="T8" fmla="*/ 2147483646 w 16"/>
                <a:gd name="T9" fmla="*/ 2147483646 h 6"/>
                <a:gd name="T10" fmla="*/ 2147483646 w 16"/>
                <a:gd name="T11" fmla="*/ 0 h 6"/>
                <a:gd name="T12" fmla="*/ 0 w 16"/>
                <a:gd name="T13" fmla="*/ 2147483646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3" y="4"/>
                  </a:moveTo>
                  <a:lnTo>
                    <a:pt x="9" y="6"/>
                  </a:lnTo>
                  <a:lnTo>
                    <a:pt x="16" y="3"/>
                  </a:lnTo>
                  <a:lnTo>
                    <a:pt x="11" y="1"/>
                  </a:lnTo>
                  <a:lnTo>
                    <a:pt x="7" y="2"/>
                  </a:lnTo>
                  <a:lnTo>
                    <a:pt x="3" y="0"/>
                  </a:lnTo>
                  <a:lnTo>
                    <a:pt x="0" y="3"/>
                  </a:lnTo>
                  <a:lnTo>
                    <a:pt x="3"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9" name="Freeform 1258">
              <a:extLst>
                <a:ext uri="{FF2B5EF4-FFF2-40B4-BE49-F238E27FC236}">
                  <a16:creationId xmlns:a16="http://schemas.microsoft.com/office/drawing/2014/main" id="{1123A732-551B-1743-88E9-EAB46CD1A654}"/>
                </a:ext>
              </a:extLst>
            </p:cNvPr>
            <p:cNvSpPr>
              <a:spLocks noChangeArrowheads="1"/>
            </p:cNvSpPr>
            <p:nvPr/>
          </p:nvSpPr>
          <p:spPr bwMode="auto">
            <a:xfrm>
              <a:off x="1181594" y="3229942"/>
              <a:ext cx="10118" cy="5627"/>
            </a:xfrm>
            <a:custGeom>
              <a:avLst/>
              <a:gdLst>
                <a:gd name="T0" fmla="*/ 2147483646 w 7"/>
                <a:gd name="T1" fmla="*/ 2147483646 h 4"/>
                <a:gd name="T2" fmla="*/ 2147483646 w 7"/>
                <a:gd name="T3" fmla="*/ 0 h 4"/>
                <a:gd name="T4" fmla="*/ 2147483646 w 7"/>
                <a:gd name="T5" fmla="*/ 2147483646 h 4"/>
                <a:gd name="T6" fmla="*/ 2147483646 w 7"/>
                <a:gd name="T7" fmla="*/ 2147483646 h 4"/>
                <a:gd name="T8" fmla="*/ 0 w 7"/>
                <a:gd name="T9" fmla="*/ 2147483646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1" y="1"/>
                  </a:moveTo>
                  <a:lnTo>
                    <a:pt x="4" y="0"/>
                  </a:lnTo>
                  <a:lnTo>
                    <a:pt x="7" y="2"/>
                  </a:lnTo>
                  <a:lnTo>
                    <a:pt x="3" y="4"/>
                  </a:lnTo>
                  <a:lnTo>
                    <a:pt x="0" y="3"/>
                  </a:lnTo>
                  <a:lnTo>
                    <a:pt x="1"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0" name="Freeform 1259">
              <a:extLst>
                <a:ext uri="{FF2B5EF4-FFF2-40B4-BE49-F238E27FC236}">
                  <a16:creationId xmlns:a16="http://schemas.microsoft.com/office/drawing/2014/main" id="{4F699091-39D1-6943-8AD7-04802383B7C5}"/>
                </a:ext>
              </a:extLst>
            </p:cNvPr>
            <p:cNvSpPr>
              <a:spLocks noChangeArrowheads="1"/>
            </p:cNvSpPr>
            <p:nvPr/>
          </p:nvSpPr>
          <p:spPr bwMode="auto">
            <a:xfrm>
              <a:off x="1262540" y="3256670"/>
              <a:ext cx="15900" cy="11254"/>
            </a:xfrm>
            <a:custGeom>
              <a:avLst/>
              <a:gdLst>
                <a:gd name="T0" fmla="*/ 2147483646 w 11"/>
                <a:gd name="T1" fmla="*/ 2147483646 h 8"/>
                <a:gd name="T2" fmla="*/ 2147483646 w 11"/>
                <a:gd name="T3" fmla="*/ 2147483646 h 8"/>
                <a:gd name="T4" fmla="*/ 2147483646 w 11"/>
                <a:gd name="T5" fmla="*/ 2147483646 h 8"/>
                <a:gd name="T6" fmla="*/ 2147483646 w 11"/>
                <a:gd name="T7" fmla="*/ 2147483646 h 8"/>
                <a:gd name="T8" fmla="*/ 2147483646 w 11"/>
                <a:gd name="T9" fmla="*/ 0 h 8"/>
                <a:gd name="T10" fmla="*/ 0 w 11"/>
                <a:gd name="T11" fmla="*/ 2147483646 h 8"/>
                <a:gd name="T12" fmla="*/ 0 60000 65536"/>
                <a:gd name="T13" fmla="*/ 0 60000 65536"/>
                <a:gd name="T14" fmla="*/ 0 60000 65536"/>
                <a:gd name="T15" fmla="*/ 0 60000 65536"/>
                <a:gd name="T16" fmla="*/ 0 60000 65536"/>
                <a:gd name="T17" fmla="*/ 0 60000 65536"/>
                <a:gd name="T18" fmla="*/ 0 w 11"/>
                <a:gd name="T19" fmla="*/ 0 h 8"/>
                <a:gd name="T20" fmla="*/ 11 w 11"/>
                <a:gd name="T21" fmla="*/ 8 h 8"/>
              </a:gdLst>
              <a:ahLst/>
              <a:cxnLst>
                <a:cxn ang="T12">
                  <a:pos x="T0" y="T1"/>
                </a:cxn>
                <a:cxn ang="T13">
                  <a:pos x="T2" y="T3"/>
                </a:cxn>
                <a:cxn ang="T14">
                  <a:pos x="T4" y="T5"/>
                </a:cxn>
                <a:cxn ang="T15">
                  <a:pos x="T6" y="T7"/>
                </a:cxn>
                <a:cxn ang="T16">
                  <a:pos x="T8" y="T9"/>
                </a:cxn>
                <a:cxn ang="T17">
                  <a:pos x="T10" y="T11"/>
                </a:cxn>
              </a:cxnLst>
              <a:rect l="T18" t="T19" r="T20" b="T21"/>
              <a:pathLst>
                <a:path w="11" h="8">
                  <a:moveTo>
                    <a:pt x="5" y="6"/>
                  </a:moveTo>
                  <a:lnTo>
                    <a:pt x="4" y="8"/>
                  </a:lnTo>
                  <a:lnTo>
                    <a:pt x="11" y="8"/>
                  </a:lnTo>
                  <a:lnTo>
                    <a:pt x="7" y="1"/>
                  </a:lnTo>
                  <a:lnTo>
                    <a:pt x="3" y="0"/>
                  </a:lnTo>
                  <a:lnTo>
                    <a:pt x="0" y="4"/>
                  </a:lnTo>
                  <a:lnTo>
                    <a:pt x="5"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1" name="Freeform 1260">
              <a:extLst>
                <a:ext uri="{FF2B5EF4-FFF2-40B4-BE49-F238E27FC236}">
                  <a16:creationId xmlns:a16="http://schemas.microsoft.com/office/drawing/2014/main" id="{9FE7E01C-F6AD-1B49-B3B4-AEC3B8570582}"/>
                </a:ext>
              </a:extLst>
            </p:cNvPr>
            <p:cNvSpPr>
              <a:spLocks noChangeArrowheads="1"/>
            </p:cNvSpPr>
            <p:nvPr/>
          </p:nvSpPr>
          <p:spPr bwMode="auto">
            <a:xfrm>
              <a:off x="1268323" y="3236976"/>
              <a:ext cx="37582" cy="18288"/>
            </a:xfrm>
            <a:custGeom>
              <a:avLst/>
              <a:gdLst>
                <a:gd name="T0" fmla="*/ 2147483646 w 26"/>
                <a:gd name="T1" fmla="*/ 2147483646 h 13"/>
                <a:gd name="T2" fmla="*/ 2147483646 w 26"/>
                <a:gd name="T3" fmla="*/ 2147483646 h 13"/>
                <a:gd name="T4" fmla="*/ 2147483646 w 26"/>
                <a:gd name="T5" fmla="*/ 2147483646 h 13"/>
                <a:gd name="T6" fmla="*/ 2147483646 w 26"/>
                <a:gd name="T7" fmla="*/ 0 h 13"/>
                <a:gd name="T8" fmla="*/ 2147483646 w 26"/>
                <a:gd name="T9" fmla="*/ 2147483646 h 13"/>
                <a:gd name="T10" fmla="*/ 2147483646 w 26"/>
                <a:gd name="T11" fmla="*/ 2147483646 h 13"/>
                <a:gd name="T12" fmla="*/ 0 w 26"/>
                <a:gd name="T13" fmla="*/ 2147483646 h 13"/>
                <a:gd name="T14" fmla="*/ 0 60000 65536"/>
                <a:gd name="T15" fmla="*/ 0 60000 65536"/>
                <a:gd name="T16" fmla="*/ 0 60000 65536"/>
                <a:gd name="T17" fmla="*/ 0 60000 65536"/>
                <a:gd name="T18" fmla="*/ 0 60000 65536"/>
                <a:gd name="T19" fmla="*/ 0 60000 65536"/>
                <a:gd name="T20" fmla="*/ 0 60000 65536"/>
                <a:gd name="T21" fmla="*/ 0 w 26"/>
                <a:gd name="T22" fmla="*/ 0 h 13"/>
                <a:gd name="T23" fmla="*/ 26 w 2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3">
                  <a:moveTo>
                    <a:pt x="5" y="13"/>
                  </a:moveTo>
                  <a:lnTo>
                    <a:pt x="12" y="7"/>
                  </a:lnTo>
                  <a:lnTo>
                    <a:pt x="26" y="3"/>
                  </a:lnTo>
                  <a:lnTo>
                    <a:pt x="26" y="0"/>
                  </a:lnTo>
                  <a:lnTo>
                    <a:pt x="13" y="3"/>
                  </a:lnTo>
                  <a:lnTo>
                    <a:pt x="3" y="7"/>
                  </a:lnTo>
                  <a:lnTo>
                    <a:pt x="0" y="11"/>
                  </a:lnTo>
                  <a:lnTo>
                    <a:pt x="5" y="13"/>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2" name="Freeform 1261">
              <a:extLst>
                <a:ext uri="{FF2B5EF4-FFF2-40B4-BE49-F238E27FC236}">
                  <a16:creationId xmlns:a16="http://schemas.microsoft.com/office/drawing/2014/main" id="{005821D1-65FD-8A40-A484-A670A3DA4A6F}"/>
                </a:ext>
              </a:extLst>
            </p:cNvPr>
            <p:cNvSpPr>
              <a:spLocks noChangeArrowheads="1"/>
            </p:cNvSpPr>
            <p:nvPr/>
          </p:nvSpPr>
          <p:spPr bwMode="auto">
            <a:xfrm>
              <a:off x="1102094" y="3328417"/>
              <a:ext cx="10119" cy="12660"/>
            </a:xfrm>
            <a:custGeom>
              <a:avLst/>
              <a:gdLst>
                <a:gd name="T0" fmla="*/ 2147483646 w 7"/>
                <a:gd name="T1" fmla="*/ 2147483646 h 9"/>
                <a:gd name="T2" fmla="*/ 2147483646 w 7"/>
                <a:gd name="T3" fmla="*/ 2147483646 h 9"/>
                <a:gd name="T4" fmla="*/ 2147483646 w 7"/>
                <a:gd name="T5" fmla="*/ 0 h 9"/>
                <a:gd name="T6" fmla="*/ 0 w 7"/>
                <a:gd name="T7" fmla="*/ 2147483646 h 9"/>
                <a:gd name="T8" fmla="*/ 2147483646 w 7"/>
                <a:gd name="T9" fmla="*/ 2147483646 h 9"/>
                <a:gd name="T10" fmla="*/ 0 w 7"/>
                <a:gd name="T11" fmla="*/ 2147483646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6" y="9"/>
                  </a:moveTo>
                  <a:lnTo>
                    <a:pt x="7" y="3"/>
                  </a:lnTo>
                  <a:lnTo>
                    <a:pt x="4" y="0"/>
                  </a:lnTo>
                  <a:lnTo>
                    <a:pt x="0" y="4"/>
                  </a:lnTo>
                  <a:lnTo>
                    <a:pt x="2" y="6"/>
                  </a:lnTo>
                  <a:lnTo>
                    <a:pt x="0" y="9"/>
                  </a:lnTo>
                  <a:lnTo>
                    <a:pt x="6"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3" name="Freeform 1262">
              <a:extLst>
                <a:ext uri="{FF2B5EF4-FFF2-40B4-BE49-F238E27FC236}">
                  <a16:creationId xmlns:a16="http://schemas.microsoft.com/office/drawing/2014/main" id="{EE50273A-81E4-AB48-92F2-2081D7FED057}"/>
                </a:ext>
              </a:extLst>
            </p:cNvPr>
            <p:cNvSpPr>
              <a:spLocks noChangeArrowheads="1"/>
            </p:cNvSpPr>
            <p:nvPr/>
          </p:nvSpPr>
          <p:spPr bwMode="auto">
            <a:xfrm>
              <a:off x="1110767" y="3317162"/>
              <a:ext cx="20236" cy="30949"/>
            </a:xfrm>
            <a:custGeom>
              <a:avLst/>
              <a:gdLst>
                <a:gd name="T0" fmla="*/ 0 w 14"/>
                <a:gd name="T1" fmla="*/ 2147483646 h 22"/>
                <a:gd name="T2" fmla="*/ 2147483646 w 14"/>
                <a:gd name="T3" fmla="*/ 0 h 22"/>
                <a:gd name="T4" fmla="*/ 2147483646 w 14"/>
                <a:gd name="T5" fmla="*/ 0 h 22"/>
                <a:gd name="T6" fmla="*/ 2147483646 w 14"/>
                <a:gd name="T7" fmla="*/ 2147483646 h 22"/>
                <a:gd name="T8" fmla="*/ 2147483646 w 14"/>
                <a:gd name="T9" fmla="*/ 2147483646 h 22"/>
                <a:gd name="T10" fmla="*/ 2147483646 w 14"/>
                <a:gd name="T11" fmla="*/ 2147483646 h 22"/>
                <a:gd name="T12" fmla="*/ 2147483646 w 14"/>
                <a:gd name="T13" fmla="*/ 2147483646 h 22"/>
                <a:gd name="T14" fmla="*/ 2147483646 w 14"/>
                <a:gd name="T15" fmla="*/ 2147483646 h 22"/>
                <a:gd name="T16" fmla="*/ 2147483646 w 14"/>
                <a:gd name="T17" fmla="*/ 2147483646 h 22"/>
                <a:gd name="T18" fmla="*/ 2147483646 w 14"/>
                <a:gd name="T19" fmla="*/ 2147483646 h 22"/>
                <a:gd name="T20" fmla="*/ 2147483646 w 14"/>
                <a:gd name="T21" fmla="*/ 2147483646 h 22"/>
                <a:gd name="T22" fmla="*/ 2147483646 w 14"/>
                <a:gd name="T23" fmla="*/ 2147483646 h 22"/>
                <a:gd name="T24" fmla="*/ 2147483646 w 14"/>
                <a:gd name="T25" fmla="*/ 2147483646 h 22"/>
                <a:gd name="T26" fmla="*/ 2147483646 w 14"/>
                <a:gd name="T27" fmla="*/ 2147483646 h 22"/>
                <a:gd name="T28" fmla="*/ 2147483646 w 14"/>
                <a:gd name="T29" fmla="*/ 2147483646 h 22"/>
                <a:gd name="T30" fmla="*/ 2147483646 w 14"/>
                <a:gd name="T31" fmla="*/ 2147483646 h 22"/>
                <a:gd name="T32" fmla="*/ 2147483646 w 14"/>
                <a:gd name="T33" fmla="*/ 2147483646 h 22"/>
                <a:gd name="T34" fmla="*/ 2147483646 w 14"/>
                <a:gd name="T35" fmla="*/ 2147483646 h 22"/>
                <a:gd name="T36" fmla="*/ 2147483646 w 14"/>
                <a:gd name="T37" fmla="*/ 2147483646 h 22"/>
                <a:gd name="T38" fmla="*/ 0 w 14"/>
                <a:gd name="T39" fmla="*/ 2147483646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2"/>
                <a:gd name="T62" fmla="*/ 14 w 14"/>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2">
                  <a:moveTo>
                    <a:pt x="0" y="5"/>
                  </a:moveTo>
                  <a:lnTo>
                    <a:pt x="3" y="0"/>
                  </a:lnTo>
                  <a:lnTo>
                    <a:pt x="6" y="0"/>
                  </a:lnTo>
                  <a:lnTo>
                    <a:pt x="4" y="3"/>
                  </a:lnTo>
                  <a:lnTo>
                    <a:pt x="8" y="3"/>
                  </a:lnTo>
                  <a:lnTo>
                    <a:pt x="6" y="7"/>
                  </a:lnTo>
                  <a:lnTo>
                    <a:pt x="9" y="8"/>
                  </a:lnTo>
                  <a:lnTo>
                    <a:pt x="12" y="12"/>
                  </a:lnTo>
                  <a:lnTo>
                    <a:pt x="11" y="15"/>
                  </a:lnTo>
                  <a:lnTo>
                    <a:pt x="14" y="15"/>
                  </a:lnTo>
                  <a:lnTo>
                    <a:pt x="14" y="19"/>
                  </a:lnTo>
                  <a:lnTo>
                    <a:pt x="1" y="22"/>
                  </a:lnTo>
                  <a:lnTo>
                    <a:pt x="5" y="19"/>
                  </a:lnTo>
                  <a:lnTo>
                    <a:pt x="2" y="17"/>
                  </a:lnTo>
                  <a:lnTo>
                    <a:pt x="3" y="15"/>
                  </a:lnTo>
                  <a:lnTo>
                    <a:pt x="6" y="13"/>
                  </a:lnTo>
                  <a:lnTo>
                    <a:pt x="6" y="9"/>
                  </a:lnTo>
                  <a:lnTo>
                    <a:pt x="3" y="10"/>
                  </a:lnTo>
                  <a:lnTo>
                    <a:pt x="2" y="5"/>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4" name="Freeform 1263">
              <a:extLst>
                <a:ext uri="{FF2B5EF4-FFF2-40B4-BE49-F238E27FC236}">
                  <a16:creationId xmlns:a16="http://schemas.microsoft.com/office/drawing/2014/main" id="{AA37DFE5-3C5B-2A4A-875B-FAE44D03B61A}"/>
                </a:ext>
              </a:extLst>
            </p:cNvPr>
            <p:cNvSpPr>
              <a:spLocks noChangeArrowheads="1"/>
            </p:cNvSpPr>
            <p:nvPr/>
          </p:nvSpPr>
          <p:spPr bwMode="auto">
            <a:xfrm>
              <a:off x="1148348" y="3374839"/>
              <a:ext cx="5782" cy="7034"/>
            </a:xfrm>
            <a:custGeom>
              <a:avLst/>
              <a:gdLst>
                <a:gd name="T0" fmla="*/ 0 w 4"/>
                <a:gd name="T1" fmla="*/ 2147483646 h 5"/>
                <a:gd name="T2" fmla="*/ 2147483646 w 4"/>
                <a:gd name="T3" fmla="*/ 2147483646 h 5"/>
                <a:gd name="T4" fmla="*/ 2147483646 w 4"/>
                <a:gd name="T5" fmla="*/ 2147483646 h 5"/>
                <a:gd name="T6" fmla="*/ 2147483646 w 4"/>
                <a:gd name="T7" fmla="*/ 2147483646 h 5"/>
                <a:gd name="T8" fmla="*/ 2147483646 w 4"/>
                <a:gd name="T9" fmla="*/ 0 h 5"/>
                <a:gd name="T10" fmla="*/ 0 w 4"/>
                <a:gd name="T11" fmla="*/ 214748364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1"/>
                  </a:moveTo>
                  <a:lnTo>
                    <a:pt x="1" y="4"/>
                  </a:lnTo>
                  <a:lnTo>
                    <a:pt x="2" y="5"/>
                  </a:lnTo>
                  <a:lnTo>
                    <a:pt x="4" y="2"/>
                  </a:lnTo>
                  <a:lnTo>
                    <a:pt x="2" y="0"/>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5" name="Freeform 1264">
              <a:extLst>
                <a:ext uri="{FF2B5EF4-FFF2-40B4-BE49-F238E27FC236}">
                  <a16:creationId xmlns:a16="http://schemas.microsoft.com/office/drawing/2014/main" id="{BCC88D63-D0D1-314F-8655-D57696C6FE21}"/>
                </a:ext>
              </a:extLst>
            </p:cNvPr>
            <p:cNvSpPr>
              <a:spLocks noChangeArrowheads="1"/>
            </p:cNvSpPr>
            <p:nvPr/>
          </p:nvSpPr>
          <p:spPr bwMode="auto">
            <a:xfrm>
              <a:off x="1161358" y="3383280"/>
              <a:ext cx="7227" cy="5627"/>
            </a:xfrm>
            <a:custGeom>
              <a:avLst/>
              <a:gdLst>
                <a:gd name="T0" fmla="*/ 0 w 5"/>
                <a:gd name="T1" fmla="*/ 2147483646 h 4"/>
                <a:gd name="T2" fmla="*/ 2147483646 w 5"/>
                <a:gd name="T3" fmla="*/ 2147483646 h 4"/>
                <a:gd name="T4" fmla="*/ 2147483646 w 5"/>
                <a:gd name="T5" fmla="*/ 0 h 4"/>
                <a:gd name="T6" fmla="*/ 0 w 5"/>
                <a:gd name="T7" fmla="*/ 2147483646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1"/>
                  </a:moveTo>
                  <a:lnTo>
                    <a:pt x="4" y="4"/>
                  </a:lnTo>
                  <a:lnTo>
                    <a:pt x="5" y="0"/>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6" name="Freeform 1265">
              <a:extLst>
                <a:ext uri="{FF2B5EF4-FFF2-40B4-BE49-F238E27FC236}">
                  <a16:creationId xmlns:a16="http://schemas.microsoft.com/office/drawing/2014/main" id="{418D4555-1D1E-7748-ACD3-41C6C066BD7E}"/>
                </a:ext>
              </a:extLst>
            </p:cNvPr>
            <p:cNvSpPr>
              <a:spLocks noChangeArrowheads="1"/>
            </p:cNvSpPr>
            <p:nvPr/>
          </p:nvSpPr>
          <p:spPr bwMode="auto">
            <a:xfrm>
              <a:off x="1103539" y="3232756"/>
              <a:ext cx="524703" cy="248998"/>
            </a:xfrm>
            <a:custGeom>
              <a:avLst/>
              <a:gdLst>
                <a:gd name="T0" fmla="*/ 2147483646 w 363"/>
                <a:gd name="T1" fmla="*/ 2147483646 h 177"/>
                <a:gd name="T2" fmla="*/ 2147483646 w 363"/>
                <a:gd name="T3" fmla="*/ 2147483646 h 177"/>
                <a:gd name="T4" fmla="*/ 2147483646 w 363"/>
                <a:gd name="T5" fmla="*/ 2147483646 h 177"/>
                <a:gd name="T6" fmla="*/ 2147483646 w 363"/>
                <a:gd name="T7" fmla="*/ 2147483646 h 177"/>
                <a:gd name="T8" fmla="*/ 2147483646 w 363"/>
                <a:gd name="T9" fmla="*/ 2147483646 h 177"/>
                <a:gd name="T10" fmla="*/ 2147483646 w 363"/>
                <a:gd name="T11" fmla="*/ 2147483646 h 177"/>
                <a:gd name="T12" fmla="*/ 2147483646 w 363"/>
                <a:gd name="T13" fmla="*/ 2147483646 h 177"/>
                <a:gd name="T14" fmla="*/ 2147483646 w 363"/>
                <a:gd name="T15" fmla="*/ 2147483646 h 177"/>
                <a:gd name="T16" fmla="*/ 2147483646 w 363"/>
                <a:gd name="T17" fmla="*/ 2147483646 h 177"/>
                <a:gd name="T18" fmla="*/ 2147483646 w 363"/>
                <a:gd name="T19" fmla="*/ 2147483646 h 177"/>
                <a:gd name="T20" fmla="*/ 2147483646 w 363"/>
                <a:gd name="T21" fmla="*/ 2147483646 h 177"/>
                <a:gd name="T22" fmla="*/ 2147483646 w 363"/>
                <a:gd name="T23" fmla="*/ 2147483646 h 177"/>
                <a:gd name="T24" fmla="*/ 2147483646 w 363"/>
                <a:gd name="T25" fmla="*/ 2147483646 h 177"/>
                <a:gd name="T26" fmla="*/ 2147483646 w 363"/>
                <a:gd name="T27" fmla="*/ 2147483646 h 177"/>
                <a:gd name="T28" fmla="*/ 2147483646 w 363"/>
                <a:gd name="T29" fmla="*/ 2147483646 h 177"/>
                <a:gd name="T30" fmla="*/ 2147483646 w 363"/>
                <a:gd name="T31" fmla="*/ 2147483646 h 177"/>
                <a:gd name="T32" fmla="*/ 2147483646 w 363"/>
                <a:gd name="T33" fmla="*/ 2147483646 h 177"/>
                <a:gd name="T34" fmla="*/ 2147483646 w 363"/>
                <a:gd name="T35" fmla="*/ 2147483646 h 177"/>
                <a:gd name="T36" fmla="*/ 2147483646 w 363"/>
                <a:gd name="T37" fmla="*/ 2147483646 h 177"/>
                <a:gd name="T38" fmla="*/ 2147483646 w 363"/>
                <a:gd name="T39" fmla="*/ 2147483646 h 177"/>
                <a:gd name="T40" fmla="*/ 2147483646 w 363"/>
                <a:gd name="T41" fmla="*/ 2147483646 h 177"/>
                <a:gd name="T42" fmla="*/ 2147483646 w 363"/>
                <a:gd name="T43" fmla="*/ 2147483646 h 177"/>
                <a:gd name="T44" fmla="*/ 2147483646 w 363"/>
                <a:gd name="T45" fmla="*/ 2147483646 h 177"/>
                <a:gd name="T46" fmla="*/ 2147483646 w 363"/>
                <a:gd name="T47" fmla="*/ 2147483646 h 177"/>
                <a:gd name="T48" fmla="*/ 2147483646 w 363"/>
                <a:gd name="T49" fmla="*/ 2147483646 h 177"/>
                <a:gd name="T50" fmla="*/ 2147483646 w 363"/>
                <a:gd name="T51" fmla="*/ 2147483646 h 177"/>
                <a:gd name="T52" fmla="*/ 2147483646 w 363"/>
                <a:gd name="T53" fmla="*/ 2147483646 h 177"/>
                <a:gd name="T54" fmla="*/ 2147483646 w 363"/>
                <a:gd name="T55" fmla="*/ 2147483646 h 177"/>
                <a:gd name="T56" fmla="*/ 2147483646 w 363"/>
                <a:gd name="T57" fmla="*/ 2147483646 h 177"/>
                <a:gd name="T58" fmla="*/ 2147483646 w 363"/>
                <a:gd name="T59" fmla="*/ 2147483646 h 177"/>
                <a:gd name="T60" fmla="*/ 2147483646 w 363"/>
                <a:gd name="T61" fmla="*/ 2147483646 h 177"/>
                <a:gd name="T62" fmla="*/ 2147483646 w 363"/>
                <a:gd name="T63" fmla="*/ 2147483646 h 177"/>
                <a:gd name="T64" fmla="*/ 2147483646 w 363"/>
                <a:gd name="T65" fmla="*/ 2147483646 h 177"/>
                <a:gd name="T66" fmla="*/ 2147483646 w 363"/>
                <a:gd name="T67" fmla="*/ 2147483646 h 177"/>
                <a:gd name="T68" fmla="*/ 2147483646 w 363"/>
                <a:gd name="T69" fmla="*/ 2147483646 h 177"/>
                <a:gd name="T70" fmla="*/ 2147483646 w 363"/>
                <a:gd name="T71" fmla="*/ 2147483646 h 177"/>
                <a:gd name="T72" fmla="*/ 2147483646 w 363"/>
                <a:gd name="T73" fmla="*/ 2147483646 h 177"/>
                <a:gd name="T74" fmla="*/ 2147483646 w 363"/>
                <a:gd name="T75" fmla="*/ 2147483646 h 177"/>
                <a:gd name="T76" fmla="*/ 2147483646 w 363"/>
                <a:gd name="T77" fmla="*/ 2147483646 h 177"/>
                <a:gd name="T78" fmla="*/ 2147483646 w 363"/>
                <a:gd name="T79" fmla="*/ 2147483646 h 177"/>
                <a:gd name="T80" fmla="*/ 2147483646 w 363"/>
                <a:gd name="T81" fmla="*/ 2147483646 h 177"/>
                <a:gd name="T82" fmla="*/ 2147483646 w 363"/>
                <a:gd name="T83" fmla="*/ 2147483646 h 177"/>
                <a:gd name="T84" fmla="*/ 2147483646 w 363"/>
                <a:gd name="T85" fmla="*/ 2147483646 h 177"/>
                <a:gd name="T86" fmla="*/ 2147483646 w 363"/>
                <a:gd name="T87" fmla="*/ 2147483646 h 177"/>
                <a:gd name="T88" fmla="*/ 2147483646 w 363"/>
                <a:gd name="T89" fmla="*/ 2147483646 h 177"/>
                <a:gd name="T90" fmla="*/ 2147483646 w 363"/>
                <a:gd name="T91" fmla="*/ 2147483646 h 177"/>
                <a:gd name="T92" fmla="*/ 2147483646 w 363"/>
                <a:gd name="T93" fmla="*/ 2147483646 h 177"/>
                <a:gd name="T94" fmla="*/ 2147483646 w 363"/>
                <a:gd name="T95" fmla="*/ 2147483646 h 177"/>
                <a:gd name="T96" fmla="*/ 2147483646 w 363"/>
                <a:gd name="T97" fmla="*/ 2147483646 h 177"/>
                <a:gd name="T98" fmla="*/ 2147483646 w 363"/>
                <a:gd name="T99" fmla="*/ 2147483646 h 177"/>
                <a:gd name="T100" fmla="*/ 2147483646 w 363"/>
                <a:gd name="T101" fmla="*/ 2147483646 h 177"/>
                <a:gd name="T102" fmla="*/ 2147483646 w 363"/>
                <a:gd name="T103" fmla="*/ 2147483646 h 177"/>
                <a:gd name="T104" fmla="*/ 2147483646 w 363"/>
                <a:gd name="T105" fmla="*/ 2147483646 h 177"/>
                <a:gd name="T106" fmla="*/ 2147483646 w 363"/>
                <a:gd name="T107" fmla="*/ 2147483646 h 177"/>
                <a:gd name="T108" fmla="*/ 2147483646 w 363"/>
                <a:gd name="T109" fmla="*/ 2147483646 h 177"/>
                <a:gd name="T110" fmla="*/ 2147483646 w 363"/>
                <a:gd name="T111" fmla="*/ 2147483646 h 177"/>
                <a:gd name="T112" fmla="*/ 2147483646 w 363"/>
                <a:gd name="T113" fmla="*/ 2147483646 h 177"/>
                <a:gd name="T114" fmla="*/ 2147483646 w 363"/>
                <a:gd name="T115" fmla="*/ 2147483646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177"/>
                <a:gd name="T176" fmla="*/ 363 w 363"/>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177">
                  <a:moveTo>
                    <a:pt x="80" y="125"/>
                  </a:moveTo>
                  <a:lnTo>
                    <a:pt x="80" y="125"/>
                  </a:lnTo>
                  <a:lnTo>
                    <a:pt x="87" y="136"/>
                  </a:lnTo>
                  <a:lnTo>
                    <a:pt x="91" y="144"/>
                  </a:lnTo>
                  <a:lnTo>
                    <a:pt x="95" y="150"/>
                  </a:lnTo>
                  <a:lnTo>
                    <a:pt x="96" y="157"/>
                  </a:lnTo>
                  <a:lnTo>
                    <a:pt x="105" y="154"/>
                  </a:lnTo>
                  <a:lnTo>
                    <a:pt x="117" y="149"/>
                  </a:lnTo>
                  <a:lnTo>
                    <a:pt x="121" y="145"/>
                  </a:lnTo>
                  <a:lnTo>
                    <a:pt x="126" y="139"/>
                  </a:lnTo>
                  <a:lnTo>
                    <a:pt x="119" y="131"/>
                  </a:lnTo>
                  <a:lnTo>
                    <a:pt x="115" y="136"/>
                  </a:lnTo>
                  <a:lnTo>
                    <a:pt x="112" y="136"/>
                  </a:lnTo>
                  <a:lnTo>
                    <a:pt x="109" y="134"/>
                  </a:lnTo>
                  <a:lnTo>
                    <a:pt x="105" y="127"/>
                  </a:lnTo>
                  <a:lnTo>
                    <a:pt x="104" y="124"/>
                  </a:lnTo>
                  <a:lnTo>
                    <a:pt x="108" y="124"/>
                  </a:lnTo>
                  <a:lnTo>
                    <a:pt x="111" y="128"/>
                  </a:lnTo>
                  <a:lnTo>
                    <a:pt x="121" y="132"/>
                  </a:lnTo>
                  <a:lnTo>
                    <a:pt x="138" y="133"/>
                  </a:lnTo>
                  <a:lnTo>
                    <a:pt x="145" y="142"/>
                  </a:lnTo>
                  <a:lnTo>
                    <a:pt x="147" y="141"/>
                  </a:lnTo>
                  <a:lnTo>
                    <a:pt x="151" y="151"/>
                  </a:lnTo>
                  <a:lnTo>
                    <a:pt x="153" y="157"/>
                  </a:lnTo>
                  <a:lnTo>
                    <a:pt x="158" y="165"/>
                  </a:lnTo>
                  <a:lnTo>
                    <a:pt x="162" y="161"/>
                  </a:lnTo>
                  <a:lnTo>
                    <a:pt x="163" y="151"/>
                  </a:lnTo>
                  <a:lnTo>
                    <a:pt x="177" y="139"/>
                  </a:lnTo>
                  <a:lnTo>
                    <a:pt x="181" y="140"/>
                  </a:lnTo>
                  <a:lnTo>
                    <a:pt x="183" y="138"/>
                  </a:lnTo>
                  <a:lnTo>
                    <a:pt x="189" y="146"/>
                  </a:lnTo>
                  <a:lnTo>
                    <a:pt x="189" y="151"/>
                  </a:lnTo>
                  <a:lnTo>
                    <a:pt x="193" y="148"/>
                  </a:lnTo>
                  <a:lnTo>
                    <a:pt x="196" y="165"/>
                  </a:lnTo>
                  <a:lnTo>
                    <a:pt x="199" y="168"/>
                  </a:lnTo>
                  <a:lnTo>
                    <a:pt x="201" y="174"/>
                  </a:lnTo>
                  <a:lnTo>
                    <a:pt x="206" y="177"/>
                  </a:lnTo>
                  <a:lnTo>
                    <a:pt x="205" y="170"/>
                  </a:lnTo>
                  <a:lnTo>
                    <a:pt x="200" y="166"/>
                  </a:lnTo>
                  <a:lnTo>
                    <a:pt x="197" y="161"/>
                  </a:lnTo>
                  <a:lnTo>
                    <a:pt x="199" y="155"/>
                  </a:lnTo>
                  <a:lnTo>
                    <a:pt x="205" y="160"/>
                  </a:lnTo>
                  <a:lnTo>
                    <a:pt x="208" y="164"/>
                  </a:lnTo>
                  <a:lnTo>
                    <a:pt x="216" y="159"/>
                  </a:lnTo>
                  <a:lnTo>
                    <a:pt x="215" y="152"/>
                  </a:lnTo>
                  <a:lnTo>
                    <a:pt x="209" y="146"/>
                  </a:lnTo>
                  <a:lnTo>
                    <a:pt x="214" y="141"/>
                  </a:lnTo>
                  <a:lnTo>
                    <a:pt x="217" y="143"/>
                  </a:lnTo>
                  <a:lnTo>
                    <a:pt x="222" y="140"/>
                  </a:lnTo>
                  <a:lnTo>
                    <a:pt x="233" y="135"/>
                  </a:lnTo>
                  <a:lnTo>
                    <a:pt x="238" y="121"/>
                  </a:lnTo>
                  <a:lnTo>
                    <a:pt x="233" y="114"/>
                  </a:lnTo>
                  <a:lnTo>
                    <a:pt x="240" y="109"/>
                  </a:lnTo>
                  <a:lnTo>
                    <a:pt x="237" y="108"/>
                  </a:lnTo>
                  <a:lnTo>
                    <a:pt x="233" y="110"/>
                  </a:lnTo>
                  <a:lnTo>
                    <a:pt x="231" y="107"/>
                  </a:lnTo>
                  <a:lnTo>
                    <a:pt x="238" y="102"/>
                  </a:lnTo>
                  <a:lnTo>
                    <a:pt x="237" y="107"/>
                  </a:lnTo>
                  <a:lnTo>
                    <a:pt x="245" y="105"/>
                  </a:lnTo>
                  <a:lnTo>
                    <a:pt x="248" y="108"/>
                  </a:lnTo>
                  <a:lnTo>
                    <a:pt x="247" y="115"/>
                  </a:lnTo>
                  <a:lnTo>
                    <a:pt x="253" y="112"/>
                  </a:lnTo>
                  <a:lnTo>
                    <a:pt x="249" y="104"/>
                  </a:lnTo>
                  <a:lnTo>
                    <a:pt x="257" y="96"/>
                  </a:lnTo>
                  <a:lnTo>
                    <a:pt x="259" y="98"/>
                  </a:lnTo>
                  <a:lnTo>
                    <a:pt x="272" y="85"/>
                  </a:lnTo>
                  <a:lnTo>
                    <a:pt x="274" y="77"/>
                  </a:lnTo>
                  <a:lnTo>
                    <a:pt x="271" y="71"/>
                  </a:lnTo>
                  <a:lnTo>
                    <a:pt x="263" y="70"/>
                  </a:lnTo>
                  <a:lnTo>
                    <a:pt x="276" y="58"/>
                  </a:lnTo>
                  <a:lnTo>
                    <a:pt x="287" y="58"/>
                  </a:lnTo>
                  <a:lnTo>
                    <a:pt x="299" y="59"/>
                  </a:lnTo>
                  <a:lnTo>
                    <a:pt x="303" y="52"/>
                  </a:lnTo>
                  <a:lnTo>
                    <a:pt x="309" y="51"/>
                  </a:lnTo>
                  <a:lnTo>
                    <a:pt x="308" y="55"/>
                  </a:lnTo>
                  <a:lnTo>
                    <a:pt x="315" y="50"/>
                  </a:lnTo>
                  <a:lnTo>
                    <a:pt x="302" y="62"/>
                  </a:lnTo>
                  <a:lnTo>
                    <a:pt x="301" y="65"/>
                  </a:lnTo>
                  <a:lnTo>
                    <a:pt x="302" y="80"/>
                  </a:lnTo>
                  <a:lnTo>
                    <a:pt x="312" y="70"/>
                  </a:lnTo>
                  <a:lnTo>
                    <a:pt x="312" y="61"/>
                  </a:lnTo>
                  <a:lnTo>
                    <a:pt x="314" y="57"/>
                  </a:lnTo>
                  <a:lnTo>
                    <a:pt x="323" y="55"/>
                  </a:lnTo>
                  <a:lnTo>
                    <a:pt x="327" y="57"/>
                  </a:lnTo>
                  <a:lnTo>
                    <a:pt x="339" y="50"/>
                  </a:lnTo>
                  <a:lnTo>
                    <a:pt x="343" y="48"/>
                  </a:lnTo>
                  <a:lnTo>
                    <a:pt x="341" y="44"/>
                  </a:lnTo>
                  <a:lnTo>
                    <a:pt x="347" y="41"/>
                  </a:lnTo>
                  <a:lnTo>
                    <a:pt x="358" y="44"/>
                  </a:lnTo>
                  <a:lnTo>
                    <a:pt x="363" y="39"/>
                  </a:lnTo>
                  <a:lnTo>
                    <a:pt x="353" y="35"/>
                  </a:lnTo>
                  <a:lnTo>
                    <a:pt x="341" y="29"/>
                  </a:lnTo>
                  <a:lnTo>
                    <a:pt x="327" y="27"/>
                  </a:lnTo>
                  <a:lnTo>
                    <a:pt x="326" y="31"/>
                  </a:lnTo>
                  <a:lnTo>
                    <a:pt x="320" y="29"/>
                  </a:lnTo>
                  <a:lnTo>
                    <a:pt x="310" y="30"/>
                  </a:lnTo>
                  <a:lnTo>
                    <a:pt x="306" y="25"/>
                  </a:lnTo>
                  <a:lnTo>
                    <a:pt x="295" y="25"/>
                  </a:lnTo>
                  <a:lnTo>
                    <a:pt x="289" y="20"/>
                  </a:lnTo>
                  <a:lnTo>
                    <a:pt x="274" y="18"/>
                  </a:lnTo>
                  <a:lnTo>
                    <a:pt x="267" y="24"/>
                  </a:lnTo>
                  <a:lnTo>
                    <a:pt x="259" y="21"/>
                  </a:lnTo>
                  <a:lnTo>
                    <a:pt x="256" y="25"/>
                  </a:lnTo>
                  <a:lnTo>
                    <a:pt x="252" y="18"/>
                  </a:lnTo>
                  <a:lnTo>
                    <a:pt x="241" y="14"/>
                  </a:lnTo>
                  <a:lnTo>
                    <a:pt x="241" y="18"/>
                  </a:lnTo>
                  <a:lnTo>
                    <a:pt x="227" y="15"/>
                  </a:lnTo>
                  <a:lnTo>
                    <a:pt x="218" y="15"/>
                  </a:lnTo>
                  <a:lnTo>
                    <a:pt x="210" y="17"/>
                  </a:lnTo>
                  <a:lnTo>
                    <a:pt x="222" y="10"/>
                  </a:lnTo>
                  <a:lnTo>
                    <a:pt x="224" y="7"/>
                  </a:lnTo>
                  <a:lnTo>
                    <a:pt x="219" y="4"/>
                  </a:lnTo>
                  <a:lnTo>
                    <a:pt x="210" y="5"/>
                  </a:lnTo>
                  <a:lnTo>
                    <a:pt x="211" y="3"/>
                  </a:lnTo>
                  <a:lnTo>
                    <a:pt x="206" y="0"/>
                  </a:lnTo>
                  <a:lnTo>
                    <a:pt x="196" y="6"/>
                  </a:lnTo>
                  <a:lnTo>
                    <a:pt x="187" y="7"/>
                  </a:lnTo>
                  <a:lnTo>
                    <a:pt x="176" y="10"/>
                  </a:lnTo>
                  <a:lnTo>
                    <a:pt x="174" y="14"/>
                  </a:lnTo>
                  <a:lnTo>
                    <a:pt x="163" y="15"/>
                  </a:lnTo>
                  <a:lnTo>
                    <a:pt x="164" y="20"/>
                  </a:lnTo>
                  <a:lnTo>
                    <a:pt x="169" y="22"/>
                  </a:lnTo>
                  <a:lnTo>
                    <a:pt x="160" y="20"/>
                  </a:lnTo>
                  <a:lnTo>
                    <a:pt x="160" y="25"/>
                  </a:lnTo>
                  <a:lnTo>
                    <a:pt x="155" y="23"/>
                  </a:lnTo>
                  <a:lnTo>
                    <a:pt x="153" y="20"/>
                  </a:lnTo>
                  <a:lnTo>
                    <a:pt x="149" y="22"/>
                  </a:lnTo>
                  <a:lnTo>
                    <a:pt x="152" y="25"/>
                  </a:lnTo>
                  <a:lnTo>
                    <a:pt x="150" y="35"/>
                  </a:lnTo>
                  <a:lnTo>
                    <a:pt x="147" y="18"/>
                  </a:lnTo>
                  <a:lnTo>
                    <a:pt x="143" y="18"/>
                  </a:lnTo>
                  <a:lnTo>
                    <a:pt x="138" y="29"/>
                  </a:lnTo>
                  <a:lnTo>
                    <a:pt x="143" y="31"/>
                  </a:lnTo>
                  <a:lnTo>
                    <a:pt x="141" y="33"/>
                  </a:lnTo>
                  <a:lnTo>
                    <a:pt x="134" y="29"/>
                  </a:lnTo>
                  <a:lnTo>
                    <a:pt x="128" y="28"/>
                  </a:lnTo>
                  <a:lnTo>
                    <a:pt x="128" y="31"/>
                  </a:lnTo>
                  <a:lnTo>
                    <a:pt x="116" y="33"/>
                  </a:lnTo>
                  <a:lnTo>
                    <a:pt x="115" y="31"/>
                  </a:lnTo>
                  <a:lnTo>
                    <a:pt x="104" y="35"/>
                  </a:lnTo>
                  <a:lnTo>
                    <a:pt x="97" y="33"/>
                  </a:lnTo>
                  <a:lnTo>
                    <a:pt x="97" y="40"/>
                  </a:lnTo>
                  <a:lnTo>
                    <a:pt x="94" y="38"/>
                  </a:lnTo>
                  <a:lnTo>
                    <a:pt x="89" y="41"/>
                  </a:lnTo>
                  <a:lnTo>
                    <a:pt x="91" y="44"/>
                  </a:lnTo>
                  <a:lnTo>
                    <a:pt x="84" y="43"/>
                  </a:lnTo>
                  <a:lnTo>
                    <a:pt x="85" y="46"/>
                  </a:lnTo>
                  <a:lnTo>
                    <a:pt x="80" y="44"/>
                  </a:lnTo>
                  <a:lnTo>
                    <a:pt x="80" y="40"/>
                  </a:lnTo>
                  <a:lnTo>
                    <a:pt x="74" y="37"/>
                  </a:lnTo>
                  <a:lnTo>
                    <a:pt x="88" y="39"/>
                  </a:lnTo>
                  <a:lnTo>
                    <a:pt x="91" y="35"/>
                  </a:lnTo>
                  <a:lnTo>
                    <a:pt x="82" y="30"/>
                  </a:lnTo>
                  <a:lnTo>
                    <a:pt x="74" y="28"/>
                  </a:lnTo>
                  <a:lnTo>
                    <a:pt x="69" y="27"/>
                  </a:lnTo>
                  <a:lnTo>
                    <a:pt x="73" y="26"/>
                  </a:lnTo>
                  <a:lnTo>
                    <a:pt x="67" y="24"/>
                  </a:lnTo>
                  <a:lnTo>
                    <a:pt x="62" y="24"/>
                  </a:lnTo>
                  <a:lnTo>
                    <a:pt x="59" y="28"/>
                  </a:lnTo>
                  <a:lnTo>
                    <a:pt x="56" y="27"/>
                  </a:lnTo>
                  <a:lnTo>
                    <a:pt x="53" y="30"/>
                  </a:lnTo>
                  <a:lnTo>
                    <a:pt x="50" y="29"/>
                  </a:lnTo>
                  <a:lnTo>
                    <a:pt x="49" y="31"/>
                  </a:lnTo>
                  <a:lnTo>
                    <a:pt x="45" y="34"/>
                  </a:lnTo>
                  <a:lnTo>
                    <a:pt x="40" y="42"/>
                  </a:lnTo>
                  <a:lnTo>
                    <a:pt x="35" y="46"/>
                  </a:lnTo>
                  <a:lnTo>
                    <a:pt x="27" y="51"/>
                  </a:lnTo>
                  <a:lnTo>
                    <a:pt x="31" y="52"/>
                  </a:lnTo>
                  <a:lnTo>
                    <a:pt x="27" y="54"/>
                  </a:lnTo>
                  <a:lnTo>
                    <a:pt x="27" y="60"/>
                  </a:lnTo>
                  <a:lnTo>
                    <a:pt x="32" y="61"/>
                  </a:lnTo>
                  <a:lnTo>
                    <a:pt x="36" y="57"/>
                  </a:lnTo>
                  <a:lnTo>
                    <a:pt x="38" y="63"/>
                  </a:lnTo>
                  <a:lnTo>
                    <a:pt x="40" y="65"/>
                  </a:lnTo>
                  <a:lnTo>
                    <a:pt x="40" y="68"/>
                  </a:lnTo>
                  <a:lnTo>
                    <a:pt x="46" y="66"/>
                  </a:lnTo>
                  <a:lnTo>
                    <a:pt x="47" y="60"/>
                  </a:lnTo>
                  <a:lnTo>
                    <a:pt x="46" y="60"/>
                  </a:lnTo>
                  <a:lnTo>
                    <a:pt x="51" y="57"/>
                  </a:lnTo>
                  <a:lnTo>
                    <a:pt x="48" y="55"/>
                  </a:lnTo>
                  <a:lnTo>
                    <a:pt x="48" y="50"/>
                  </a:lnTo>
                  <a:lnTo>
                    <a:pt x="56" y="44"/>
                  </a:lnTo>
                  <a:lnTo>
                    <a:pt x="57" y="41"/>
                  </a:lnTo>
                  <a:lnTo>
                    <a:pt x="60" y="40"/>
                  </a:lnTo>
                  <a:lnTo>
                    <a:pt x="63" y="43"/>
                  </a:lnTo>
                  <a:lnTo>
                    <a:pt x="55" y="49"/>
                  </a:lnTo>
                  <a:lnTo>
                    <a:pt x="55" y="55"/>
                  </a:lnTo>
                  <a:lnTo>
                    <a:pt x="59" y="57"/>
                  </a:lnTo>
                  <a:lnTo>
                    <a:pt x="67" y="55"/>
                  </a:lnTo>
                  <a:lnTo>
                    <a:pt x="72" y="57"/>
                  </a:lnTo>
                  <a:lnTo>
                    <a:pt x="59" y="58"/>
                  </a:lnTo>
                  <a:lnTo>
                    <a:pt x="60" y="64"/>
                  </a:lnTo>
                  <a:lnTo>
                    <a:pt x="57" y="62"/>
                  </a:lnTo>
                  <a:lnTo>
                    <a:pt x="55" y="65"/>
                  </a:lnTo>
                  <a:lnTo>
                    <a:pt x="55" y="68"/>
                  </a:lnTo>
                  <a:lnTo>
                    <a:pt x="53" y="71"/>
                  </a:lnTo>
                  <a:lnTo>
                    <a:pt x="48" y="70"/>
                  </a:lnTo>
                  <a:lnTo>
                    <a:pt x="42" y="72"/>
                  </a:lnTo>
                  <a:lnTo>
                    <a:pt x="40" y="71"/>
                  </a:lnTo>
                  <a:lnTo>
                    <a:pt x="37" y="71"/>
                  </a:lnTo>
                  <a:lnTo>
                    <a:pt x="34" y="70"/>
                  </a:lnTo>
                  <a:lnTo>
                    <a:pt x="37" y="66"/>
                  </a:lnTo>
                  <a:lnTo>
                    <a:pt x="35" y="62"/>
                  </a:lnTo>
                  <a:lnTo>
                    <a:pt x="32" y="64"/>
                  </a:lnTo>
                  <a:lnTo>
                    <a:pt x="32" y="68"/>
                  </a:lnTo>
                  <a:lnTo>
                    <a:pt x="33" y="73"/>
                  </a:lnTo>
                  <a:lnTo>
                    <a:pt x="31" y="73"/>
                  </a:lnTo>
                  <a:lnTo>
                    <a:pt x="27" y="74"/>
                  </a:lnTo>
                  <a:lnTo>
                    <a:pt x="26" y="78"/>
                  </a:lnTo>
                  <a:lnTo>
                    <a:pt x="20" y="80"/>
                  </a:lnTo>
                  <a:lnTo>
                    <a:pt x="18" y="83"/>
                  </a:lnTo>
                  <a:lnTo>
                    <a:pt x="14" y="82"/>
                  </a:lnTo>
                  <a:lnTo>
                    <a:pt x="14" y="85"/>
                  </a:lnTo>
                  <a:lnTo>
                    <a:pt x="8" y="85"/>
                  </a:lnTo>
                  <a:lnTo>
                    <a:pt x="9" y="87"/>
                  </a:lnTo>
                  <a:lnTo>
                    <a:pt x="14" y="88"/>
                  </a:lnTo>
                  <a:lnTo>
                    <a:pt x="13" y="89"/>
                  </a:lnTo>
                  <a:lnTo>
                    <a:pt x="16" y="92"/>
                  </a:lnTo>
                  <a:lnTo>
                    <a:pt x="14" y="96"/>
                  </a:lnTo>
                  <a:lnTo>
                    <a:pt x="2" y="96"/>
                  </a:lnTo>
                  <a:lnTo>
                    <a:pt x="0" y="97"/>
                  </a:lnTo>
                  <a:lnTo>
                    <a:pt x="0" y="106"/>
                  </a:lnTo>
                  <a:lnTo>
                    <a:pt x="1" y="110"/>
                  </a:lnTo>
                  <a:lnTo>
                    <a:pt x="3" y="110"/>
                  </a:lnTo>
                  <a:lnTo>
                    <a:pt x="13" y="110"/>
                  </a:lnTo>
                  <a:lnTo>
                    <a:pt x="17" y="107"/>
                  </a:lnTo>
                  <a:lnTo>
                    <a:pt x="16" y="105"/>
                  </a:lnTo>
                  <a:lnTo>
                    <a:pt x="18" y="102"/>
                  </a:lnTo>
                  <a:lnTo>
                    <a:pt x="23" y="100"/>
                  </a:lnTo>
                  <a:lnTo>
                    <a:pt x="23" y="97"/>
                  </a:lnTo>
                  <a:lnTo>
                    <a:pt x="24" y="96"/>
                  </a:lnTo>
                  <a:lnTo>
                    <a:pt x="29" y="97"/>
                  </a:lnTo>
                  <a:lnTo>
                    <a:pt x="31" y="96"/>
                  </a:lnTo>
                  <a:lnTo>
                    <a:pt x="33" y="94"/>
                  </a:lnTo>
                  <a:lnTo>
                    <a:pt x="35" y="95"/>
                  </a:lnTo>
                  <a:lnTo>
                    <a:pt x="37" y="99"/>
                  </a:lnTo>
                  <a:lnTo>
                    <a:pt x="45" y="103"/>
                  </a:lnTo>
                  <a:lnTo>
                    <a:pt x="46" y="108"/>
                  </a:lnTo>
                  <a:lnTo>
                    <a:pt x="48" y="106"/>
                  </a:lnTo>
                  <a:lnTo>
                    <a:pt x="47" y="103"/>
                  </a:lnTo>
                  <a:lnTo>
                    <a:pt x="50" y="103"/>
                  </a:lnTo>
                  <a:lnTo>
                    <a:pt x="44" y="99"/>
                  </a:lnTo>
                  <a:lnTo>
                    <a:pt x="40" y="95"/>
                  </a:lnTo>
                  <a:lnTo>
                    <a:pt x="40" y="92"/>
                  </a:lnTo>
                  <a:lnTo>
                    <a:pt x="43" y="92"/>
                  </a:lnTo>
                  <a:lnTo>
                    <a:pt x="46" y="96"/>
                  </a:lnTo>
                  <a:lnTo>
                    <a:pt x="52" y="100"/>
                  </a:lnTo>
                  <a:lnTo>
                    <a:pt x="52" y="103"/>
                  </a:lnTo>
                  <a:lnTo>
                    <a:pt x="54" y="104"/>
                  </a:lnTo>
                  <a:lnTo>
                    <a:pt x="55" y="107"/>
                  </a:lnTo>
                  <a:lnTo>
                    <a:pt x="59" y="108"/>
                  </a:lnTo>
                  <a:lnTo>
                    <a:pt x="55" y="108"/>
                  </a:lnTo>
                  <a:lnTo>
                    <a:pt x="56" y="110"/>
                  </a:lnTo>
                  <a:lnTo>
                    <a:pt x="59" y="111"/>
                  </a:lnTo>
                  <a:lnTo>
                    <a:pt x="60" y="108"/>
                  </a:lnTo>
                  <a:lnTo>
                    <a:pt x="58" y="106"/>
                  </a:lnTo>
                  <a:lnTo>
                    <a:pt x="59" y="105"/>
                  </a:lnTo>
                  <a:lnTo>
                    <a:pt x="58" y="102"/>
                  </a:lnTo>
                  <a:lnTo>
                    <a:pt x="67" y="102"/>
                  </a:lnTo>
                  <a:lnTo>
                    <a:pt x="67" y="98"/>
                  </a:lnTo>
                  <a:lnTo>
                    <a:pt x="69" y="96"/>
                  </a:lnTo>
                  <a:lnTo>
                    <a:pt x="70" y="92"/>
                  </a:lnTo>
                  <a:lnTo>
                    <a:pt x="72" y="90"/>
                  </a:lnTo>
                  <a:lnTo>
                    <a:pt x="74" y="89"/>
                  </a:lnTo>
                  <a:lnTo>
                    <a:pt x="74" y="90"/>
                  </a:lnTo>
                  <a:lnTo>
                    <a:pt x="78" y="90"/>
                  </a:lnTo>
                  <a:lnTo>
                    <a:pt x="76" y="92"/>
                  </a:lnTo>
                  <a:lnTo>
                    <a:pt x="79" y="94"/>
                  </a:lnTo>
                  <a:lnTo>
                    <a:pt x="84" y="92"/>
                  </a:lnTo>
                  <a:lnTo>
                    <a:pt x="81" y="92"/>
                  </a:lnTo>
                  <a:lnTo>
                    <a:pt x="80" y="91"/>
                  </a:lnTo>
                  <a:lnTo>
                    <a:pt x="81" y="90"/>
                  </a:lnTo>
                  <a:lnTo>
                    <a:pt x="88" y="88"/>
                  </a:lnTo>
                  <a:lnTo>
                    <a:pt x="86" y="89"/>
                  </a:lnTo>
                  <a:lnTo>
                    <a:pt x="84" y="92"/>
                  </a:lnTo>
                  <a:lnTo>
                    <a:pt x="92" y="98"/>
                  </a:lnTo>
                  <a:lnTo>
                    <a:pt x="93" y="100"/>
                  </a:lnTo>
                  <a:lnTo>
                    <a:pt x="87" y="102"/>
                  </a:lnTo>
                  <a:lnTo>
                    <a:pt x="81" y="99"/>
                  </a:lnTo>
                  <a:lnTo>
                    <a:pt x="73" y="101"/>
                  </a:lnTo>
                  <a:lnTo>
                    <a:pt x="70" y="101"/>
                  </a:lnTo>
                  <a:lnTo>
                    <a:pt x="71" y="102"/>
                  </a:lnTo>
                  <a:lnTo>
                    <a:pt x="64" y="104"/>
                  </a:lnTo>
                  <a:lnTo>
                    <a:pt x="66" y="107"/>
                  </a:lnTo>
                  <a:lnTo>
                    <a:pt x="67" y="111"/>
                  </a:lnTo>
                  <a:lnTo>
                    <a:pt x="71" y="111"/>
                  </a:lnTo>
                  <a:lnTo>
                    <a:pt x="73" y="110"/>
                  </a:lnTo>
                  <a:lnTo>
                    <a:pt x="76" y="112"/>
                  </a:lnTo>
                  <a:lnTo>
                    <a:pt x="82" y="110"/>
                  </a:lnTo>
                  <a:lnTo>
                    <a:pt x="82" y="115"/>
                  </a:lnTo>
                  <a:lnTo>
                    <a:pt x="79" y="121"/>
                  </a:lnTo>
                  <a:lnTo>
                    <a:pt x="72" y="121"/>
                  </a:lnTo>
                  <a:lnTo>
                    <a:pt x="75" y="125"/>
                  </a:lnTo>
                  <a:lnTo>
                    <a:pt x="80" y="12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7" name="Freeform 1266">
              <a:extLst>
                <a:ext uri="{FF2B5EF4-FFF2-40B4-BE49-F238E27FC236}">
                  <a16:creationId xmlns:a16="http://schemas.microsoft.com/office/drawing/2014/main" id="{F5CB5B23-2748-1E4E-8103-01C65D47EA6D}"/>
                </a:ext>
              </a:extLst>
            </p:cNvPr>
            <p:cNvSpPr>
              <a:spLocks noChangeArrowheads="1"/>
            </p:cNvSpPr>
            <p:nvPr/>
          </p:nvSpPr>
          <p:spPr bwMode="auto">
            <a:xfrm>
              <a:off x="935866" y="3200400"/>
              <a:ext cx="160446" cy="111135"/>
            </a:xfrm>
            <a:custGeom>
              <a:avLst/>
              <a:gdLst>
                <a:gd name="T0" fmla="*/ 2147483646 w 111"/>
                <a:gd name="T1" fmla="*/ 2147483646 h 79"/>
                <a:gd name="T2" fmla="*/ 2147483646 w 111"/>
                <a:gd name="T3" fmla="*/ 2147483646 h 79"/>
                <a:gd name="T4" fmla="*/ 2147483646 w 111"/>
                <a:gd name="T5" fmla="*/ 2147483646 h 79"/>
                <a:gd name="T6" fmla="*/ 2147483646 w 111"/>
                <a:gd name="T7" fmla="*/ 2147483646 h 79"/>
                <a:gd name="T8" fmla="*/ 2147483646 w 111"/>
                <a:gd name="T9" fmla="*/ 2147483646 h 79"/>
                <a:gd name="T10" fmla="*/ 2147483646 w 111"/>
                <a:gd name="T11" fmla="*/ 2147483646 h 79"/>
                <a:gd name="T12" fmla="*/ 2147483646 w 111"/>
                <a:gd name="T13" fmla="*/ 2147483646 h 79"/>
                <a:gd name="T14" fmla="*/ 2147483646 w 111"/>
                <a:gd name="T15" fmla="*/ 2147483646 h 79"/>
                <a:gd name="T16" fmla="*/ 2147483646 w 111"/>
                <a:gd name="T17" fmla="*/ 2147483646 h 79"/>
                <a:gd name="T18" fmla="*/ 2147483646 w 111"/>
                <a:gd name="T19" fmla="*/ 0 h 79"/>
                <a:gd name="T20" fmla="*/ 2147483646 w 111"/>
                <a:gd name="T21" fmla="*/ 2147483646 h 79"/>
                <a:gd name="T22" fmla="*/ 2147483646 w 111"/>
                <a:gd name="T23" fmla="*/ 0 h 79"/>
                <a:gd name="T24" fmla="*/ 2147483646 w 111"/>
                <a:gd name="T25" fmla="*/ 2147483646 h 79"/>
                <a:gd name="T26" fmla="*/ 2147483646 w 111"/>
                <a:gd name="T27" fmla="*/ 2147483646 h 79"/>
                <a:gd name="T28" fmla="*/ 2147483646 w 111"/>
                <a:gd name="T29" fmla="*/ 2147483646 h 79"/>
                <a:gd name="T30" fmla="*/ 2147483646 w 111"/>
                <a:gd name="T31" fmla="*/ 2147483646 h 79"/>
                <a:gd name="T32" fmla="*/ 2147483646 w 111"/>
                <a:gd name="T33" fmla="*/ 2147483646 h 79"/>
                <a:gd name="T34" fmla="*/ 2147483646 w 111"/>
                <a:gd name="T35" fmla="*/ 2147483646 h 79"/>
                <a:gd name="T36" fmla="*/ 2147483646 w 111"/>
                <a:gd name="T37" fmla="*/ 2147483646 h 79"/>
                <a:gd name="T38" fmla="*/ 2147483646 w 111"/>
                <a:gd name="T39" fmla="*/ 2147483646 h 79"/>
                <a:gd name="T40" fmla="*/ 2147483646 w 111"/>
                <a:gd name="T41" fmla="*/ 2147483646 h 79"/>
                <a:gd name="T42" fmla="*/ 2147483646 w 111"/>
                <a:gd name="T43" fmla="*/ 2147483646 h 79"/>
                <a:gd name="T44" fmla="*/ 2147483646 w 111"/>
                <a:gd name="T45" fmla="*/ 2147483646 h 79"/>
                <a:gd name="T46" fmla="*/ 2147483646 w 111"/>
                <a:gd name="T47" fmla="*/ 2147483646 h 79"/>
                <a:gd name="T48" fmla="*/ 2147483646 w 111"/>
                <a:gd name="T49" fmla="*/ 2147483646 h 79"/>
                <a:gd name="T50" fmla="*/ 2147483646 w 111"/>
                <a:gd name="T51" fmla="*/ 2147483646 h 79"/>
                <a:gd name="T52" fmla="*/ 2147483646 w 111"/>
                <a:gd name="T53" fmla="*/ 2147483646 h 79"/>
                <a:gd name="T54" fmla="*/ 2147483646 w 111"/>
                <a:gd name="T55" fmla="*/ 2147483646 h 79"/>
                <a:gd name="T56" fmla="*/ 2147483646 w 111"/>
                <a:gd name="T57" fmla="*/ 2147483646 h 79"/>
                <a:gd name="T58" fmla="*/ 2147483646 w 111"/>
                <a:gd name="T59" fmla="*/ 2147483646 h 79"/>
                <a:gd name="T60" fmla="*/ 2147483646 w 111"/>
                <a:gd name="T61" fmla="*/ 2147483646 h 79"/>
                <a:gd name="T62" fmla="*/ 2147483646 w 111"/>
                <a:gd name="T63" fmla="*/ 2147483646 h 79"/>
                <a:gd name="T64" fmla="*/ 2147483646 w 111"/>
                <a:gd name="T65" fmla="*/ 2147483646 h 79"/>
                <a:gd name="T66" fmla="*/ 2147483646 w 111"/>
                <a:gd name="T67" fmla="*/ 2147483646 h 79"/>
                <a:gd name="T68" fmla="*/ 2147483646 w 111"/>
                <a:gd name="T69" fmla="*/ 2147483646 h 79"/>
                <a:gd name="T70" fmla="*/ 2147483646 w 111"/>
                <a:gd name="T71" fmla="*/ 2147483646 h 79"/>
                <a:gd name="T72" fmla="*/ 2147483646 w 111"/>
                <a:gd name="T73" fmla="*/ 2147483646 h 79"/>
                <a:gd name="T74" fmla="*/ 2147483646 w 111"/>
                <a:gd name="T75" fmla="*/ 2147483646 h 79"/>
                <a:gd name="T76" fmla="*/ 2147483646 w 111"/>
                <a:gd name="T77" fmla="*/ 2147483646 h 79"/>
                <a:gd name="T78" fmla="*/ 2147483646 w 111"/>
                <a:gd name="T79" fmla="*/ 2147483646 h 79"/>
                <a:gd name="T80" fmla="*/ 2147483646 w 111"/>
                <a:gd name="T81" fmla="*/ 2147483646 h 79"/>
                <a:gd name="T82" fmla="*/ 2147483646 w 111"/>
                <a:gd name="T83" fmla="*/ 2147483646 h 79"/>
                <a:gd name="T84" fmla="*/ 2147483646 w 111"/>
                <a:gd name="T85" fmla="*/ 2147483646 h 79"/>
                <a:gd name="T86" fmla="*/ 2147483646 w 111"/>
                <a:gd name="T87" fmla="*/ 2147483646 h 79"/>
                <a:gd name="T88" fmla="*/ 2147483646 w 111"/>
                <a:gd name="T89" fmla="*/ 2147483646 h 79"/>
                <a:gd name="T90" fmla="*/ 2147483646 w 111"/>
                <a:gd name="T91" fmla="*/ 2147483646 h 79"/>
                <a:gd name="T92" fmla="*/ 2147483646 w 111"/>
                <a:gd name="T93" fmla="*/ 2147483646 h 79"/>
                <a:gd name="T94" fmla="*/ 2147483646 w 111"/>
                <a:gd name="T95" fmla="*/ 2147483646 h 79"/>
                <a:gd name="T96" fmla="*/ 2147483646 w 111"/>
                <a:gd name="T97" fmla="*/ 2147483646 h 79"/>
                <a:gd name="T98" fmla="*/ 2147483646 w 111"/>
                <a:gd name="T99" fmla="*/ 2147483646 h 79"/>
                <a:gd name="T100" fmla="*/ 2147483646 w 111"/>
                <a:gd name="T101" fmla="*/ 2147483646 h 79"/>
                <a:gd name="T102" fmla="*/ 2147483646 w 111"/>
                <a:gd name="T103" fmla="*/ 2147483646 h 79"/>
                <a:gd name="T104" fmla="*/ 2147483646 w 111"/>
                <a:gd name="T105" fmla="*/ 2147483646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79"/>
                <a:gd name="T161" fmla="*/ 111 w 111"/>
                <a:gd name="T162" fmla="*/ 79 h 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79">
                  <a:moveTo>
                    <a:pt x="0" y="22"/>
                  </a:moveTo>
                  <a:lnTo>
                    <a:pt x="1" y="20"/>
                  </a:lnTo>
                  <a:lnTo>
                    <a:pt x="8" y="18"/>
                  </a:lnTo>
                  <a:lnTo>
                    <a:pt x="12" y="18"/>
                  </a:lnTo>
                  <a:lnTo>
                    <a:pt x="16" y="13"/>
                  </a:lnTo>
                  <a:lnTo>
                    <a:pt x="13" y="14"/>
                  </a:lnTo>
                  <a:lnTo>
                    <a:pt x="10" y="13"/>
                  </a:lnTo>
                  <a:lnTo>
                    <a:pt x="16" y="10"/>
                  </a:lnTo>
                  <a:lnTo>
                    <a:pt x="21" y="9"/>
                  </a:lnTo>
                  <a:lnTo>
                    <a:pt x="21" y="7"/>
                  </a:lnTo>
                  <a:lnTo>
                    <a:pt x="27" y="9"/>
                  </a:lnTo>
                  <a:lnTo>
                    <a:pt x="23" y="6"/>
                  </a:lnTo>
                  <a:lnTo>
                    <a:pt x="31" y="4"/>
                  </a:lnTo>
                  <a:lnTo>
                    <a:pt x="35" y="6"/>
                  </a:lnTo>
                  <a:lnTo>
                    <a:pt x="42" y="6"/>
                  </a:lnTo>
                  <a:lnTo>
                    <a:pt x="40" y="4"/>
                  </a:lnTo>
                  <a:lnTo>
                    <a:pt x="50" y="7"/>
                  </a:lnTo>
                  <a:lnTo>
                    <a:pt x="57" y="4"/>
                  </a:lnTo>
                  <a:lnTo>
                    <a:pt x="48" y="1"/>
                  </a:lnTo>
                  <a:lnTo>
                    <a:pt x="53" y="0"/>
                  </a:lnTo>
                  <a:lnTo>
                    <a:pt x="61" y="3"/>
                  </a:lnTo>
                  <a:lnTo>
                    <a:pt x="63" y="1"/>
                  </a:lnTo>
                  <a:lnTo>
                    <a:pt x="62" y="0"/>
                  </a:lnTo>
                  <a:lnTo>
                    <a:pt x="81" y="0"/>
                  </a:lnTo>
                  <a:lnTo>
                    <a:pt x="87" y="2"/>
                  </a:lnTo>
                  <a:lnTo>
                    <a:pt x="93" y="3"/>
                  </a:lnTo>
                  <a:lnTo>
                    <a:pt x="73" y="5"/>
                  </a:lnTo>
                  <a:lnTo>
                    <a:pt x="71" y="7"/>
                  </a:lnTo>
                  <a:lnTo>
                    <a:pt x="85" y="7"/>
                  </a:lnTo>
                  <a:lnTo>
                    <a:pt x="82" y="8"/>
                  </a:lnTo>
                  <a:lnTo>
                    <a:pt x="91" y="6"/>
                  </a:lnTo>
                  <a:lnTo>
                    <a:pt x="92" y="8"/>
                  </a:lnTo>
                  <a:lnTo>
                    <a:pt x="87" y="12"/>
                  </a:lnTo>
                  <a:lnTo>
                    <a:pt x="95" y="8"/>
                  </a:lnTo>
                  <a:lnTo>
                    <a:pt x="101" y="7"/>
                  </a:lnTo>
                  <a:lnTo>
                    <a:pt x="105" y="6"/>
                  </a:lnTo>
                  <a:lnTo>
                    <a:pt x="111" y="8"/>
                  </a:lnTo>
                  <a:lnTo>
                    <a:pt x="106" y="11"/>
                  </a:lnTo>
                  <a:lnTo>
                    <a:pt x="94" y="12"/>
                  </a:lnTo>
                  <a:lnTo>
                    <a:pt x="103" y="12"/>
                  </a:lnTo>
                  <a:lnTo>
                    <a:pt x="95" y="14"/>
                  </a:lnTo>
                  <a:lnTo>
                    <a:pt x="98" y="17"/>
                  </a:lnTo>
                  <a:lnTo>
                    <a:pt x="94" y="19"/>
                  </a:lnTo>
                  <a:lnTo>
                    <a:pt x="98" y="23"/>
                  </a:lnTo>
                  <a:lnTo>
                    <a:pt x="95" y="24"/>
                  </a:lnTo>
                  <a:lnTo>
                    <a:pt x="100" y="25"/>
                  </a:lnTo>
                  <a:lnTo>
                    <a:pt x="95" y="27"/>
                  </a:lnTo>
                  <a:lnTo>
                    <a:pt x="97" y="29"/>
                  </a:lnTo>
                  <a:lnTo>
                    <a:pt x="98" y="33"/>
                  </a:lnTo>
                  <a:lnTo>
                    <a:pt x="93" y="32"/>
                  </a:lnTo>
                  <a:lnTo>
                    <a:pt x="95" y="35"/>
                  </a:lnTo>
                  <a:lnTo>
                    <a:pt x="98" y="35"/>
                  </a:lnTo>
                  <a:lnTo>
                    <a:pt x="92" y="36"/>
                  </a:lnTo>
                  <a:lnTo>
                    <a:pt x="96" y="37"/>
                  </a:lnTo>
                  <a:lnTo>
                    <a:pt x="92" y="39"/>
                  </a:lnTo>
                  <a:lnTo>
                    <a:pt x="89" y="37"/>
                  </a:lnTo>
                  <a:lnTo>
                    <a:pt x="83" y="39"/>
                  </a:lnTo>
                  <a:lnTo>
                    <a:pt x="86" y="44"/>
                  </a:lnTo>
                  <a:lnTo>
                    <a:pt x="87" y="43"/>
                  </a:lnTo>
                  <a:lnTo>
                    <a:pt x="93" y="46"/>
                  </a:lnTo>
                  <a:lnTo>
                    <a:pt x="93" y="49"/>
                  </a:lnTo>
                  <a:lnTo>
                    <a:pt x="87" y="46"/>
                  </a:lnTo>
                  <a:lnTo>
                    <a:pt x="82" y="45"/>
                  </a:lnTo>
                  <a:lnTo>
                    <a:pt x="81" y="48"/>
                  </a:lnTo>
                  <a:lnTo>
                    <a:pt x="84" y="50"/>
                  </a:lnTo>
                  <a:lnTo>
                    <a:pt x="81" y="50"/>
                  </a:lnTo>
                  <a:lnTo>
                    <a:pt x="92" y="51"/>
                  </a:lnTo>
                  <a:lnTo>
                    <a:pt x="85" y="55"/>
                  </a:lnTo>
                  <a:lnTo>
                    <a:pt x="78" y="56"/>
                  </a:lnTo>
                  <a:lnTo>
                    <a:pt x="72" y="58"/>
                  </a:lnTo>
                  <a:lnTo>
                    <a:pt x="70" y="62"/>
                  </a:lnTo>
                  <a:lnTo>
                    <a:pt x="64" y="61"/>
                  </a:lnTo>
                  <a:lnTo>
                    <a:pt x="63" y="64"/>
                  </a:lnTo>
                  <a:lnTo>
                    <a:pt x="59" y="64"/>
                  </a:lnTo>
                  <a:lnTo>
                    <a:pt x="58" y="66"/>
                  </a:lnTo>
                  <a:lnTo>
                    <a:pt x="59" y="70"/>
                  </a:lnTo>
                  <a:lnTo>
                    <a:pt x="55" y="72"/>
                  </a:lnTo>
                  <a:lnTo>
                    <a:pt x="56" y="75"/>
                  </a:lnTo>
                  <a:lnTo>
                    <a:pt x="55" y="79"/>
                  </a:lnTo>
                  <a:lnTo>
                    <a:pt x="51" y="79"/>
                  </a:lnTo>
                  <a:lnTo>
                    <a:pt x="46" y="77"/>
                  </a:lnTo>
                  <a:lnTo>
                    <a:pt x="43" y="74"/>
                  </a:lnTo>
                  <a:lnTo>
                    <a:pt x="38" y="68"/>
                  </a:lnTo>
                  <a:lnTo>
                    <a:pt x="36" y="63"/>
                  </a:lnTo>
                  <a:lnTo>
                    <a:pt x="35" y="59"/>
                  </a:lnTo>
                  <a:lnTo>
                    <a:pt x="37" y="56"/>
                  </a:lnTo>
                  <a:lnTo>
                    <a:pt x="40" y="53"/>
                  </a:lnTo>
                  <a:lnTo>
                    <a:pt x="42" y="51"/>
                  </a:lnTo>
                  <a:lnTo>
                    <a:pt x="37" y="50"/>
                  </a:lnTo>
                  <a:lnTo>
                    <a:pt x="34" y="48"/>
                  </a:lnTo>
                  <a:lnTo>
                    <a:pt x="41" y="48"/>
                  </a:lnTo>
                  <a:lnTo>
                    <a:pt x="37" y="46"/>
                  </a:lnTo>
                  <a:lnTo>
                    <a:pt x="39" y="45"/>
                  </a:lnTo>
                  <a:lnTo>
                    <a:pt x="35" y="46"/>
                  </a:lnTo>
                  <a:lnTo>
                    <a:pt x="31" y="46"/>
                  </a:lnTo>
                  <a:lnTo>
                    <a:pt x="31" y="44"/>
                  </a:lnTo>
                  <a:lnTo>
                    <a:pt x="34" y="41"/>
                  </a:lnTo>
                  <a:lnTo>
                    <a:pt x="29" y="35"/>
                  </a:lnTo>
                  <a:lnTo>
                    <a:pt x="26" y="31"/>
                  </a:lnTo>
                  <a:lnTo>
                    <a:pt x="22" y="29"/>
                  </a:lnTo>
                  <a:lnTo>
                    <a:pt x="14" y="30"/>
                  </a:lnTo>
                  <a:lnTo>
                    <a:pt x="6" y="28"/>
                  </a:lnTo>
                  <a:lnTo>
                    <a:pt x="9" y="27"/>
                  </a:lnTo>
                  <a:lnTo>
                    <a:pt x="3" y="26"/>
                  </a:lnTo>
                  <a:lnTo>
                    <a:pt x="13" y="24"/>
                  </a:lnTo>
                  <a:lnTo>
                    <a:pt x="7" y="24"/>
                  </a:lnTo>
                  <a:lnTo>
                    <a:pt x="0" y="2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8" name="Freeform 1267">
              <a:extLst>
                <a:ext uri="{FF2B5EF4-FFF2-40B4-BE49-F238E27FC236}">
                  <a16:creationId xmlns:a16="http://schemas.microsoft.com/office/drawing/2014/main" id="{B82FCA29-C4C9-2445-A856-DE77C63E0569}"/>
                </a:ext>
              </a:extLst>
            </p:cNvPr>
            <p:cNvSpPr>
              <a:spLocks noChangeArrowheads="1"/>
            </p:cNvSpPr>
            <p:nvPr/>
          </p:nvSpPr>
          <p:spPr bwMode="auto">
            <a:xfrm>
              <a:off x="875156" y="3252451"/>
              <a:ext cx="14455" cy="8441"/>
            </a:xfrm>
            <a:custGeom>
              <a:avLst/>
              <a:gdLst>
                <a:gd name="T0" fmla="*/ 2147483646 w 10"/>
                <a:gd name="T1" fmla="*/ 2147483646 h 6"/>
                <a:gd name="T2" fmla="*/ 2147483646 w 10"/>
                <a:gd name="T3" fmla="*/ 0 h 6"/>
                <a:gd name="T4" fmla="*/ 2147483646 w 10"/>
                <a:gd name="T5" fmla="*/ 0 h 6"/>
                <a:gd name="T6" fmla="*/ 0 w 10"/>
                <a:gd name="T7" fmla="*/ 214748364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5" y="6"/>
                  </a:moveTo>
                  <a:lnTo>
                    <a:pt x="10" y="0"/>
                  </a:lnTo>
                  <a:lnTo>
                    <a:pt x="1" y="0"/>
                  </a:lnTo>
                  <a:lnTo>
                    <a:pt x="0" y="4"/>
                  </a:lnTo>
                  <a:lnTo>
                    <a:pt x="5"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9" name="Freeform 1268">
              <a:extLst>
                <a:ext uri="{FF2B5EF4-FFF2-40B4-BE49-F238E27FC236}">
                  <a16:creationId xmlns:a16="http://schemas.microsoft.com/office/drawing/2014/main" id="{7141BCBB-3AE1-8646-BDD0-165884AED5C1}"/>
                </a:ext>
              </a:extLst>
            </p:cNvPr>
            <p:cNvSpPr>
              <a:spLocks noChangeArrowheads="1"/>
            </p:cNvSpPr>
            <p:nvPr/>
          </p:nvSpPr>
          <p:spPr bwMode="auto">
            <a:xfrm>
              <a:off x="857811" y="3239789"/>
              <a:ext cx="13009" cy="7034"/>
            </a:xfrm>
            <a:custGeom>
              <a:avLst/>
              <a:gdLst>
                <a:gd name="T0" fmla="*/ 2147483646 w 9"/>
                <a:gd name="T1" fmla="*/ 0 h 5"/>
                <a:gd name="T2" fmla="*/ 2147483646 w 9"/>
                <a:gd name="T3" fmla="*/ 0 h 5"/>
                <a:gd name="T4" fmla="*/ 2147483646 w 9"/>
                <a:gd name="T5" fmla="*/ 2147483646 h 5"/>
                <a:gd name="T6" fmla="*/ 2147483646 w 9"/>
                <a:gd name="T7" fmla="*/ 2147483646 h 5"/>
                <a:gd name="T8" fmla="*/ 2147483646 w 9"/>
                <a:gd name="T9" fmla="*/ 2147483646 h 5"/>
                <a:gd name="T10" fmla="*/ 0 w 9"/>
                <a:gd name="T11" fmla="*/ 2147483646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1" y="0"/>
                  </a:moveTo>
                  <a:lnTo>
                    <a:pt x="8" y="0"/>
                  </a:lnTo>
                  <a:lnTo>
                    <a:pt x="9" y="4"/>
                  </a:lnTo>
                  <a:lnTo>
                    <a:pt x="8" y="5"/>
                  </a:lnTo>
                  <a:lnTo>
                    <a:pt x="4" y="5"/>
                  </a:lnTo>
                  <a:lnTo>
                    <a:pt x="0" y="3"/>
                  </a:lnTo>
                  <a:lnTo>
                    <a:pt x="1"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0" name="Freeform 1269">
              <a:extLst>
                <a:ext uri="{FF2B5EF4-FFF2-40B4-BE49-F238E27FC236}">
                  <a16:creationId xmlns:a16="http://schemas.microsoft.com/office/drawing/2014/main" id="{F87EDE04-C023-1143-B054-88C98E9A6BD8}"/>
                </a:ext>
              </a:extLst>
            </p:cNvPr>
            <p:cNvSpPr>
              <a:spLocks noChangeArrowheads="1"/>
            </p:cNvSpPr>
            <p:nvPr/>
          </p:nvSpPr>
          <p:spPr bwMode="auto">
            <a:xfrm>
              <a:off x="857810" y="3252451"/>
              <a:ext cx="15900" cy="12660"/>
            </a:xfrm>
            <a:custGeom>
              <a:avLst/>
              <a:gdLst>
                <a:gd name="T0" fmla="*/ 2147483646 w 11"/>
                <a:gd name="T1" fmla="*/ 0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2147483646 h 9"/>
                <a:gd name="T12" fmla="*/ 0 w 11"/>
                <a:gd name="T13" fmla="*/ 2147483646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4" y="0"/>
                  </a:moveTo>
                  <a:lnTo>
                    <a:pt x="10" y="2"/>
                  </a:lnTo>
                  <a:lnTo>
                    <a:pt x="8" y="4"/>
                  </a:lnTo>
                  <a:lnTo>
                    <a:pt x="10" y="5"/>
                  </a:lnTo>
                  <a:lnTo>
                    <a:pt x="11" y="7"/>
                  </a:lnTo>
                  <a:lnTo>
                    <a:pt x="6" y="9"/>
                  </a:lnTo>
                  <a:lnTo>
                    <a:pt x="0" y="5"/>
                  </a:lnTo>
                  <a:lnTo>
                    <a:pt x="4"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1" name="Freeform 1270">
              <a:extLst>
                <a:ext uri="{FF2B5EF4-FFF2-40B4-BE49-F238E27FC236}">
                  <a16:creationId xmlns:a16="http://schemas.microsoft.com/office/drawing/2014/main" id="{7A089562-353D-E948-9C31-FB1611120CA9}"/>
                </a:ext>
              </a:extLst>
            </p:cNvPr>
            <p:cNvSpPr>
              <a:spLocks noChangeArrowheads="1"/>
            </p:cNvSpPr>
            <p:nvPr/>
          </p:nvSpPr>
          <p:spPr bwMode="auto">
            <a:xfrm>
              <a:off x="817338" y="3236976"/>
              <a:ext cx="33245" cy="12661"/>
            </a:xfrm>
            <a:custGeom>
              <a:avLst/>
              <a:gdLst>
                <a:gd name="T0" fmla="*/ 2147483646 w 23"/>
                <a:gd name="T1" fmla="*/ 2147483646 h 9"/>
                <a:gd name="T2" fmla="*/ 2147483646 w 23"/>
                <a:gd name="T3" fmla="*/ 2147483646 h 9"/>
                <a:gd name="T4" fmla="*/ 2147483646 w 23"/>
                <a:gd name="T5" fmla="*/ 2147483646 h 9"/>
                <a:gd name="T6" fmla="*/ 2147483646 w 23"/>
                <a:gd name="T7" fmla="*/ 2147483646 h 9"/>
                <a:gd name="T8" fmla="*/ 2147483646 w 23"/>
                <a:gd name="T9" fmla="*/ 2147483646 h 9"/>
                <a:gd name="T10" fmla="*/ 2147483646 w 23"/>
                <a:gd name="T11" fmla="*/ 0 h 9"/>
                <a:gd name="T12" fmla="*/ 2147483646 w 23"/>
                <a:gd name="T13" fmla="*/ 2147483646 h 9"/>
                <a:gd name="T14" fmla="*/ 2147483646 w 23"/>
                <a:gd name="T15" fmla="*/ 2147483646 h 9"/>
                <a:gd name="T16" fmla="*/ 2147483646 w 23"/>
                <a:gd name="T17" fmla="*/ 2147483646 h 9"/>
                <a:gd name="T18" fmla="*/ 2147483646 w 23"/>
                <a:gd name="T19" fmla="*/ 2147483646 h 9"/>
                <a:gd name="T20" fmla="*/ 2147483646 w 23"/>
                <a:gd name="T21" fmla="*/ 2147483646 h 9"/>
                <a:gd name="T22" fmla="*/ 2147483646 w 23"/>
                <a:gd name="T23" fmla="*/ 2147483646 h 9"/>
                <a:gd name="T24" fmla="*/ 0 w 23"/>
                <a:gd name="T25" fmla="*/ 2147483646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9"/>
                <a:gd name="T41" fmla="*/ 23 w 2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9">
                  <a:moveTo>
                    <a:pt x="5" y="2"/>
                  </a:moveTo>
                  <a:lnTo>
                    <a:pt x="10" y="3"/>
                  </a:lnTo>
                  <a:lnTo>
                    <a:pt x="12" y="5"/>
                  </a:lnTo>
                  <a:lnTo>
                    <a:pt x="16" y="5"/>
                  </a:lnTo>
                  <a:lnTo>
                    <a:pt x="14" y="2"/>
                  </a:lnTo>
                  <a:lnTo>
                    <a:pt x="16" y="0"/>
                  </a:lnTo>
                  <a:lnTo>
                    <a:pt x="18" y="3"/>
                  </a:lnTo>
                  <a:lnTo>
                    <a:pt x="21" y="3"/>
                  </a:lnTo>
                  <a:lnTo>
                    <a:pt x="23" y="5"/>
                  </a:lnTo>
                  <a:lnTo>
                    <a:pt x="21" y="7"/>
                  </a:lnTo>
                  <a:lnTo>
                    <a:pt x="17" y="7"/>
                  </a:lnTo>
                  <a:lnTo>
                    <a:pt x="10" y="9"/>
                  </a:lnTo>
                  <a:lnTo>
                    <a:pt x="0" y="6"/>
                  </a:lnTo>
                  <a:lnTo>
                    <a:pt x="5"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2" name="Freeform 1271">
              <a:extLst>
                <a:ext uri="{FF2B5EF4-FFF2-40B4-BE49-F238E27FC236}">
                  <a16:creationId xmlns:a16="http://schemas.microsoft.com/office/drawing/2014/main" id="{F19DEDC3-A6D7-1E4A-8FD9-92A8C606FBCC}"/>
                </a:ext>
              </a:extLst>
            </p:cNvPr>
            <p:cNvSpPr>
              <a:spLocks noChangeArrowheads="1"/>
            </p:cNvSpPr>
            <p:nvPr/>
          </p:nvSpPr>
          <p:spPr bwMode="auto">
            <a:xfrm>
              <a:off x="804328" y="3234162"/>
              <a:ext cx="18791" cy="8441"/>
            </a:xfrm>
            <a:custGeom>
              <a:avLst/>
              <a:gdLst>
                <a:gd name="T0" fmla="*/ 2147483646 w 13"/>
                <a:gd name="T1" fmla="*/ 2147483646 h 6"/>
                <a:gd name="T2" fmla="*/ 2147483646 w 13"/>
                <a:gd name="T3" fmla="*/ 2147483646 h 6"/>
                <a:gd name="T4" fmla="*/ 2147483646 w 13"/>
                <a:gd name="T5" fmla="*/ 2147483646 h 6"/>
                <a:gd name="T6" fmla="*/ 2147483646 w 13"/>
                <a:gd name="T7" fmla="*/ 2147483646 h 6"/>
                <a:gd name="T8" fmla="*/ 2147483646 w 13"/>
                <a:gd name="T9" fmla="*/ 0 h 6"/>
                <a:gd name="T10" fmla="*/ 2147483646 w 13"/>
                <a:gd name="T11" fmla="*/ 0 h 6"/>
                <a:gd name="T12" fmla="*/ 2147483646 w 13"/>
                <a:gd name="T13" fmla="*/ 0 h 6"/>
                <a:gd name="T14" fmla="*/ 0 w 1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4" y="6"/>
                  </a:moveTo>
                  <a:lnTo>
                    <a:pt x="9" y="3"/>
                  </a:lnTo>
                  <a:lnTo>
                    <a:pt x="9" y="4"/>
                  </a:lnTo>
                  <a:lnTo>
                    <a:pt x="12" y="3"/>
                  </a:lnTo>
                  <a:lnTo>
                    <a:pt x="13" y="0"/>
                  </a:lnTo>
                  <a:lnTo>
                    <a:pt x="11" y="0"/>
                  </a:lnTo>
                  <a:lnTo>
                    <a:pt x="6" y="0"/>
                  </a:lnTo>
                  <a:lnTo>
                    <a:pt x="0" y="5"/>
                  </a:lnTo>
                  <a:lnTo>
                    <a:pt x="4"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3" name="Freeform 1272">
              <a:extLst>
                <a:ext uri="{FF2B5EF4-FFF2-40B4-BE49-F238E27FC236}">
                  <a16:creationId xmlns:a16="http://schemas.microsoft.com/office/drawing/2014/main" id="{0B6582C4-E21D-A34E-828A-65DD9399EB9D}"/>
                </a:ext>
              </a:extLst>
            </p:cNvPr>
            <p:cNvSpPr>
              <a:spLocks noChangeArrowheads="1"/>
            </p:cNvSpPr>
            <p:nvPr/>
          </p:nvSpPr>
          <p:spPr bwMode="auto">
            <a:xfrm>
              <a:off x="850583" y="3224315"/>
              <a:ext cx="15901" cy="8441"/>
            </a:xfrm>
            <a:custGeom>
              <a:avLst/>
              <a:gdLst>
                <a:gd name="T0" fmla="*/ 0 w 11"/>
                <a:gd name="T1" fmla="*/ 0 h 6"/>
                <a:gd name="T2" fmla="*/ 2147483646 w 11"/>
                <a:gd name="T3" fmla="*/ 2147483646 h 6"/>
                <a:gd name="T4" fmla="*/ 2147483646 w 11"/>
                <a:gd name="T5" fmla="*/ 2147483646 h 6"/>
                <a:gd name="T6" fmla="*/ 2147483646 w 11"/>
                <a:gd name="T7" fmla="*/ 2147483646 h 6"/>
                <a:gd name="T8" fmla="*/ 2147483646 w 11"/>
                <a:gd name="T9" fmla="*/ 2147483646 h 6"/>
                <a:gd name="T10" fmla="*/ 2147483646 w 11"/>
                <a:gd name="T11" fmla="*/ 0 h 6"/>
                <a:gd name="T12" fmla="*/ 2147483646 w 11"/>
                <a:gd name="T13" fmla="*/ 0 h 6"/>
                <a:gd name="T14" fmla="*/ 0 w 1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6"/>
                <a:gd name="T26" fmla="*/ 11 w 1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6">
                  <a:moveTo>
                    <a:pt x="0" y="0"/>
                  </a:moveTo>
                  <a:lnTo>
                    <a:pt x="1" y="2"/>
                  </a:lnTo>
                  <a:lnTo>
                    <a:pt x="1" y="3"/>
                  </a:lnTo>
                  <a:lnTo>
                    <a:pt x="11" y="6"/>
                  </a:lnTo>
                  <a:lnTo>
                    <a:pt x="11" y="3"/>
                  </a:lnTo>
                  <a:lnTo>
                    <a:pt x="6" y="0"/>
                  </a:lnTo>
                  <a:lnTo>
                    <a:pt x="4" y="0"/>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4" name="Freeform 1273">
              <a:extLst>
                <a:ext uri="{FF2B5EF4-FFF2-40B4-BE49-F238E27FC236}">
                  <a16:creationId xmlns:a16="http://schemas.microsoft.com/office/drawing/2014/main" id="{233CF9BB-2471-8044-920B-205C1A9DEBEB}"/>
                </a:ext>
              </a:extLst>
            </p:cNvPr>
            <p:cNvSpPr>
              <a:spLocks noChangeArrowheads="1"/>
            </p:cNvSpPr>
            <p:nvPr/>
          </p:nvSpPr>
          <p:spPr bwMode="auto">
            <a:xfrm>
              <a:off x="872265" y="3236976"/>
              <a:ext cx="46255" cy="12661"/>
            </a:xfrm>
            <a:custGeom>
              <a:avLst/>
              <a:gdLst>
                <a:gd name="T0" fmla="*/ 2147483646 w 32"/>
                <a:gd name="T1" fmla="*/ 0 h 9"/>
                <a:gd name="T2" fmla="*/ 2147483646 w 32"/>
                <a:gd name="T3" fmla="*/ 2147483646 h 9"/>
                <a:gd name="T4" fmla="*/ 2147483646 w 32"/>
                <a:gd name="T5" fmla="*/ 2147483646 h 9"/>
                <a:gd name="T6" fmla="*/ 2147483646 w 32"/>
                <a:gd name="T7" fmla="*/ 2147483646 h 9"/>
                <a:gd name="T8" fmla="*/ 2147483646 w 32"/>
                <a:gd name="T9" fmla="*/ 2147483646 h 9"/>
                <a:gd name="T10" fmla="*/ 2147483646 w 32"/>
                <a:gd name="T11" fmla="*/ 2147483646 h 9"/>
                <a:gd name="T12" fmla="*/ 2147483646 w 32"/>
                <a:gd name="T13" fmla="*/ 2147483646 h 9"/>
                <a:gd name="T14" fmla="*/ 2147483646 w 32"/>
                <a:gd name="T15" fmla="*/ 2147483646 h 9"/>
                <a:gd name="T16" fmla="*/ 0 w 32"/>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9"/>
                <a:gd name="T29" fmla="*/ 32 w 3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9">
                  <a:moveTo>
                    <a:pt x="2" y="0"/>
                  </a:moveTo>
                  <a:lnTo>
                    <a:pt x="15" y="3"/>
                  </a:lnTo>
                  <a:lnTo>
                    <a:pt x="20" y="6"/>
                  </a:lnTo>
                  <a:lnTo>
                    <a:pt x="27" y="4"/>
                  </a:lnTo>
                  <a:lnTo>
                    <a:pt x="32" y="6"/>
                  </a:lnTo>
                  <a:lnTo>
                    <a:pt x="31" y="9"/>
                  </a:lnTo>
                  <a:lnTo>
                    <a:pt x="9" y="9"/>
                  </a:lnTo>
                  <a:lnTo>
                    <a:pt x="4" y="3"/>
                  </a:lnTo>
                  <a:lnTo>
                    <a:pt x="0" y="1"/>
                  </a:lnTo>
                  <a:lnTo>
                    <a:pt x="2"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5" name="Freeform 1274">
              <a:extLst>
                <a:ext uri="{FF2B5EF4-FFF2-40B4-BE49-F238E27FC236}">
                  <a16:creationId xmlns:a16="http://schemas.microsoft.com/office/drawing/2014/main" id="{9F8581B3-712C-1442-9CD4-B3C41349BEA6}"/>
                </a:ext>
              </a:extLst>
            </p:cNvPr>
            <p:cNvSpPr>
              <a:spLocks noChangeArrowheads="1"/>
            </p:cNvSpPr>
            <p:nvPr/>
          </p:nvSpPr>
          <p:spPr bwMode="auto">
            <a:xfrm>
              <a:off x="885274" y="3201807"/>
              <a:ext cx="80946" cy="39390"/>
            </a:xfrm>
            <a:custGeom>
              <a:avLst/>
              <a:gdLst>
                <a:gd name="T0" fmla="*/ 0 w 56"/>
                <a:gd name="T1" fmla="*/ 2147483646 h 28"/>
                <a:gd name="T2" fmla="*/ 2147483646 w 56"/>
                <a:gd name="T3" fmla="*/ 2147483646 h 28"/>
                <a:gd name="T4" fmla="*/ 2147483646 w 56"/>
                <a:gd name="T5" fmla="*/ 2147483646 h 28"/>
                <a:gd name="T6" fmla="*/ 2147483646 w 56"/>
                <a:gd name="T7" fmla="*/ 2147483646 h 28"/>
                <a:gd name="T8" fmla="*/ 2147483646 w 56"/>
                <a:gd name="T9" fmla="*/ 2147483646 h 28"/>
                <a:gd name="T10" fmla="*/ 2147483646 w 56"/>
                <a:gd name="T11" fmla="*/ 2147483646 h 28"/>
                <a:gd name="T12" fmla="*/ 2147483646 w 56"/>
                <a:gd name="T13" fmla="*/ 2147483646 h 28"/>
                <a:gd name="T14" fmla="*/ 2147483646 w 56"/>
                <a:gd name="T15" fmla="*/ 2147483646 h 28"/>
                <a:gd name="T16" fmla="*/ 2147483646 w 56"/>
                <a:gd name="T17" fmla="*/ 2147483646 h 28"/>
                <a:gd name="T18" fmla="*/ 2147483646 w 56"/>
                <a:gd name="T19" fmla="*/ 2147483646 h 28"/>
                <a:gd name="T20" fmla="*/ 2147483646 w 56"/>
                <a:gd name="T21" fmla="*/ 2147483646 h 28"/>
                <a:gd name="T22" fmla="*/ 2147483646 w 56"/>
                <a:gd name="T23" fmla="*/ 2147483646 h 28"/>
                <a:gd name="T24" fmla="*/ 2147483646 w 56"/>
                <a:gd name="T25" fmla="*/ 2147483646 h 28"/>
                <a:gd name="T26" fmla="*/ 2147483646 w 56"/>
                <a:gd name="T27" fmla="*/ 2147483646 h 28"/>
                <a:gd name="T28" fmla="*/ 2147483646 w 56"/>
                <a:gd name="T29" fmla="*/ 2147483646 h 28"/>
                <a:gd name="T30" fmla="*/ 2147483646 w 56"/>
                <a:gd name="T31" fmla="*/ 2147483646 h 28"/>
                <a:gd name="T32" fmla="*/ 2147483646 w 56"/>
                <a:gd name="T33" fmla="*/ 2147483646 h 28"/>
                <a:gd name="T34" fmla="*/ 2147483646 w 56"/>
                <a:gd name="T35" fmla="*/ 2147483646 h 28"/>
                <a:gd name="T36" fmla="*/ 2147483646 w 56"/>
                <a:gd name="T37" fmla="*/ 2147483646 h 28"/>
                <a:gd name="T38" fmla="*/ 2147483646 w 56"/>
                <a:gd name="T39" fmla="*/ 2147483646 h 28"/>
                <a:gd name="T40" fmla="*/ 2147483646 w 56"/>
                <a:gd name="T41" fmla="*/ 2147483646 h 28"/>
                <a:gd name="T42" fmla="*/ 2147483646 w 56"/>
                <a:gd name="T43" fmla="*/ 2147483646 h 28"/>
                <a:gd name="T44" fmla="*/ 2147483646 w 56"/>
                <a:gd name="T45" fmla="*/ 2147483646 h 28"/>
                <a:gd name="T46" fmla="*/ 2147483646 w 56"/>
                <a:gd name="T47" fmla="*/ 2147483646 h 28"/>
                <a:gd name="T48" fmla="*/ 2147483646 w 56"/>
                <a:gd name="T49" fmla="*/ 2147483646 h 28"/>
                <a:gd name="T50" fmla="*/ 2147483646 w 56"/>
                <a:gd name="T51" fmla="*/ 2147483646 h 28"/>
                <a:gd name="T52" fmla="*/ 2147483646 w 56"/>
                <a:gd name="T53" fmla="*/ 2147483646 h 28"/>
                <a:gd name="T54" fmla="*/ 2147483646 w 56"/>
                <a:gd name="T55" fmla="*/ 2147483646 h 28"/>
                <a:gd name="T56" fmla="*/ 2147483646 w 56"/>
                <a:gd name="T57" fmla="*/ 2147483646 h 28"/>
                <a:gd name="T58" fmla="*/ 2147483646 w 56"/>
                <a:gd name="T59" fmla="*/ 2147483646 h 28"/>
                <a:gd name="T60" fmla="*/ 2147483646 w 56"/>
                <a:gd name="T61" fmla="*/ 2147483646 h 28"/>
                <a:gd name="T62" fmla="*/ 2147483646 w 56"/>
                <a:gd name="T63" fmla="*/ 2147483646 h 28"/>
                <a:gd name="T64" fmla="*/ 2147483646 w 56"/>
                <a:gd name="T65" fmla="*/ 2147483646 h 28"/>
                <a:gd name="T66" fmla="*/ 2147483646 w 56"/>
                <a:gd name="T67" fmla="*/ 2147483646 h 28"/>
                <a:gd name="T68" fmla="*/ 2147483646 w 56"/>
                <a:gd name="T69" fmla="*/ 2147483646 h 28"/>
                <a:gd name="T70" fmla="*/ 2147483646 w 56"/>
                <a:gd name="T71" fmla="*/ 2147483646 h 28"/>
                <a:gd name="T72" fmla="*/ 2147483646 w 56"/>
                <a:gd name="T73" fmla="*/ 2147483646 h 28"/>
                <a:gd name="T74" fmla="*/ 2147483646 w 56"/>
                <a:gd name="T75" fmla="*/ 2147483646 h 28"/>
                <a:gd name="T76" fmla="*/ 2147483646 w 56"/>
                <a:gd name="T77" fmla="*/ 2147483646 h 28"/>
                <a:gd name="T78" fmla="*/ 2147483646 w 56"/>
                <a:gd name="T79" fmla="*/ 2147483646 h 28"/>
                <a:gd name="T80" fmla="*/ 2147483646 w 56"/>
                <a:gd name="T81" fmla="*/ 2147483646 h 28"/>
                <a:gd name="T82" fmla="*/ 2147483646 w 56"/>
                <a:gd name="T83" fmla="*/ 2147483646 h 28"/>
                <a:gd name="T84" fmla="*/ 2147483646 w 56"/>
                <a:gd name="T85" fmla="*/ 0 h 28"/>
                <a:gd name="T86" fmla="*/ 2147483646 w 56"/>
                <a:gd name="T87" fmla="*/ 2147483646 h 28"/>
                <a:gd name="T88" fmla="*/ 2147483646 w 56"/>
                <a:gd name="T89" fmla="*/ 2147483646 h 28"/>
                <a:gd name="T90" fmla="*/ 2147483646 w 56"/>
                <a:gd name="T91" fmla="*/ 2147483646 h 28"/>
                <a:gd name="T92" fmla="*/ 2147483646 w 56"/>
                <a:gd name="T93" fmla="*/ 2147483646 h 28"/>
                <a:gd name="T94" fmla="*/ 2147483646 w 56"/>
                <a:gd name="T95" fmla="*/ 2147483646 h 28"/>
                <a:gd name="T96" fmla="*/ 0 w 56"/>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28"/>
                <a:gd name="T149" fmla="*/ 56 w 56"/>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28">
                  <a:moveTo>
                    <a:pt x="0" y="6"/>
                  </a:moveTo>
                  <a:lnTo>
                    <a:pt x="5" y="6"/>
                  </a:lnTo>
                  <a:lnTo>
                    <a:pt x="5" y="10"/>
                  </a:lnTo>
                  <a:lnTo>
                    <a:pt x="8" y="11"/>
                  </a:lnTo>
                  <a:lnTo>
                    <a:pt x="26" y="7"/>
                  </a:lnTo>
                  <a:lnTo>
                    <a:pt x="15" y="12"/>
                  </a:lnTo>
                  <a:lnTo>
                    <a:pt x="10" y="12"/>
                  </a:lnTo>
                  <a:lnTo>
                    <a:pt x="10" y="14"/>
                  </a:lnTo>
                  <a:lnTo>
                    <a:pt x="15" y="17"/>
                  </a:lnTo>
                  <a:lnTo>
                    <a:pt x="19" y="17"/>
                  </a:lnTo>
                  <a:lnTo>
                    <a:pt x="17" y="18"/>
                  </a:lnTo>
                  <a:lnTo>
                    <a:pt x="12" y="18"/>
                  </a:lnTo>
                  <a:lnTo>
                    <a:pt x="9" y="18"/>
                  </a:lnTo>
                  <a:lnTo>
                    <a:pt x="8" y="21"/>
                  </a:lnTo>
                  <a:lnTo>
                    <a:pt x="11" y="21"/>
                  </a:lnTo>
                  <a:lnTo>
                    <a:pt x="6" y="22"/>
                  </a:lnTo>
                  <a:lnTo>
                    <a:pt x="9" y="24"/>
                  </a:lnTo>
                  <a:lnTo>
                    <a:pt x="4" y="26"/>
                  </a:lnTo>
                  <a:lnTo>
                    <a:pt x="5" y="27"/>
                  </a:lnTo>
                  <a:lnTo>
                    <a:pt x="9" y="26"/>
                  </a:lnTo>
                  <a:lnTo>
                    <a:pt x="12" y="28"/>
                  </a:lnTo>
                  <a:lnTo>
                    <a:pt x="12" y="27"/>
                  </a:lnTo>
                  <a:lnTo>
                    <a:pt x="20" y="28"/>
                  </a:lnTo>
                  <a:lnTo>
                    <a:pt x="25" y="27"/>
                  </a:lnTo>
                  <a:lnTo>
                    <a:pt x="26" y="23"/>
                  </a:lnTo>
                  <a:lnTo>
                    <a:pt x="25" y="21"/>
                  </a:lnTo>
                  <a:lnTo>
                    <a:pt x="29" y="21"/>
                  </a:lnTo>
                  <a:lnTo>
                    <a:pt x="32" y="19"/>
                  </a:lnTo>
                  <a:lnTo>
                    <a:pt x="26" y="18"/>
                  </a:lnTo>
                  <a:lnTo>
                    <a:pt x="34" y="15"/>
                  </a:lnTo>
                  <a:lnTo>
                    <a:pt x="32" y="14"/>
                  </a:lnTo>
                  <a:lnTo>
                    <a:pt x="37" y="14"/>
                  </a:lnTo>
                  <a:lnTo>
                    <a:pt x="40" y="12"/>
                  </a:lnTo>
                  <a:lnTo>
                    <a:pt x="50" y="7"/>
                  </a:lnTo>
                  <a:lnTo>
                    <a:pt x="40" y="9"/>
                  </a:lnTo>
                  <a:lnTo>
                    <a:pt x="45" y="7"/>
                  </a:lnTo>
                  <a:lnTo>
                    <a:pt x="41" y="6"/>
                  </a:lnTo>
                  <a:lnTo>
                    <a:pt x="47" y="6"/>
                  </a:lnTo>
                  <a:lnTo>
                    <a:pt x="56" y="4"/>
                  </a:lnTo>
                  <a:lnTo>
                    <a:pt x="51" y="1"/>
                  </a:lnTo>
                  <a:lnTo>
                    <a:pt x="42" y="2"/>
                  </a:lnTo>
                  <a:lnTo>
                    <a:pt x="46" y="1"/>
                  </a:lnTo>
                  <a:lnTo>
                    <a:pt x="25" y="0"/>
                  </a:lnTo>
                  <a:lnTo>
                    <a:pt x="21" y="1"/>
                  </a:lnTo>
                  <a:lnTo>
                    <a:pt x="15" y="3"/>
                  </a:lnTo>
                  <a:lnTo>
                    <a:pt x="11" y="3"/>
                  </a:lnTo>
                  <a:lnTo>
                    <a:pt x="8" y="4"/>
                  </a:lnTo>
                  <a:lnTo>
                    <a:pt x="6" y="4"/>
                  </a:lnTo>
                  <a:lnTo>
                    <a:pt x="0"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6" name="Freeform 1275">
              <a:extLst>
                <a:ext uri="{FF2B5EF4-FFF2-40B4-BE49-F238E27FC236}">
                  <a16:creationId xmlns:a16="http://schemas.microsoft.com/office/drawing/2014/main" id="{0F733408-0373-D140-823D-129068104F46}"/>
                </a:ext>
              </a:extLst>
            </p:cNvPr>
            <p:cNvSpPr>
              <a:spLocks noChangeArrowheads="1"/>
            </p:cNvSpPr>
            <p:nvPr/>
          </p:nvSpPr>
          <p:spPr bwMode="auto">
            <a:xfrm>
              <a:off x="873710" y="3214467"/>
              <a:ext cx="30355" cy="16881"/>
            </a:xfrm>
            <a:custGeom>
              <a:avLst/>
              <a:gdLst>
                <a:gd name="T0" fmla="*/ 2147483646 w 21"/>
                <a:gd name="T1" fmla="*/ 2147483646 h 12"/>
                <a:gd name="T2" fmla="*/ 2147483646 w 21"/>
                <a:gd name="T3" fmla="*/ 0 h 12"/>
                <a:gd name="T4" fmla="*/ 2147483646 w 21"/>
                <a:gd name="T5" fmla="*/ 0 h 12"/>
                <a:gd name="T6" fmla="*/ 2147483646 w 21"/>
                <a:gd name="T7" fmla="*/ 2147483646 h 12"/>
                <a:gd name="T8" fmla="*/ 2147483646 w 21"/>
                <a:gd name="T9" fmla="*/ 2147483646 h 12"/>
                <a:gd name="T10" fmla="*/ 2147483646 w 21"/>
                <a:gd name="T11" fmla="*/ 2147483646 h 12"/>
                <a:gd name="T12" fmla="*/ 2147483646 w 21"/>
                <a:gd name="T13" fmla="*/ 2147483646 h 12"/>
                <a:gd name="T14" fmla="*/ 2147483646 w 21"/>
                <a:gd name="T15" fmla="*/ 2147483646 h 12"/>
                <a:gd name="T16" fmla="*/ 2147483646 w 21"/>
                <a:gd name="T17" fmla="*/ 2147483646 h 12"/>
                <a:gd name="T18" fmla="*/ 2147483646 w 21"/>
                <a:gd name="T19" fmla="*/ 2147483646 h 12"/>
                <a:gd name="T20" fmla="*/ 2147483646 w 21"/>
                <a:gd name="T21" fmla="*/ 2147483646 h 12"/>
                <a:gd name="T22" fmla="*/ 2147483646 w 21"/>
                <a:gd name="T23" fmla="*/ 2147483646 h 12"/>
                <a:gd name="T24" fmla="*/ 2147483646 w 21"/>
                <a:gd name="T25" fmla="*/ 2147483646 h 12"/>
                <a:gd name="T26" fmla="*/ 2147483646 w 21"/>
                <a:gd name="T27" fmla="*/ 2147483646 h 12"/>
                <a:gd name="T28" fmla="*/ 0 w 21"/>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2"/>
                <a:gd name="T47" fmla="*/ 21 w 21"/>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2">
                  <a:moveTo>
                    <a:pt x="6" y="2"/>
                  </a:moveTo>
                  <a:lnTo>
                    <a:pt x="3" y="0"/>
                  </a:lnTo>
                  <a:lnTo>
                    <a:pt x="9" y="0"/>
                  </a:lnTo>
                  <a:lnTo>
                    <a:pt x="10" y="2"/>
                  </a:lnTo>
                  <a:lnTo>
                    <a:pt x="16" y="3"/>
                  </a:lnTo>
                  <a:lnTo>
                    <a:pt x="16" y="6"/>
                  </a:lnTo>
                  <a:lnTo>
                    <a:pt x="19" y="6"/>
                  </a:lnTo>
                  <a:lnTo>
                    <a:pt x="21" y="7"/>
                  </a:lnTo>
                  <a:lnTo>
                    <a:pt x="15" y="8"/>
                  </a:lnTo>
                  <a:lnTo>
                    <a:pt x="14" y="12"/>
                  </a:lnTo>
                  <a:lnTo>
                    <a:pt x="8" y="12"/>
                  </a:lnTo>
                  <a:lnTo>
                    <a:pt x="5" y="8"/>
                  </a:lnTo>
                  <a:lnTo>
                    <a:pt x="11" y="7"/>
                  </a:lnTo>
                  <a:lnTo>
                    <a:pt x="3" y="7"/>
                  </a:lnTo>
                  <a:lnTo>
                    <a:pt x="0" y="3"/>
                  </a:lnTo>
                  <a:lnTo>
                    <a:pt x="6"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7" name="Freeform 1276">
              <a:extLst>
                <a:ext uri="{FF2B5EF4-FFF2-40B4-BE49-F238E27FC236}">
                  <a16:creationId xmlns:a16="http://schemas.microsoft.com/office/drawing/2014/main" id="{CABC8BCA-5319-6F44-A9D7-601BEA675F54}"/>
                </a:ext>
              </a:extLst>
            </p:cNvPr>
            <p:cNvSpPr>
              <a:spLocks noChangeArrowheads="1"/>
            </p:cNvSpPr>
            <p:nvPr/>
          </p:nvSpPr>
          <p:spPr bwMode="auto">
            <a:xfrm>
              <a:off x="891056" y="3252451"/>
              <a:ext cx="75164" cy="52050"/>
            </a:xfrm>
            <a:custGeom>
              <a:avLst/>
              <a:gdLst>
                <a:gd name="T0" fmla="*/ 0 w 52"/>
                <a:gd name="T1" fmla="*/ 2147483646 h 37"/>
                <a:gd name="T2" fmla="*/ 0 w 52"/>
                <a:gd name="T3" fmla="*/ 2147483646 h 37"/>
                <a:gd name="T4" fmla="*/ 2147483646 w 52"/>
                <a:gd name="T5" fmla="*/ 0 h 37"/>
                <a:gd name="T6" fmla="*/ 2147483646 w 52"/>
                <a:gd name="T7" fmla="*/ 2147483646 h 37"/>
                <a:gd name="T8" fmla="*/ 2147483646 w 52"/>
                <a:gd name="T9" fmla="*/ 2147483646 h 37"/>
                <a:gd name="T10" fmla="*/ 2147483646 w 52"/>
                <a:gd name="T11" fmla="*/ 2147483646 h 37"/>
                <a:gd name="T12" fmla="*/ 2147483646 w 52"/>
                <a:gd name="T13" fmla="*/ 2147483646 h 37"/>
                <a:gd name="T14" fmla="*/ 2147483646 w 52"/>
                <a:gd name="T15" fmla="*/ 2147483646 h 37"/>
                <a:gd name="T16" fmla="*/ 2147483646 w 52"/>
                <a:gd name="T17" fmla="*/ 2147483646 h 37"/>
                <a:gd name="T18" fmla="*/ 2147483646 w 52"/>
                <a:gd name="T19" fmla="*/ 2147483646 h 37"/>
                <a:gd name="T20" fmla="*/ 2147483646 w 52"/>
                <a:gd name="T21" fmla="*/ 2147483646 h 37"/>
                <a:gd name="T22" fmla="*/ 2147483646 w 52"/>
                <a:gd name="T23" fmla="*/ 2147483646 h 37"/>
                <a:gd name="T24" fmla="*/ 2147483646 w 52"/>
                <a:gd name="T25" fmla="*/ 2147483646 h 37"/>
                <a:gd name="T26" fmla="*/ 2147483646 w 52"/>
                <a:gd name="T27" fmla="*/ 2147483646 h 37"/>
                <a:gd name="T28" fmla="*/ 2147483646 w 52"/>
                <a:gd name="T29" fmla="*/ 2147483646 h 37"/>
                <a:gd name="T30" fmla="*/ 2147483646 w 52"/>
                <a:gd name="T31" fmla="*/ 2147483646 h 37"/>
                <a:gd name="T32" fmla="*/ 2147483646 w 52"/>
                <a:gd name="T33" fmla="*/ 2147483646 h 37"/>
                <a:gd name="T34" fmla="*/ 2147483646 w 52"/>
                <a:gd name="T35" fmla="*/ 2147483646 h 37"/>
                <a:gd name="T36" fmla="*/ 2147483646 w 52"/>
                <a:gd name="T37" fmla="*/ 2147483646 h 37"/>
                <a:gd name="T38" fmla="*/ 2147483646 w 52"/>
                <a:gd name="T39" fmla="*/ 2147483646 h 37"/>
                <a:gd name="T40" fmla="*/ 2147483646 w 52"/>
                <a:gd name="T41" fmla="*/ 2147483646 h 37"/>
                <a:gd name="T42" fmla="*/ 2147483646 w 52"/>
                <a:gd name="T43" fmla="*/ 2147483646 h 37"/>
                <a:gd name="T44" fmla="*/ 2147483646 w 52"/>
                <a:gd name="T45" fmla="*/ 2147483646 h 37"/>
                <a:gd name="T46" fmla="*/ 2147483646 w 52"/>
                <a:gd name="T47" fmla="*/ 2147483646 h 37"/>
                <a:gd name="T48" fmla="*/ 2147483646 w 52"/>
                <a:gd name="T49" fmla="*/ 2147483646 h 37"/>
                <a:gd name="T50" fmla="*/ 2147483646 w 52"/>
                <a:gd name="T51" fmla="*/ 2147483646 h 37"/>
                <a:gd name="T52" fmla="*/ 2147483646 w 52"/>
                <a:gd name="T53" fmla="*/ 2147483646 h 37"/>
                <a:gd name="T54" fmla="*/ 2147483646 w 52"/>
                <a:gd name="T55" fmla="*/ 2147483646 h 37"/>
                <a:gd name="T56" fmla="*/ 2147483646 w 52"/>
                <a:gd name="T57" fmla="*/ 2147483646 h 37"/>
                <a:gd name="T58" fmla="*/ 2147483646 w 52"/>
                <a:gd name="T59" fmla="*/ 2147483646 h 37"/>
                <a:gd name="T60" fmla="*/ 2147483646 w 52"/>
                <a:gd name="T61" fmla="*/ 2147483646 h 37"/>
                <a:gd name="T62" fmla="*/ 2147483646 w 52"/>
                <a:gd name="T63" fmla="*/ 2147483646 h 37"/>
                <a:gd name="T64" fmla="*/ 2147483646 w 52"/>
                <a:gd name="T65" fmla="*/ 2147483646 h 37"/>
                <a:gd name="T66" fmla="*/ 2147483646 w 52"/>
                <a:gd name="T67" fmla="*/ 2147483646 h 37"/>
                <a:gd name="T68" fmla="*/ 2147483646 w 52"/>
                <a:gd name="T69" fmla="*/ 2147483646 h 37"/>
                <a:gd name="T70" fmla="*/ 2147483646 w 52"/>
                <a:gd name="T71" fmla="*/ 2147483646 h 37"/>
                <a:gd name="T72" fmla="*/ 2147483646 w 52"/>
                <a:gd name="T73" fmla="*/ 2147483646 h 37"/>
                <a:gd name="T74" fmla="*/ 2147483646 w 52"/>
                <a:gd name="T75" fmla="*/ 2147483646 h 37"/>
                <a:gd name="T76" fmla="*/ 2147483646 w 52"/>
                <a:gd name="T77" fmla="*/ 2147483646 h 37"/>
                <a:gd name="T78" fmla="*/ 2147483646 w 52"/>
                <a:gd name="T79" fmla="*/ 2147483646 h 37"/>
                <a:gd name="T80" fmla="*/ 2147483646 w 52"/>
                <a:gd name="T81" fmla="*/ 2147483646 h 37"/>
                <a:gd name="T82" fmla="*/ 2147483646 w 52"/>
                <a:gd name="T83" fmla="*/ 2147483646 h 37"/>
                <a:gd name="T84" fmla="*/ 2147483646 w 52"/>
                <a:gd name="T85" fmla="*/ 2147483646 h 37"/>
                <a:gd name="T86" fmla="*/ 2147483646 w 52"/>
                <a:gd name="T87" fmla="*/ 2147483646 h 37"/>
                <a:gd name="T88" fmla="*/ 2147483646 w 52"/>
                <a:gd name="T89" fmla="*/ 2147483646 h 37"/>
                <a:gd name="T90" fmla="*/ 2147483646 w 52"/>
                <a:gd name="T91" fmla="*/ 2147483646 h 37"/>
                <a:gd name="T92" fmla="*/ 2147483646 w 52"/>
                <a:gd name="T93" fmla="*/ 2147483646 h 37"/>
                <a:gd name="T94" fmla="*/ 2147483646 w 52"/>
                <a:gd name="T95" fmla="*/ 2147483646 h 37"/>
                <a:gd name="T96" fmla="*/ 2147483646 w 52"/>
                <a:gd name="T97" fmla="*/ 2147483646 h 37"/>
                <a:gd name="T98" fmla="*/ 2147483646 w 52"/>
                <a:gd name="T99" fmla="*/ 2147483646 h 37"/>
                <a:gd name="T100" fmla="*/ 0 w 52"/>
                <a:gd name="T101" fmla="*/ 2147483646 h 37"/>
                <a:gd name="T102" fmla="*/ 2147483646 w 52"/>
                <a:gd name="T103" fmla="*/ 2147483646 h 37"/>
                <a:gd name="T104" fmla="*/ 0 w 52"/>
                <a:gd name="T105" fmla="*/ 2147483646 h 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
                <a:gd name="T160" fmla="*/ 0 h 37"/>
                <a:gd name="T161" fmla="*/ 52 w 52"/>
                <a:gd name="T162" fmla="*/ 37 h 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 h="37">
                  <a:moveTo>
                    <a:pt x="0" y="9"/>
                  </a:moveTo>
                  <a:lnTo>
                    <a:pt x="0" y="5"/>
                  </a:lnTo>
                  <a:lnTo>
                    <a:pt x="6" y="0"/>
                  </a:lnTo>
                  <a:lnTo>
                    <a:pt x="9" y="1"/>
                  </a:lnTo>
                  <a:lnTo>
                    <a:pt x="6" y="6"/>
                  </a:lnTo>
                  <a:lnTo>
                    <a:pt x="8" y="8"/>
                  </a:lnTo>
                  <a:lnTo>
                    <a:pt x="9" y="6"/>
                  </a:lnTo>
                  <a:lnTo>
                    <a:pt x="11" y="2"/>
                  </a:lnTo>
                  <a:lnTo>
                    <a:pt x="15" y="1"/>
                  </a:lnTo>
                  <a:lnTo>
                    <a:pt x="17" y="7"/>
                  </a:lnTo>
                  <a:lnTo>
                    <a:pt x="22" y="4"/>
                  </a:lnTo>
                  <a:lnTo>
                    <a:pt x="26" y="5"/>
                  </a:lnTo>
                  <a:lnTo>
                    <a:pt x="28" y="7"/>
                  </a:lnTo>
                  <a:lnTo>
                    <a:pt x="30" y="9"/>
                  </a:lnTo>
                  <a:lnTo>
                    <a:pt x="32" y="8"/>
                  </a:lnTo>
                  <a:lnTo>
                    <a:pt x="35" y="10"/>
                  </a:lnTo>
                  <a:lnTo>
                    <a:pt x="35" y="12"/>
                  </a:lnTo>
                  <a:lnTo>
                    <a:pt x="39" y="13"/>
                  </a:lnTo>
                  <a:lnTo>
                    <a:pt x="41" y="14"/>
                  </a:lnTo>
                  <a:lnTo>
                    <a:pt x="39" y="15"/>
                  </a:lnTo>
                  <a:lnTo>
                    <a:pt x="43" y="16"/>
                  </a:lnTo>
                  <a:lnTo>
                    <a:pt x="39" y="18"/>
                  </a:lnTo>
                  <a:lnTo>
                    <a:pt x="43" y="20"/>
                  </a:lnTo>
                  <a:lnTo>
                    <a:pt x="45" y="20"/>
                  </a:lnTo>
                  <a:lnTo>
                    <a:pt x="52" y="24"/>
                  </a:lnTo>
                  <a:lnTo>
                    <a:pt x="48" y="26"/>
                  </a:lnTo>
                  <a:lnTo>
                    <a:pt x="47" y="29"/>
                  </a:lnTo>
                  <a:lnTo>
                    <a:pt x="42" y="24"/>
                  </a:lnTo>
                  <a:lnTo>
                    <a:pt x="39" y="24"/>
                  </a:lnTo>
                  <a:lnTo>
                    <a:pt x="42" y="29"/>
                  </a:lnTo>
                  <a:lnTo>
                    <a:pt x="45" y="30"/>
                  </a:lnTo>
                  <a:lnTo>
                    <a:pt x="45" y="36"/>
                  </a:lnTo>
                  <a:lnTo>
                    <a:pt x="38" y="32"/>
                  </a:lnTo>
                  <a:lnTo>
                    <a:pt x="43" y="37"/>
                  </a:lnTo>
                  <a:lnTo>
                    <a:pt x="34" y="34"/>
                  </a:lnTo>
                  <a:lnTo>
                    <a:pt x="28" y="30"/>
                  </a:lnTo>
                  <a:lnTo>
                    <a:pt x="24" y="31"/>
                  </a:lnTo>
                  <a:lnTo>
                    <a:pt x="23" y="27"/>
                  </a:lnTo>
                  <a:lnTo>
                    <a:pt x="30" y="27"/>
                  </a:lnTo>
                  <a:lnTo>
                    <a:pt x="28" y="25"/>
                  </a:lnTo>
                  <a:lnTo>
                    <a:pt x="32" y="22"/>
                  </a:lnTo>
                  <a:lnTo>
                    <a:pt x="29" y="18"/>
                  </a:lnTo>
                  <a:lnTo>
                    <a:pt x="24" y="18"/>
                  </a:lnTo>
                  <a:lnTo>
                    <a:pt x="24" y="17"/>
                  </a:lnTo>
                  <a:lnTo>
                    <a:pt x="26" y="16"/>
                  </a:lnTo>
                  <a:lnTo>
                    <a:pt x="22" y="14"/>
                  </a:lnTo>
                  <a:lnTo>
                    <a:pt x="19" y="12"/>
                  </a:lnTo>
                  <a:lnTo>
                    <a:pt x="20" y="14"/>
                  </a:lnTo>
                  <a:lnTo>
                    <a:pt x="17" y="14"/>
                  </a:lnTo>
                  <a:lnTo>
                    <a:pt x="2" y="13"/>
                  </a:lnTo>
                  <a:lnTo>
                    <a:pt x="0" y="10"/>
                  </a:lnTo>
                  <a:lnTo>
                    <a:pt x="4" y="10"/>
                  </a:lnTo>
                  <a:lnTo>
                    <a:pt x="0"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grpSp>
      <p:sp>
        <p:nvSpPr>
          <p:cNvPr id="32777" name="Text Box 1277">
            <a:extLst>
              <a:ext uri="{FF2B5EF4-FFF2-40B4-BE49-F238E27FC236}">
                <a16:creationId xmlns:a16="http://schemas.microsoft.com/office/drawing/2014/main" id="{532E2EE9-EE1C-FF4B-A494-A22387009CBA}"/>
              </a:ext>
            </a:extLst>
          </p:cNvPr>
          <p:cNvSpPr txBox="1">
            <a:spLocks noChangeArrowheads="1"/>
          </p:cNvSpPr>
          <p:nvPr/>
        </p:nvSpPr>
        <p:spPr bwMode="auto">
          <a:xfrm>
            <a:off x="1683389" y="3183709"/>
            <a:ext cx="1117440"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dirty="0">
                <a:solidFill>
                  <a:srgbClr val="FFFFE1"/>
                </a:solidFill>
                <a:latin typeface="Helvetica" pitchFamily="2" charset="0"/>
              </a:rPr>
              <a:t>Other Nations</a:t>
            </a:r>
          </a:p>
        </p:txBody>
      </p:sp>
      <p:grpSp>
        <p:nvGrpSpPr>
          <p:cNvPr id="32778" name="Group 64">
            <a:extLst>
              <a:ext uri="{FF2B5EF4-FFF2-40B4-BE49-F238E27FC236}">
                <a16:creationId xmlns:a16="http://schemas.microsoft.com/office/drawing/2014/main" id="{FAC51ED2-BBE1-FF4D-B855-C4C39CFAEE89}"/>
              </a:ext>
            </a:extLst>
          </p:cNvPr>
          <p:cNvGrpSpPr>
            <a:grpSpLocks/>
          </p:cNvGrpSpPr>
          <p:nvPr/>
        </p:nvGrpSpPr>
        <p:grpSpPr bwMode="auto">
          <a:xfrm>
            <a:off x="3701252" y="3706425"/>
            <a:ext cx="1721536" cy="819152"/>
            <a:chOff x="3487904" y="4536831"/>
            <a:chExt cx="2017866" cy="1091653"/>
          </a:xfrm>
        </p:grpSpPr>
        <p:sp>
          <p:nvSpPr>
            <p:cNvPr id="32823" name="Freeform 1142">
              <a:extLst>
                <a:ext uri="{FF2B5EF4-FFF2-40B4-BE49-F238E27FC236}">
                  <a16:creationId xmlns:a16="http://schemas.microsoft.com/office/drawing/2014/main" id="{CF52CDE3-CE26-464E-A858-1ECE662E86C9}"/>
                </a:ext>
              </a:extLst>
            </p:cNvPr>
            <p:cNvSpPr>
              <a:spLocks noChangeArrowheads="1"/>
            </p:cNvSpPr>
            <p:nvPr/>
          </p:nvSpPr>
          <p:spPr bwMode="auto">
            <a:xfrm>
              <a:off x="4824956" y="5214893"/>
              <a:ext cx="145992" cy="206795"/>
            </a:xfrm>
            <a:custGeom>
              <a:avLst/>
              <a:gdLst>
                <a:gd name="T0" fmla="*/ 0 w 101"/>
                <a:gd name="T1" fmla="*/ 2147483646 h 147"/>
                <a:gd name="T2" fmla="*/ 2147483646 w 101"/>
                <a:gd name="T3" fmla="*/ 2147483646 h 147"/>
                <a:gd name="T4" fmla="*/ 0 w 101"/>
                <a:gd name="T5" fmla="*/ 2147483646 h 147"/>
                <a:gd name="T6" fmla="*/ 2147483646 w 101"/>
                <a:gd name="T7" fmla="*/ 2147483646 h 147"/>
                <a:gd name="T8" fmla="*/ 2147483646 w 101"/>
                <a:gd name="T9" fmla="*/ 2147483646 h 147"/>
                <a:gd name="T10" fmla="*/ 2147483646 w 101"/>
                <a:gd name="T11" fmla="*/ 2147483646 h 147"/>
                <a:gd name="T12" fmla="*/ 2147483646 w 101"/>
                <a:gd name="T13" fmla="*/ 2147483646 h 147"/>
                <a:gd name="T14" fmla="*/ 2147483646 w 101"/>
                <a:gd name="T15" fmla="*/ 2147483646 h 147"/>
                <a:gd name="T16" fmla="*/ 2147483646 w 101"/>
                <a:gd name="T17" fmla="*/ 2147483646 h 147"/>
                <a:gd name="T18" fmla="*/ 2147483646 w 101"/>
                <a:gd name="T19" fmla="*/ 2147483646 h 147"/>
                <a:gd name="T20" fmla="*/ 2147483646 w 101"/>
                <a:gd name="T21" fmla="*/ 2147483646 h 147"/>
                <a:gd name="T22" fmla="*/ 2147483646 w 101"/>
                <a:gd name="T23" fmla="*/ 2147483646 h 147"/>
                <a:gd name="T24" fmla="*/ 2147483646 w 101"/>
                <a:gd name="T25" fmla="*/ 2147483646 h 147"/>
                <a:gd name="T26" fmla="*/ 2147483646 w 101"/>
                <a:gd name="T27" fmla="*/ 2147483646 h 147"/>
                <a:gd name="T28" fmla="*/ 2147483646 w 101"/>
                <a:gd name="T29" fmla="*/ 2147483646 h 147"/>
                <a:gd name="T30" fmla="*/ 2147483646 w 101"/>
                <a:gd name="T31" fmla="*/ 2147483646 h 147"/>
                <a:gd name="T32" fmla="*/ 2147483646 w 101"/>
                <a:gd name="T33" fmla="*/ 2147483646 h 147"/>
                <a:gd name="T34" fmla="*/ 2147483646 w 101"/>
                <a:gd name="T35" fmla="*/ 2147483646 h 147"/>
                <a:gd name="T36" fmla="*/ 2147483646 w 101"/>
                <a:gd name="T37" fmla="*/ 2147483646 h 147"/>
                <a:gd name="T38" fmla="*/ 2147483646 w 101"/>
                <a:gd name="T39" fmla="*/ 2147483646 h 147"/>
                <a:gd name="T40" fmla="*/ 2147483646 w 101"/>
                <a:gd name="T41" fmla="*/ 2147483646 h 147"/>
                <a:gd name="T42" fmla="*/ 2147483646 w 101"/>
                <a:gd name="T43" fmla="*/ 2147483646 h 147"/>
                <a:gd name="T44" fmla="*/ 2147483646 w 101"/>
                <a:gd name="T45" fmla="*/ 0 h 147"/>
                <a:gd name="T46" fmla="*/ 0 w 101"/>
                <a:gd name="T47" fmla="*/ 2147483646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147"/>
                <a:gd name="T74" fmla="*/ 101 w 101"/>
                <a:gd name="T75" fmla="*/ 147 h 1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147">
                  <a:moveTo>
                    <a:pt x="0" y="6"/>
                  </a:moveTo>
                  <a:lnTo>
                    <a:pt x="2" y="8"/>
                  </a:lnTo>
                  <a:lnTo>
                    <a:pt x="0" y="99"/>
                  </a:lnTo>
                  <a:lnTo>
                    <a:pt x="6" y="142"/>
                  </a:lnTo>
                  <a:lnTo>
                    <a:pt x="13" y="144"/>
                  </a:lnTo>
                  <a:lnTo>
                    <a:pt x="16" y="130"/>
                  </a:lnTo>
                  <a:lnTo>
                    <a:pt x="19" y="134"/>
                  </a:lnTo>
                  <a:lnTo>
                    <a:pt x="19" y="141"/>
                  </a:lnTo>
                  <a:lnTo>
                    <a:pt x="23" y="144"/>
                  </a:lnTo>
                  <a:lnTo>
                    <a:pt x="17" y="147"/>
                  </a:lnTo>
                  <a:lnTo>
                    <a:pt x="32" y="144"/>
                  </a:lnTo>
                  <a:lnTo>
                    <a:pt x="34" y="139"/>
                  </a:lnTo>
                  <a:lnTo>
                    <a:pt x="32" y="137"/>
                  </a:lnTo>
                  <a:lnTo>
                    <a:pt x="33" y="134"/>
                  </a:lnTo>
                  <a:lnTo>
                    <a:pt x="26" y="128"/>
                  </a:lnTo>
                  <a:lnTo>
                    <a:pt x="27" y="123"/>
                  </a:lnTo>
                  <a:lnTo>
                    <a:pt x="101" y="117"/>
                  </a:lnTo>
                  <a:lnTo>
                    <a:pt x="95" y="94"/>
                  </a:lnTo>
                  <a:lnTo>
                    <a:pt x="96" y="86"/>
                  </a:lnTo>
                  <a:lnTo>
                    <a:pt x="99" y="80"/>
                  </a:lnTo>
                  <a:lnTo>
                    <a:pt x="97" y="73"/>
                  </a:lnTo>
                  <a:lnTo>
                    <a:pt x="89" y="62"/>
                  </a:lnTo>
                  <a:lnTo>
                    <a:pt x="70" y="0"/>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4" name="Freeform 1143">
              <a:extLst>
                <a:ext uri="{FF2B5EF4-FFF2-40B4-BE49-F238E27FC236}">
                  <a16:creationId xmlns:a16="http://schemas.microsoft.com/office/drawing/2014/main" id="{05CD6D97-646E-9F44-A820-0246A0B3950F}"/>
                </a:ext>
              </a:extLst>
            </p:cNvPr>
            <p:cNvSpPr>
              <a:spLocks noChangeArrowheads="1"/>
            </p:cNvSpPr>
            <p:nvPr/>
          </p:nvSpPr>
          <p:spPr bwMode="auto">
            <a:xfrm>
              <a:off x="3558731" y="5600349"/>
              <a:ext cx="18791" cy="8441"/>
            </a:xfrm>
            <a:custGeom>
              <a:avLst/>
              <a:gdLst>
                <a:gd name="T0" fmla="*/ 0 w 13"/>
                <a:gd name="T1" fmla="*/ 2147483646 h 6"/>
                <a:gd name="T2" fmla="*/ 2147483646 w 13"/>
                <a:gd name="T3" fmla="*/ 2147483646 h 6"/>
                <a:gd name="T4" fmla="*/ 2147483646 w 13"/>
                <a:gd name="T5" fmla="*/ 0 h 6"/>
                <a:gd name="T6" fmla="*/ 2147483646 w 13"/>
                <a:gd name="T7" fmla="*/ 2147483646 h 6"/>
                <a:gd name="T8" fmla="*/ 0 w 13"/>
                <a:gd name="T9" fmla="*/ 2147483646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6"/>
                  </a:moveTo>
                  <a:lnTo>
                    <a:pt x="3" y="3"/>
                  </a:lnTo>
                  <a:lnTo>
                    <a:pt x="12" y="0"/>
                  </a:lnTo>
                  <a:lnTo>
                    <a:pt x="13" y="1"/>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5" name="Freeform 1144">
              <a:extLst>
                <a:ext uri="{FF2B5EF4-FFF2-40B4-BE49-F238E27FC236}">
                  <a16:creationId xmlns:a16="http://schemas.microsoft.com/office/drawing/2014/main" id="{B5364BD4-8C20-854A-9682-830E094B2464}"/>
                </a:ext>
              </a:extLst>
            </p:cNvPr>
            <p:cNvSpPr>
              <a:spLocks noChangeArrowheads="1"/>
            </p:cNvSpPr>
            <p:nvPr/>
          </p:nvSpPr>
          <p:spPr bwMode="auto">
            <a:xfrm>
              <a:off x="3586194" y="5597535"/>
              <a:ext cx="11564" cy="7033"/>
            </a:xfrm>
            <a:custGeom>
              <a:avLst/>
              <a:gdLst>
                <a:gd name="T0" fmla="*/ 0 w 8"/>
                <a:gd name="T1" fmla="*/ 2147483646 h 5"/>
                <a:gd name="T2" fmla="*/ 2147483646 w 8"/>
                <a:gd name="T3" fmla="*/ 0 h 5"/>
                <a:gd name="T4" fmla="*/ 2147483646 w 8"/>
                <a:gd name="T5" fmla="*/ 2147483646 h 5"/>
                <a:gd name="T6" fmla="*/ 2147483646 w 8"/>
                <a:gd name="T7" fmla="*/ 2147483646 h 5"/>
                <a:gd name="T8" fmla="*/ 0 w 8"/>
                <a:gd name="T9" fmla="*/ 2147483646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5"/>
                  </a:moveTo>
                  <a:lnTo>
                    <a:pt x="2" y="0"/>
                  </a:lnTo>
                  <a:lnTo>
                    <a:pt x="8" y="1"/>
                  </a:lnTo>
                  <a:lnTo>
                    <a:pt x="7" y="3"/>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6" name="Freeform 1145">
              <a:extLst>
                <a:ext uri="{FF2B5EF4-FFF2-40B4-BE49-F238E27FC236}">
                  <a16:creationId xmlns:a16="http://schemas.microsoft.com/office/drawing/2014/main" id="{F08E0298-C46E-9040-B0C8-FC1809C8CCE1}"/>
                </a:ext>
              </a:extLst>
            </p:cNvPr>
            <p:cNvSpPr>
              <a:spLocks noChangeArrowheads="1"/>
            </p:cNvSpPr>
            <p:nvPr/>
          </p:nvSpPr>
          <p:spPr bwMode="auto">
            <a:xfrm>
              <a:off x="3610768" y="5590501"/>
              <a:ext cx="21682" cy="7034"/>
            </a:xfrm>
            <a:custGeom>
              <a:avLst/>
              <a:gdLst>
                <a:gd name="T0" fmla="*/ 0 w 15"/>
                <a:gd name="T1" fmla="*/ 2147483646 h 5"/>
                <a:gd name="T2" fmla="*/ 2147483646 w 15"/>
                <a:gd name="T3" fmla="*/ 0 h 5"/>
                <a:gd name="T4" fmla="*/ 2147483646 w 15"/>
                <a:gd name="T5" fmla="*/ 0 h 5"/>
                <a:gd name="T6" fmla="*/ 2147483646 w 15"/>
                <a:gd name="T7" fmla="*/ 2147483646 h 5"/>
                <a:gd name="T8" fmla="*/ 2147483646 w 15"/>
                <a:gd name="T9" fmla="*/ 2147483646 h 5"/>
                <a:gd name="T10" fmla="*/ 0 w 15"/>
                <a:gd name="T11" fmla="*/ 2147483646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5"/>
                  </a:moveTo>
                  <a:lnTo>
                    <a:pt x="4" y="0"/>
                  </a:lnTo>
                  <a:lnTo>
                    <a:pt x="13" y="0"/>
                  </a:lnTo>
                  <a:lnTo>
                    <a:pt x="15" y="5"/>
                  </a:lnTo>
                  <a:lnTo>
                    <a:pt x="5" y="3"/>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7" name="Freeform 1146">
              <a:extLst>
                <a:ext uri="{FF2B5EF4-FFF2-40B4-BE49-F238E27FC236}">
                  <a16:creationId xmlns:a16="http://schemas.microsoft.com/office/drawing/2014/main" id="{8E67AF44-6661-1046-A285-53B9300981F3}"/>
                </a:ext>
              </a:extLst>
            </p:cNvPr>
            <p:cNvSpPr>
              <a:spLocks noChangeArrowheads="1"/>
            </p:cNvSpPr>
            <p:nvPr/>
          </p:nvSpPr>
          <p:spPr bwMode="auto">
            <a:xfrm>
              <a:off x="3631004" y="5334468"/>
              <a:ext cx="372929" cy="270100"/>
            </a:xfrm>
            <a:custGeom>
              <a:avLst/>
              <a:gdLst>
                <a:gd name="T0" fmla="*/ 2147483646 w 258"/>
                <a:gd name="T1" fmla="*/ 2147483646 h 192"/>
                <a:gd name="T2" fmla="*/ 2147483646 w 258"/>
                <a:gd name="T3" fmla="*/ 2147483646 h 192"/>
                <a:gd name="T4" fmla="*/ 2147483646 w 258"/>
                <a:gd name="T5" fmla="*/ 2147483646 h 192"/>
                <a:gd name="T6" fmla="*/ 2147483646 w 258"/>
                <a:gd name="T7" fmla="*/ 2147483646 h 192"/>
                <a:gd name="T8" fmla="*/ 2147483646 w 258"/>
                <a:gd name="T9" fmla="*/ 2147483646 h 192"/>
                <a:gd name="T10" fmla="*/ 2147483646 w 258"/>
                <a:gd name="T11" fmla="*/ 2147483646 h 192"/>
                <a:gd name="T12" fmla="*/ 2147483646 w 258"/>
                <a:gd name="T13" fmla="*/ 2147483646 h 192"/>
                <a:gd name="T14" fmla="*/ 2147483646 w 258"/>
                <a:gd name="T15" fmla="*/ 2147483646 h 192"/>
                <a:gd name="T16" fmla="*/ 2147483646 w 258"/>
                <a:gd name="T17" fmla="*/ 2147483646 h 192"/>
                <a:gd name="T18" fmla="*/ 2147483646 w 258"/>
                <a:gd name="T19" fmla="*/ 2147483646 h 192"/>
                <a:gd name="T20" fmla="*/ 2147483646 w 258"/>
                <a:gd name="T21" fmla="*/ 2147483646 h 192"/>
                <a:gd name="T22" fmla="*/ 2147483646 w 258"/>
                <a:gd name="T23" fmla="*/ 2147483646 h 192"/>
                <a:gd name="T24" fmla="*/ 2147483646 w 258"/>
                <a:gd name="T25" fmla="*/ 2147483646 h 192"/>
                <a:gd name="T26" fmla="*/ 2147483646 w 258"/>
                <a:gd name="T27" fmla="*/ 2147483646 h 192"/>
                <a:gd name="T28" fmla="*/ 2147483646 w 258"/>
                <a:gd name="T29" fmla="*/ 2147483646 h 192"/>
                <a:gd name="T30" fmla="*/ 2147483646 w 258"/>
                <a:gd name="T31" fmla="*/ 2147483646 h 192"/>
                <a:gd name="T32" fmla="*/ 2147483646 w 258"/>
                <a:gd name="T33" fmla="*/ 2147483646 h 192"/>
                <a:gd name="T34" fmla="*/ 2147483646 w 258"/>
                <a:gd name="T35" fmla="*/ 2147483646 h 192"/>
                <a:gd name="T36" fmla="*/ 2147483646 w 258"/>
                <a:gd name="T37" fmla="*/ 0 h 192"/>
                <a:gd name="T38" fmla="*/ 2147483646 w 258"/>
                <a:gd name="T39" fmla="*/ 2147483646 h 192"/>
                <a:gd name="T40" fmla="*/ 2147483646 w 258"/>
                <a:gd name="T41" fmla="*/ 2147483646 h 192"/>
                <a:gd name="T42" fmla="*/ 2147483646 w 258"/>
                <a:gd name="T43" fmla="*/ 2147483646 h 192"/>
                <a:gd name="T44" fmla="*/ 2147483646 w 258"/>
                <a:gd name="T45" fmla="*/ 2147483646 h 192"/>
                <a:gd name="T46" fmla="*/ 2147483646 w 258"/>
                <a:gd name="T47" fmla="*/ 2147483646 h 192"/>
                <a:gd name="T48" fmla="*/ 2147483646 w 258"/>
                <a:gd name="T49" fmla="*/ 2147483646 h 192"/>
                <a:gd name="T50" fmla="*/ 2147483646 w 258"/>
                <a:gd name="T51" fmla="*/ 2147483646 h 192"/>
                <a:gd name="T52" fmla="*/ 2147483646 w 258"/>
                <a:gd name="T53" fmla="*/ 2147483646 h 192"/>
                <a:gd name="T54" fmla="*/ 2147483646 w 258"/>
                <a:gd name="T55" fmla="*/ 2147483646 h 192"/>
                <a:gd name="T56" fmla="*/ 2147483646 w 258"/>
                <a:gd name="T57" fmla="*/ 2147483646 h 192"/>
                <a:gd name="T58" fmla="*/ 2147483646 w 258"/>
                <a:gd name="T59" fmla="*/ 2147483646 h 192"/>
                <a:gd name="T60" fmla="*/ 2147483646 w 258"/>
                <a:gd name="T61" fmla="*/ 2147483646 h 192"/>
                <a:gd name="T62" fmla="*/ 2147483646 w 258"/>
                <a:gd name="T63" fmla="*/ 2147483646 h 192"/>
                <a:gd name="T64" fmla="*/ 2147483646 w 258"/>
                <a:gd name="T65" fmla="*/ 2147483646 h 192"/>
                <a:gd name="T66" fmla="*/ 2147483646 w 258"/>
                <a:gd name="T67" fmla="*/ 2147483646 h 192"/>
                <a:gd name="T68" fmla="*/ 2147483646 w 258"/>
                <a:gd name="T69" fmla="*/ 2147483646 h 192"/>
                <a:gd name="T70" fmla="*/ 2147483646 w 258"/>
                <a:gd name="T71" fmla="*/ 2147483646 h 192"/>
                <a:gd name="T72" fmla="*/ 2147483646 w 258"/>
                <a:gd name="T73" fmla="*/ 2147483646 h 192"/>
                <a:gd name="T74" fmla="*/ 2147483646 w 258"/>
                <a:gd name="T75" fmla="*/ 2147483646 h 192"/>
                <a:gd name="T76" fmla="*/ 2147483646 w 258"/>
                <a:gd name="T77" fmla="*/ 2147483646 h 192"/>
                <a:gd name="T78" fmla="*/ 2147483646 w 258"/>
                <a:gd name="T79" fmla="*/ 2147483646 h 192"/>
                <a:gd name="T80" fmla="*/ 2147483646 w 258"/>
                <a:gd name="T81" fmla="*/ 2147483646 h 192"/>
                <a:gd name="T82" fmla="*/ 2147483646 w 258"/>
                <a:gd name="T83" fmla="*/ 2147483646 h 192"/>
                <a:gd name="T84" fmla="*/ 2147483646 w 258"/>
                <a:gd name="T85" fmla="*/ 2147483646 h 192"/>
                <a:gd name="T86" fmla="*/ 2147483646 w 258"/>
                <a:gd name="T87" fmla="*/ 2147483646 h 192"/>
                <a:gd name="T88" fmla="*/ 2147483646 w 258"/>
                <a:gd name="T89" fmla="*/ 2147483646 h 192"/>
                <a:gd name="T90" fmla="*/ 2147483646 w 258"/>
                <a:gd name="T91" fmla="*/ 2147483646 h 192"/>
                <a:gd name="T92" fmla="*/ 2147483646 w 258"/>
                <a:gd name="T93" fmla="*/ 2147483646 h 192"/>
                <a:gd name="T94" fmla="*/ 2147483646 w 258"/>
                <a:gd name="T95" fmla="*/ 2147483646 h 192"/>
                <a:gd name="T96" fmla="*/ 2147483646 w 258"/>
                <a:gd name="T97" fmla="*/ 2147483646 h 192"/>
                <a:gd name="T98" fmla="*/ 2147483646 w 258"/>
                <a:gd name="T99" fmla="*/ 2147483646 h 192"/>
                <a:gd name="T100" fmla="*/ 2147483646 w 258"/>
                <a:gd name="T101" fmla="*/ 2147483646 h 192"/>
                <a:gd name="T102" fmla="*/ 2147483646 w 258"/>
                <a:gd name="T103" fmla="*/ 2147483646 h 192"/>
                <a:gd name="T104" fmla="*/ 2147483646 w 258"/>
                <a:gd name="T105" fmla="*/ 2147483646 h 192"/>
                <a:gd name="T106" fmla="*/ 2147483646 w 258"/>
                <a:gd name="T107" fmla="*/ 2147483646 h 192"/>
                <a:gd name="T108" fmla="*/ 2147483646 w 258"/>
                <a:gd name="T109" fmla="*/ 2147483646 h 192"/>
                <a:gd name="T110" fmla="*/ 2147483646 w 258"/>
                <a:gd name="T111" fmla="*/ 2147483646 h 192"/>
                <a:gd name="T112" fmla="*/ 2147483646 w 258"/>
                <a:gd name="T113" fmla="*/ 2147483646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8"/>
                <a:gd name="T172" fmla="*/ 0 h 192"/>
                <a:gd name="T173" fmla="*/ 258 w 258"/>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8" h="192">
                  <a:moveTo>
                    <a:pt x="0" y="183"/>
                  </a:moveTo>
                  <a:lnTo>
                    <a:pt x="2" y="180"/>
                  </a:lnTo>
                  <a:lnTo>
                    <a:pt x="4" y="181"/>
                  </a:lnTo>
                  <a:lnTo>
                    <a:pt x="15" y="174"/>
                  </a:lnTo>
                  <a:lnTo>
                    <a:pt x="21" y="175"/>
                  </a:lnTo>
                  <a:lnTo>
                    <a:pt x="23" y="178"/>
                  </a:lnTo>
                  <a:lnTo>
                    <a:pt x="23" y="175"/>
                  </a:lnTo>
                  <a:lnTo>
                    <a:pt x="30" y="171"/>
                  </a:lnTo>
                  <a:lnTo>
                    <a:pt x="40" y="168"/>
                  </a:lnTo>
                  <a:lnTo>
                    <a:pt x="49" y="161"/>
                  </a:lnTo>
                  <a:lnTo>
                    <a:pt x="51" y="162"/>
                  </a:lnTo>
                  <a:lnTo>
                    <a:pt x="53" y="153"/>
                  </a:lnTo>
                  <a:lnTo>
                    <a:pt x="58" y="147"/>
                  </a:lnTo>
                  <a:lnTo>
                    <a:pt x="49" y="147"/>
                  </a:lnTo>
                  <a:lnTo>
                    <a:pt x="50" y="144"/>
                  </a:lnTo>
                  <a:lnTo>
                    <a:pt x="53" y="144"/>
                  </a:lnTo>
                  <a:lnTo>
                    <a:pt x="50" y="142"/>
                  </a:lnTo>
                  <a:lnTo>
                    <a:pt x="45" y="146"/>
                  </a:lnTo>
                  <a:lnTo>
                    <a:pt x="45" y="149"/>
                  </a:lnTo>
                  <a:lnTo>
                    <a:pt x="40" y="143"/>
                  </a:lnTo>
                  <a:lnTo>
                    <a:pt x="38" y="144"/>
                  </a:lnTo>
                  <a:lnTo>
                    <a:pt x="35" y="141"/>
                  </a:lnTo>
                  <a:lnTo>
                    <a:pt x="28" y="143"/>
                  </a:lnTo>
                  <a:lnTo>
                    <a:pt x="27" y="144"/>
                  </a:lnTo>
                  <a:lnTo>
                    <a:pt x="20" y="142"/>
                  </a:lnTo>
                  <a:lnTo>
                    <a:pt x="27" y="137"/>
                  </a:lnTo>
                  <a:lnTo>
                    <a:pt x="24" y="137"/>
                  </a:lnTo>
                  <a:lnTo>
                    <a:pt x="27" y="133"/>
                  </a:lnTo>
                  <a:lnTo>
                    <a:pt x="26" y="124"/>
                  </a:lnTo>
                  <a:lnTo>
                    <a:pt x="29" y="119"/>
                  </a:lnTo>
                  <a:lnTo>
                    <a:pt x="23" y="123"/>
                  </a:lnTo>
                  <a:lnTo>
                    <a:pt x="24" y="126"/>
                  </a:lnTo>
                  <a:lnTo>
                    <a:pt x="19" y="128"/>
                  </a:lnTo>
                  <a:lnTo>
                    <a:pt x="13" y="126"/>
                  </a:lnTo>
                  <a:lnTo>
                    <a:pt x="12" y="119"/>
                  </a:lnTo>
                  <a:lnTo>
                    <a:pt x="7" y="116"/>
                  </a:lnTo>
                  <a:lnTo>
                    <a:pt x="7" y="114"/>
                  </a:lnTo>
                  <a:lnTo>
                    <a:pt x="10" y="114"/>
                  </a:lnTo>
                  <a:lnTo>
                    <a:pt x="11" y="112"/>
                  </a:lnTo>
                  <a:lnTo>
                    <a:pt x="13" y="112"/>
                  </a:lnTo>
                  <a:lnTo>
                    <a:pt x="11" y="111"/>
                  </a:lnTo>
                  <a:lnTo>
                    <a:pt x="13" y="110"/>
                  </a:lnTo>
                  <a:lnTo>
                    <a:pt x="10" y="108"/>
                  </a:lnTo>
                  <a:lnTo>
                    <a:pt x="9" y="109"/>
                  </a:lnTo>
                  <a:lnTo>
                    <a:pt x="6" y="103"/>
                  </a:lnTo>
                  <a:lnTo>
                    <a:pt x="8" y="99"/>
                  </a:lnTo>
                  <a:lnTo>
                    <a:pt x="20" y="92"/>
                  </a:lnTo>
                  <a:lnTo>
                    <a:pt x="23" y="87"/>
                  </a:lnTo>
                  <a:lnTo>
                    <a:pt x="26" y="86"/>
                  </a:lnTo>
                  <a:lnTo>
                    <a:pt x="31" y="89"/>
                  </a:lnTo>
                  <a:lnTo>
                    <a:pt x="35" y="88"/>
                  </a:lnTo>
                  <a:lnTo>
                    <a:pt x="37" y="85"/>
                  </a:lnTo>
                  <a:lnTo>
                    <a:pt x="46" y="87"/>
                  </a:lnTo>
                  <a:lnTo>
                    <a:pt x="47" y="79"/>
                  </a:lnTo>
                  <a:lnTo>
                    <a:pt x="45" y="76"/>
                  </a:lnTo>
                  <a:lnTo>
                    <a:pt x="50" y="73"/>
                  </a:lnTo>
                  <a:lnTo>
                    <a:pt x="45" y="72"/>
                  </a:lnTo>
                  <a:lnTo>
                    <a:pt x="38" y="76"/>
                  </a:lnTo>
                  <a:lnTo>
                    <a:pt x="37" y="72"/>
                  </a:lnTo>
                  <a:lnTo>
                    <a:pt x="24" y="71"/>
                  </a:lnTo>
                  <a:lnTo>
                    <a:pt x="19" y="67"/>
                  </a:lnTo>
                  <a:lnTo>
                    <a:pt x="18" y="59"/>
                  </a:lnTo>
                  <a:lnTo>
                    <a:pt x="22" y="61"/>
                  </a:lnTo>
                  <a:lnTo>
                    <a:pt x="13" y="53"/>
                  </a:lnTo>
                  <a:lnTo>
                    <a:pt x="37" y="48"/>
                  </a:lnTo>
                  <a:lnTo>
                    <a:pt x="40" y="49"/>
                  </a:lnTo>
                  <a:lnTo>
                    <a:pt x="37" y="53"/>
                  </a:lnTo>
                  <a:lnTo>
                    <a:pt x="49" y="58"/>
                  </a:lnTo>
                  <a:lnTo>
                    <a:pt x="54" y="56"/>
                  </a:lnTo>
                  <a:lnTo>
                    <a:pt x="54" y="55"/>
                  </a:lnTo>
                  <a:lnTo>
                    <a:pt x="50" y="53"/>
                  </a:lnTo>
                  <a:lnTo>
                    <a:pt x="47" y="46"/>
                  </a:lnTo>
                  <a:lnTo>
                    <a:pt x="50" y="49"/>
                  </a:lnTo>
                  <a:lnTo>
                    <a:pt x="51" y="53"/>
                  </a:lnTo>
                  <a:lnTo>
                    <a:pt x="57" y="55"/>
                  </a:lnTo>
                  <a:lnTo>
                    <a:pt x="63" y="55"/>
                  </a:lnTo>
                  <a:lnTo>
                    <a:pt x="61" y="52"/>
                  </a:lnTo>
                  <a:lnTo>
                    <a:pt x="52" y="51"/>
                  </a:lnTo>
                  <a:lnTo>
                    <a:pt x="53" y="46"/>
                  </a:lnTo>
                  <a:lnTo>
                    <a:pt x="43" y="43"/>
                  </a:lnTo>
                  <a:lnTo>
                    <a:pt x="43" y="36"/>
                  </a:lnTo>
                  <a:lnTo>
                    <a:pt x="40" y="32"/>
                  </a:lnTo>
                  <a:lnTo>
                    <a:pt x="33" y="24"/>
                  </a:lnTo>
                  <a:lnTo>
                    <a:pt x="35" y="24"/>
                  </a:lnTo>
                  <a:lnTo>
                    <a:pt x="39" y="18"/>
                  </a:lnTo>
                  <a:lnTo>
                    <a:pt x="47" y="21"/>
                  </a:lnTo>
                  <a:lnTo>
                    <a:pt x="54" y="18"/>
                  </a:lnTo>
                  <a:lnTo>
                    <a:pt x="64" y="8"/>
                  </a:lnTo>
                  <a:lnTo>
                    <a:pt x="67" y="9"/>
                  </a:lnTo>
                  <a:lnTo>
                    <a:pt x="74" y="6"/>
                  </a:lnTo>
                  <a:lnTo>
                    <a:pt x="74" y="9"/>
                  </a:lnTo>
                  <a:lnTo>
                    <a:pt x="77" y="8"/>
                  </a:lnTo>
                  <a:lnTo>
                    <a:pt x="75" y="6"/>
                  </a:lnTo>
                  <a:lnTo>
                    <a:pt x="84" y="5"/>
                  </a:lnTo>
                  <a:lnTo>
                    <a:pt x="91" y="0"/>
                  </a:lnTo>
                  <a:lnTo>
                    <a:pt x="95" y="3"/>
                  </a:lnTo>
                  <a:lnTo>
                    <a:pt x="94" y="8"/>
                  </a:lnTo>
                  <a:lnTo>
                    <a:pt x="97" y="8"/>
                  </a:lnTo>
                  <a:lnTo>
                    <a:pt x="98" y="4"/>
                  </a:lnTo>
                  <a:lnTo>
                    <a:pt x="102" y="9"/>
                  </a:lnTo>
                  <a:lnTo>
                    <a:pt x="110" y="9"/>
                  </a:lnTo>
                  <a:lnTo>
                    <a:pt x="111" y="14"/>
                  </a:lnTo>
                  <a:lnTo>
                    <a:pt x="124" y="15"/>
                  </a:lnTo>
                  <a:lnTo>
                    <a:pt x="124" y="17"/>
                  </a:lnTo>
                  <a:lnTo>
                    <a:pt x="128" y="16"/>
                  </a:lnTo>
                  <a:lnTo>
                    <a:pt x="131" y="19"/>
                  </a:lnTo>
                  <a:lnTo>
                    <a:pt x="138" y="18"/>
                  </a:lnTo>
                  <a:lnTo>
                    <a:pt x="144" y="21"/>
                  </a:lnTo>
                  <a:lnTo>
                    <a:pt x="151" y="18"/>
                  </a:lnTo>
                  <a:lnTo>
                    <a:pt x="151" y="20"/>
                  </a:lnTo>
                  <a:lnTo>
                    <a:pt x="153" y="19"/>
                  </a:lnTo>
                  <a:lnTo>
                    <a:pt x="163" y="24"/>
                  </a:lnTo>
                  <a:lnTo>
                    <a:pt x="173" y="135"/>
                  </a:lnTo>
                  <a:lnTo>
                    <a:pt x="185" y="135"/>
                  </a:lnTo>
                  <a:lnTo>
                    <a:pt x="185" y="138"/>
                  </a:lnTo>
                  <a:lnTo>
                    <a:pt x="189" y="141"/>
                  </a:lnTo>
                  <a:lnTo>
                    <a:pt x="196" y="146"/>
                  </a:lnTo>
                  <a:lnTo>
                    <a:pt x="198" y="149"/>
                  </a:lnTo>
                  <a:lnTo>
                    <a:pt x="204" y="146"/>
                  </a:lnTo>
                  <a:lnTo>
                    <a:pt x="206" y="141"/>
                  </a:lnTo>
                  <a:lnTo>
                    <a:pt x="209" y="140"/>
                  </a:lnTo>
                  <a:lnTo>
                    <a:pt x="210" y="138"/>
                  </a:lnTo>
                  <a:lnTo>
                    <a:pt x="214" y="141"/>
                  </a:lnTo>
                  <a:lnTo>
                    <a:pt x="213" y="144"/>
                  </a:lnTo>
                  <a:lnTo>
                    <a:pt x="216" y="144"/>
                  </a:lnTo>
                  <a:lnTo>
                    <a:pt x="218" y="146"/>
                  </a:lnTo>
                  <a:lnTo>
                    <a:pt x="219" y="148"/>
                  </a:lnTo>
                  <a:lnTo>
                    <a:pt x="224" y="149"/>
                  </a:lnTo>
                  <a:lnTo>
                    <a:pt x="242" y="173"/>
                  </a:lnTo>
                  <a:lnTo>
                    <a:pt x="248" y="174"/>
                  </a:lnTo>
                  <a:lnTo>
                    <a:pt x="257" y="177"/>
                  </a:lnTo>
                  <a:lnTo>
                    <a:pt x="258" y="178"/>
                  </a:lnTo>
                  <a:lnTo>
                    <a:pt x="256" y="180"/>
                  </a:lnTo>
                  <a:lnTo>
                    <a:pt x="257" y="184"/>
                  </a:lnTo>
                  <a:lnTo>
                    <a:pt x="255" y="192"/>
                  </a:lnTo>
                  <a:lnTo>
                    <a:pt x="254" y="190"/>
                  </a:lnTo>
                  <a:lnTo>
                    <a:pt x="252" y="192"/>
                  </a:lnTo>
                  <a:lnTo>
                    <a:pt x="250" y="190"/>
                  </a:lnTo>
                  <a:lnTo>
                    <a:pt x="253" y="188"/>
                  </a:lnTo>
                  <a:lnTo>
                    <a:pt x="251" y="185"/>
                  </a:lnTo>
                  <a:lnTo>
                    <a:pt x="251" y="183"/>
                  </a:lnTo>
                  <a:lnTo>
                    <a:pt x="248" y="178"/>
                  </a:lnTo>
                  <a:lnTo>
                    <a:pt x="246" y="178"/>
                  </a:lnTo>
                  <a:lnTo>
                    <a:pt x="243" y="180"/>
                  </a:lnTo>
                  <a:lnTo>
                    <a:pt x="242" y="183"/>
                  </a:lnTo>
                  <a:lnTo>
                    <a:pt x="240" y="183"/>
                  </a:lnTo>
                  <a:lnTo>
                    <a:pt x="239" y="183"/>
                  </a:lnTo>
                  <a:lnTo>
                    <a:pt x="241" y="180"/>
                  </a:lnTo>
                  <a:lnTo>
                    <a:pt x="242" y="177"/>
                  </a:lnTo>
                  <a:lnTo>
                    <a:pt x="240" y="178"/>
                  </a:lnTo>
                  <a:lnTo>
                    <a:pt x="239" y="180"/>
                  </a:lnTo>
                  <a:lnTo>
                    <a:pt x="233" y="177"/>
                  </a:lnTo>
                  <a:lnTo>
                    <a:pt x="233" y="176"/>
                  </a:lnTo>
                  <a:lnTo>
                    <a:pt x="237" y="176"/>
                  </a:lnTo>
                  <a:lnTo>
                    <a:pt x="237" y="173"/>
                  </a:lnTo>
                  <a:lnTo>
                    <a:pt x="239" y="172"/>
                  </a:lnTo>
                  <a:lnTo>
                    <a:pt x="239" y="171"/>
                  </a:lnTo>
                  <a:lnTo>
                    <a:pt x="236" y="172"/>
                  </a:lnTo>
                  <a:lnTo>
                    <a:pt x="235" y="168"/>
                  </a:lnTo>
                  <a:lnTo>
                    <a:pt x="228" y="168"/>
                  </a:lnTo>
                  <a:lnTo>
                    <a:pt x="226" y="163"/>
                  </a:lnTo>
                  <a:lnTo>
                    <a:pt x="228" y="159"/>
                  </a:lnTo>
                  <a:lnTo>
                    <a:pt x="226" y="159"/>
                  </a:lnTo>
                  <a:lnTo>
                    <a:pt x="224" y="157"/>
                  </a:lnTo>
                  <a:lnTo>
                    <a:pt x="223" y="158"/>
                  </a:lnTo>
                  <a:lnTo>
                    <a:pt x="221" y="157"/>
                  </a:lnTo>
                  <a:lnTo>
                    <a:pt x="224" y="153"/>
                  </a:lnTo>
                  <a:lnTo>
                    <a:pt x="222" y="152"/>
                  </a:lnTo>
                  <a:lnTo>
                    <a:pt x="221" y="154"/>
                  </a:lnTo>
                  <a:lnTo>
                    <a:pt x="219" y="156"/>
                  </a:lnTo>
                  <a:lnTo>
                    <a:pt x="216" y="154"/>
                  </a:lnTo>
                  <a:lnTo>
                    <a:pt x="216" y="151"/>
                  </a:lnTo>
                  <a:lnTo>
                    <a:pt x="213" y="147"/>
                  </a:lnTo>
                  <a:lnTo>
                    <a:pt x="213" y="145"/>
                  </a:lnTo>
                  <a:lnTo>
                    <a:pt x="211" y="144"/>
                  </a:lnTo>
                  <a:lnTo>
                    <a:pt x="211" y="142"/>
                  </a:lnTo>
                  <a:lnTo>
                    <a:pt x="210" y="142"/>
                  </a:lnTo>
                  <a:lnTo>
                    <a:pt x="212" y="149"/>
                  </a:lnTo>
                  <a:lnTo>
                    <a:pt x="215" y="154"/>
                  </a:lnTo>
                  <a:lnTo>
                    <a:pt x="224" y="161"/>
                  </a:lnTo>
                  <a:lnTo>
                    <a:pt x="225" y="162"/>
                  </a:lnTo>
                  <a:lnTo>
                    <a:pt x="223" y="161"/>
                  </a:lnTo>
                  <a:lnTo>
                    <a:pt x="223" y="163"/>
                  </a:lnTo>
                  <a:lnTo>
                    <a:pt x="224" y="163"/>
                  </a:lnTo>
                  <a:lnTo>
                    <a:pt x="225" y="167"/>
                  </a:lnTo>
                  <a:lnTo>
                    <a:pt x="231" y="170"/>
                  </a:lnTo>
                  <a:lnTo>
                    <a:pt x="234" y="174"/>
                  </a:lnTo>
                  <a:lnTo>
                    <a:pt x="227" y="175"/>
                  </a:lnTo>
                  <a:lnTo>
                    <a:pt x="224" y="183"/>
                  </a:lnTo>
                  <a:lnTo>
                    <a:pt x="221" y="171"/>
                  </a:lnTo>
                  <a:lnTo>
                    <a:pt x="220" y="170"/>
                  </a:lnTo>
                  <a:lnTo>
                    <a:pt x="220" y="167"/>
                  </a:lnTo>
                  <a:lnTo>
                    <a:pt x="221" y="166"/>
                  </a:lnTo>
                  <a:lnTo>
                    <a:pt x="215" y="156"/>
                  </a:lnTo>
                  <a:lnTo>
                    <a:pt x="213" y="156"/>
                  </a:lnTo>
                  <a:lnTo>
                    <a:pt x="212" y="154"/>
                  </a:lnTo>
                  <a:lnTo>
                    <a:pt x="210" y="154"/>
                  </a:lnTo>
                  <a:lnTo>
                    <a:pt x="209" y="153"/>
                  </a:lnTo>
                  <a:lnTo>
                    <a:pt x="207" y="148"/>
                  </a:lnTo>
                  <a:lnTo>
                    <a:pt x="206" y="150"/>
                  </a:lnTo>
                  <a:lnTo>
                    <a:pt x="202" y="149"/>
                  </a:lnTo>
                  <a:lnTo>
                    <a:pt x="201" y="150"/>
                  </a:lnTo>
                  <a:lnTo>
                    <a:pt x="206" y="153"/>
                  </a:lnTo>
                  <a:lnTo>
                    <a:pt x="204" y="154"/>
                  </a:lnTo>
                  <a:lnTo>
                    <a:pt x="204" y="157"/>
                  </a:lnTo>
                  <a:lnTo>
                    <a:pt x="200" y="154"/>
                  </a:lnTo>
                  <a:lnTo>
                    <a:pt x="193" y="149"/>
                  </a:lnTo>
                  <a:lnTo>
                    <a:pt x="184" y="146"/>
                  </a:lnTo>
                  <a:lnTo>
                    <a:pt x="177" y="145"/>
                  </a:lnTo>
                  <a:lnTo>
                    <a:pt x="182" y="140"/>
                  </a:lnTo>
                  <a:lnTo>
                    <a:pt x="184" y="142"/>
                  </a:lnTo>
                  <a:lnTo>
                    <a:pt x="185" y="140"/>
                  </a:lnTo>
                  <a:lnTo>
                    <a:pt x="181" y="137"/>
                  </a:lnTo>
                  <a:lnTo>
                    <a:pt x="178" y="142"/>
                  </a:lnTo>
                  <a:lnTo>
                    <a:pt x="173" y="142"/>
                  </a:lnTo>
                  <a:lnTo>
                    <a:pt x="149" y="140"/>
                  </a:lnTo>
                  <a:lnTo>
                    <a:pt x="150" y="137"/>
                  </a:lnTo>
                  <a:lnTo>
                    <a:pt x="148" y="138"/>
                  </a:lnTo>
                  <a:lnTo>
                    <a:pt x="145" y="135"/>
                  </a:lnTo>
                  <a:lnTo>
                    <a:pt x="141" y="136"/>
                  </a:lnTo>
                  <a:lnTo>
                    <a:pt x="140" y="134"/>
                  </a:lnTo>
                  <a:lnTo>
                    <a:pt x="134" y="137"/>
                  </a:lnTo>
                  <a:lnTo>
                    <a:pt x="133" y="135"/>
                  </a:lnTo>
                  <a:lnTo>
                    <a:pt x="136" y="131"/>
                  </a:lnTo>
                  <a:lnTo>
                    <a:pt x="135" y="131"/>
                  </a:lnTo>
                  <a:lnTo>
                    <a:pt x="137" y="130"/>
                  </a:lnTo>
                  <a:lnTo>
                    <a:pt x="129" y="131"/>
                  </a:lnTo>
                  <a:lnTo>
                    <a:pt x="127" y="129"/>
                  </a:lnTo>
                  <a:lnTo>
                    <a:pt x="125" y="130"/>
                  </a:lnTo>
                  <a:lnTo>
                    <a:pt x="124" y="128"/>
                  </a:lnTo>
                  <a:lnTo>
                    <a:pt x="126" y="126"/>
                  </a:lnTo>
                  <a:lnTo>
                    <a:pt x="122" y="127"/>
                  </a:lnTo>
                  <a:lnTo>
                    <a:pt x="123" y="129"/>
                  </a:lnTo>
                  <a:lnTo>
                    <a:pt x="121" y="130"/>
                  </a:lnTo>
                  <a:lnTo>
                    <a:pt x="123" y="130"/>
                  </a:lnTo>
                  <a:lnTo>
                    <a:pt x="122" y="133"/>
                  </a:lnTo>
                  <a:lnTo>
                    <a:pt x="125" y="135"/>
                  </a:lnTo>
                  <a:lnTo>
                    <a:pt x="128" y="136"/>
                  </a:lnTo>
                  <a:lnTo>
                    <a:pt x="132" y="135"/>
                  </a:lnTo>
                  <a:lnTo>
                    <a:pt x="131" y="142"/>
                  </a:lnTo>
                  <a:lnTo>
                    <a:pt x="125" y="142"/>
                  </a:lnTo>
                  <a:lnTo>
                    <a:pt x="125" y="140"/>
                  </a:lnTo>
                  <a:lnTo>
                    <a:pt x="122" y="138"/>
                  </a:lnTo>
                  <a:lnTo>
                    <a:pt x="117" y="140"/>
                  </a:lnTo>
                  <a:lnTo>
                    <a:pt x="117" y="138"/>
                  </a:lnTo>
                  <a:lnTo>
                    <a:pt x="115" y="140"/>
                  </a:lnTo>
                  <a:lnTo>
                    <a:pt x="114" y="138"/>
                  </a:lnTo>
                  <a:lnTo>
                    <a:pt x="110" y="137"/>
                  </a:lnTo>
                  <a:lnTo>
                    <a:pt x="113" y="142"/>
                  </a:lnTo>
                  <a:lnTo>
                    <a:pt x="112" y="142"/>
                  </a:lnTo>
                  <a:lnTo>
                    <a:pt x="111" y="142"/>
                  </a:lnTo>
                  <a:lnTo>
                    <a:pt x="106" y="144"/>
                  </a:lnTo>
                  <a:lnTo>
                    <a:pt x="105" y="144"/>
                  </a:lnTo>
                  <a:lnTo>
                    <a:pt x="101" y="149"/>
                  </a:lnTo>
                  <a:lnTo>
                    <a:pt x="100" y="147"/>
                  </a:lnTo>
                  <a:lnTo>
                    <a:pt x="98" y="148"/>
                  </a:lnTo>
                  <a:lnTo>
                    <a:pt x="95" y="147"/>
                  </a:lnTo>
                  <a:lnTo>
                    <a:pt x="95" y="144"/>
                  </a:lnTo>
                  <a:lnTo>
                    <a:pt x="99" y="144"/>
                  </a:lnTo>
                  <a:lnTo>
                    <a:pt x="101" y="142"/>
                  </a:lnTo>
                  <a:lnTo>
                    <a:pt x="94" y="142"/>
                  </a:lnTo>
                  <a:lnTo>
                    <a:pt x="101" y="129"/>
                  </a:lnTo>
                  <a:lnTo>
                    <a:pt x="111" y="127"/>
                  </a:lnTo>
                  <a:lnTo>
                    <a:pt x="110" y="124"/>
                  </a:lnTo>
                  <a:lnTo>
                    <a:pt x="116" y="121"/>
                  </a:lnTo>
                  <a:lnTo>
                    <a:pt x="108" y="123"/>
                  </a:lnTo>
                  <a:lnTo>
                    <a:pt x="109" y="117"/>
                  </a:lnTo>
                  <a:lnTo>
                    <a:pt x="104" y="124"/>
                  </a:lnTo>
                  <a:lnTo>
                    <a:pt x="99" y="126"/>
                  </a:lnTo>
                  <a:lnTo>
                    <a:pt x="92" y="134"/>
                  </a:lnTo>
                  <a:lnTo>
                    <a:pt x="88" y="134"/>
                  </a:lnTo>
                  <a:lnTo>
                    <a:pt x="91" y="138"/>
                  </a:lnTo>
                  <a:lnTo>
                    <a:pt x="79" y="146"/>
                  </a:lnTo>
                  <a:lnTo>
                    <a:pt x="84" y="148"/>
                  </a:lnTo>
                  <a:lnTo>
                    <a:pt x="83" y="152"/>
                  </a:lnTo>
                  <a:lnTo>
                    <a:pt x="57" y="170"/>
                  </a:lnTo>
                  <a:lnTo>
                    <a:pt x="37" y="174"/>
                  </a:lnTo>
                  <a:lnTo>
                    <a:pt x="43" y="176"/>
                  </a:lnTo>
                  <a:lnTo>
                    <a:pt x="32" y="181"/>
                  </a:lnTo>
                  <a:lnTo>
                    <a:pt x="30" y="178"/>
                  </a:lnTo>
                  <a:lnTo>
                    <a:pt x="22" y="181"/>
                  </a:lnTo>
                  <a:lnTo>
                    <a:pt x="16" y="182"/>
                  </a:lnTo>
                  <a:lnTo>
                    <a:pt x="16" y="178"/>
                  </a:lnTo>
                  <a:lnTo>
                    <a:pt x="9" y="185"/>
                  </a:lnTo>
                  <a:lnTo>
                    <a:pt x="6" y="184"/>
                  </a:lnTo>
                  <a:lnTo>
                    <a:pt x="6" y="181"/>
                  </a:lnTo>
                  <a:lnTo>
                    <a:pt x="5" y="184"/>
                  </a:lnTo>
                  <a:lnTo>
                    <a:pt x="0" y="18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8" name="Freeform 1147">
              <a:extLst>
                <a:ext uri="{FF2B5EF4-FFF2-40B4-BE49-F238E27FC236}">
                  <a16:creationId xmlns:a16="http://schemas.microsoft.com/office/drawing/2014/main" id="{593FCA44-FBA3-F242-B003-95BEF5609A18}"/>
                </a:ext>
              </a:extLst>
            </p:cNvPr>
            <p:cNvSpPr>
              <a:spLocks noChangeArrowheads="1"/>
            </p:cNvSpPr>
            <p:nvPr/>
          </p:nvSpPr>
          <p:spPr bwMode="auto">
            <a:xfrm>
              <a:off x="3730741" y="5553925"/>
              <a:ext cx="36136" cy="30949"/>
            </a:xfrm>
            <a:custGeom>
              <a:avLst/>
              <a:gdLst>
                <a:gd name="T0" fmla="*/ 0 w 25"/>
                <a:gd name="T1" fmla="*/ 2147483646 h 22"/>
                <a:gd name="T2" fmla="*/ 2147483646 w 25"/>
                <a:gd name="T3" fmla="*/ 2147483646 h 22"/>
                <a:gd name="T4" fmla="*/ 2147483646 w 25"/>
                <a:gd name="T5" fmla="*/ 2147483646 h 22"/>
                <a:gd name="T6" fmla="*/ 2147483646 w 25"/>
                <a:gd name="T7" fmla="*/ 2147483646 h 22"/>
                <a:gd name="T8" fmla="*/ 2147483646 w 25"/>
                <a:gd name="T9" fmla="*/ 0 h 22"/>
                <a:gd name="T10" fmla="*/ 2147483646 w 25"/>
                <a:gd name="T11" fmla="*/ 2147483646 h 22"/>
                <a:gd name="T12" fmla="*/ 2147483646 w 25"/>
                <a:gd name="T13" fmla="*/ 2147483646 h 22"/>
                <a:gd name="T14" fmla="*/ 0 w 25"/>
                <a:gd name="T15" fmla="*/ 214748364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0" y="22"/>
                  </a:moveTo>
                  <a:lnTo>
                    <a:pt x="7" y="16"/>
                  </a:lnTo>
                  <a:lnTo>
                    <a:pt x="2" y="9"/>
                  </a:lnTo>
                  <a:lnTo>
                    <a:pt x="9" y="11"/>
                  </a:lnTo>
                  <a:lnTo>
                    <a:pt x="19" y="0"/>
                  </a:lnTo>
                  <a:lnTo>
                    <a:pt x="25" y="1"/>
                  </a:lnTo>
                  <a:lnTo>
                    <a:pt x="20" y="12"/>
                  </a:lnTo>
                  <a:lnTo>
                    <a:pt x="0" y="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9" name="Freeform 1148">
              <a:extLst>
                <a:ext uri="{FF2B5EF4-FFF2-40B4-BE49-F238E27FC236}">
                  <a16:creationId xmlns:a16="http://schemas.microsoft.com/office/drawing/2014/main" id="{DBD20B9A-61B9-3946-BD98-8D6753EA40E8}"/>
                </a:ext>
              </a:extLst>
            </p:cNvPr>
            <p:cNvSpPr>
              <a:spLocks noChangeArrowheads="1"/>
            </p:cNvSpPr>
            <p:nvPr/>
          </p:nvSpPr>
          <p:spPr bwMode="auto">
            <a:xfrm>
              <a:off x="3927324" y="5551111"/>
              <a:ext cx="21681" cy="36576"/>
            </a:xfrm>
            <a:custGeom>
              <a:avLst/>
              <a:gdLst>
                <a:gd name="T0" fmla="*/ 0 w 15"/>
                <a:gd name="T1" fmla="*/ 2147483646 h 26"/>
                <a:gd name="T2" fmla="*/ 2147483646 w 15"/>
                <a:gd name="T3" fmla="*/ 0 h 26"/>
                <a:gd name="T4" fmla="*/ 2147483646 w 15"/>
                <a:gd name="T5" fmla="*/ 2147483646 h 26"/>
                <a:gd name="T6" fmla="*/ 2147483646 w 15"/>
                <a:gd name="T7" fmla="*/ 2147483646 h 26"/>
                <a:gd name="T8" fmla="*/ 0 w 15"/>
                <a:gd name="T9" fmla="*/ 2147483646 h 26"/>
                <a:gd name="T10" fmla="*/ 0 60000 65536"/>
                <a:gd name="T11" fmla="*/ 0 60000 65536"/>
                <a:gd name="T12" fmla="*/ 0 60000 65536"/>
                <a:gd name="T13" fmla="*/ 0 60000 65536"/>
                <a:gd name="T14" fmla="*/ 0 60000 65536"/>
                <a:gd name="T15" fmla="*/ 0 w 15"/>
                <a:gd name="T16" fmla="*/ 0 h 26"/>
                <a:gd name="T17" fmla="*/ 15 w 15"/>
                <a:gd name="T18" fmla="*/ 26 h 26"/>
              </a:gdLst>
              <a:ahLst/>
              <a:cxnLst>
                <a:cxn ang="T10">
                  <a:pos x="T0" y="T1"/>
                </a:cxn>
                <a:cxn ang="T11">
                  <a:pos x="T2" y="T3"/>
                </a:cxn>
                <a:cxn ang="T12">
                  <a:pos x="T4" y="T5"/>
                </a:cxn>
                <a:cxn ang="T13">
                  <a:pos x="T6" y="T7"/>
                </a:cxn>
                <a:cxn ang="T14">
                  <a:pos x="T8" y="T9"/>
                </a:cxn>
              </a:cxnLst>
              <a:rect l="T15" t="T16" r="T17" b="T18"/>
              <a:pathLst>
                <a:path w="15" h="26">
                  <a:moveTo>
                    <a:pt x="0" y="7"/>
                  </a:moveTo>
                  <a:lnTo>
                    <a:pt x="3" y="0"/>
                  </a:lnTo>
                  <a:lnTo>
                    <a:pt x="11" y="7"/>
                  </a:lnTo>
                  <a:lnTo>
                    <a:pt x="15" y="2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0" name="Freeform 1149">
              <a:extLst>
                <a:ext uri="{FF2B5EF4-FFF2-40B4-BE49-F238E27FC236}">
                  <a16:creationId xmlns:a16="http://schemas.microsoft.com/office/drawing/2014/main" id="{B493E4A7-F2A6-D94A-90CD-DE162FCB252E}"/>
                </a:ext>
              </a:extLst>
            </p:cNvPr>
            <p:cNvSpPr>
              <a:spLocks noChangeArrowheads="1"/>
            </p:cNvSpPr>
            <p:nvPr/>
          </p:nvSpPr>
          <p:spPr bwMode="auto">
            <a:xfrm>
              <a:off x="3960570" y="5587687"/>
              <a:ext cx="20236" cy="19695"/>
            </a:xfrm>
            <a:custGeom>
              <a:avLst/>
              <a:gdLst>
                <a:gd name="T0" fmla="*/ 0 w 14"/>
                <a:gd name="T1" fmla="*/ 0 h 14"/>
                <a:gd name="T2" fmla="*/ 2147483646 w 14"/>
                <a:gd name="T3" fmla="*/ 2147483646 h 14"/>
                <a:gd name="T4" fmla="*/ 2147483646 w 14"/>
                <a:gd name="T5" fmla="*/ 2147483646 h 14"/>
                <a:gd name="T6" fmla="*/ 2147483646 w 14"/>
                <a:gd name="T7" fmla="*/ 2147483646 h 14"/>
                <a:gd name="T8" fmla="*/ 0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0"/>
                  </a:moveTo>
                  <a:lnTo>
                    <a:pt x="2" y="10"/>
                  </a:lnTo>
                  <a:lnTo>
                    <a:pt x="14" y="14"/>
                  </a:lnTo>
                  <a:lnTo>
                    <a:pt x="7" y="1"/>
                  </a:lnTo>
                  <a:lnTo>
                    <a:pt x="0"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1" name="Freeform 1150">
              <a:extLst>
                <a:ext uri="{FF2B5EF4-FFF2-40B4-BE49-F238E27FC236}">
                  <a16:creationId xmlns:a16="http://schemas.microsoft.com/office/drawing/2014/main" id="{707809FF-FD5E-894F-A28C-81DC312F38CE}"/>
                </a:ext>
              </a:extLst>
            </p:cNvPr>
            <p:cNvSpPr>
              <a:spLocks noChangeArrowheads="1"/>
            </p:cNvSpPr>
            <p:nvPr/>
          </p:nvSpPr>
          <p:spPr bwMode="auto">
            <a:xfrm>
              <a:off x="3983696" y="5587687"/>
              <a:ext cx="7228" cy="11254"/>
            </a:xfrm>
            <a:custGeom>
              <a:avLst/>
              <a:gdLst>
                <a:gd name="T0" fmla="*/ 0 w 5"/>
                <a:gd name="T1" fmla="*/ 2147483646 h 8"/>
                <a:gd name="T2" fmla="*/ 2147483646 w 5"/>
                <a:gd name="T3" fmla="*/ 0 h 8"/>
                <a:gd name="T4" fmla="*/ 2147483646 w 5"/>
                <a:gd name="T5" fmla="*/ 2147483646 h 8"/>
                <a:gd name="T6" fmla="*/ 0 w 5"/>
                <a:gd name="T7" fmla="*/ 2147483646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1" y="0"/>
                  </a:lnTo>
                  <a:lnTo>
                    <a:pt x="5" y="7"/>
                  </a:lnTo>
                  <a:lnTo>
                    <a:pt x="0" y="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2" name="Freeform 1151">
              <a:extLst>
                <a:ext uri="{FF2B5EF4-FFF2-40B4-BE49-F238E27FC236}">
                  <a16:creationId xmlns:a16="http://schemas.microsoft.com/office/drawing/2014/main" id="{714410DC-A734-0641-8E7C-685CA443DE5A}"/>
                </a:ext>
              </a:extLst>
            </p:cNvPr>
            <p:cNvSpPr>
              <a:spLocks noChangeArrowheads="1"/>
            </p:cNvSpPr>
            <p:nvPr/>
          </p:nvSpPr>
          <p:spPr bwMode="auto">
            <a:xfrm>
              <a:off x="3748087" y="5088285"/>
              <a:ext cx="264519" cy="263065"/>
            </a:xfrm>
            <a:custGeom>
              <a:avLst/>
              <a:gdLst>
                <a:gd name="T0" fmla="*/ 0 w 183"/>
                <a:gd name="T1" fmla="*/ 2147483646 h 187"/>
                <a:gd name="T2" fmla="*/ 2147483646 w 183"/>
                <a:gd name="T3" fmla="*/ 2147483646 h 187"/>
                <a:gd name="T4" fmla="*/ 2147483646 w 183"/>
                <a:gd name="T5" fmla="*/ 2147483646 h 187"/>
                <a:gd name="T6" fmla="*/ 2147483646 w 183"/>
                <a:gd name="T7" fmla="*/ 2147483646 h 187"/>
                <a:gd name="T8" fmla="*/ 2147483646 w 183"/>
                <a:gd name="T9" fmla="*/ 2147483646 h 187"/>
                <a:gd name="T10" fmla="*/ 2147483646 w 183"/>
                <a:gd name="T11" fmla="*/ 2147483646 h 187"/>
                <a:gd name="T12" fmla="*/ 2147483646 w 183"/>
                <a:gd name="T13" fmla="*/ 2147483646 h 187"/>
                <a:gd name="T14" fmla="*/ 2147483646 w 183"/>
                <a:gd name="T15" fmla="*/ 2147483646 h 187"/>
                <a:gd name="T16" fmla="*/ 2147483646 w 183"/>
                <a:gd name="T17" fmla="*/ 2147483646 h 187"/>
                <a:gd name="T18" fmla="*/ 2147483646 w 183"/>
                <a:gd name="T19" fmla="*/ 2147483646 h 187"/>
                <a:gd name="T20" fmla="*/ 2147483646 w 183"/>
                <a:gd name="T21" fmla="*/ 2147483646 h 187"/>
                <a:gd name="T22" fmla="*/ 2147483646 w 183"/>
                <a:gd name="T23" fmla="*/ 0 h 187"/>
                <a:gd name="T24" fmla="*/ 2147483646 w 183"/>
                <a:gd name="T25" fmla="*/ 2147483646 h 187"/>
                <a:gd name="T26" fmla="*/ 2147483646 w 183"/>
                <a:gd name="T27" fmla="*/ 2147483646 h 187"/>
                <a:gd name="T28" fmla="*/ 2147483646 w 183"/>
                <a:gd name="T29" fmla="*/ 2147483646 h 187"/>
                <a:gd name="T30" fmla="*/ 2147483646 w 183"/>
                <a:gd name="T31" fmla="*/ 2147483646 h 187"/>
                <a:gd name="T32" fmla="*/ 2147483646 w 183"/>
                <a:gd name="T33" fmla="*/ 2147483646 h 187"/>
                <a:gd name="T34" fmla="*/ 0 w 183"/>
                <a:gd name="T35" fmla="*/ 2147483646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
                <a:gd name="T55" fmla="*/ 0 h 187"/>
                <a:gd name="T56" fmla="*/ 183 w 183"/>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 h="187">
                  <a:moveTo>
                    <a:pt x="0" y="128"/>
                  </a:moveTo>
                  <a:lnTo>
                    <a:pt x="12" y="119"/>
                  </a:lnTo>
                  <a:lnTo>
                    <a:pt x="7" y="112"/>
                  </a:lnTo>
                  <a:lnTo>
                    <a:pt x="10" y="101"/>
                  </a:lnTo>
                  <a:lnTo>
                    <a:pt x="21" y="84"/>
                  </a:lnTo>
                  <a:lnTo>
                    <a:pt x="30" y="79"/>
                  </a:lnTo>
                  <a:lnTo>
                    <a:pt x="25" y="72"/>
                  </a:lnTo>
                  <a:lnTo>
                    <a:pt x="22" y="55"/>
                  </a:lnTo>
                  <a:lnTo>
                    <a:pt x="26" y="24"/>
                  </a:lnTo>
                  <a:lnTo>
                    <a:pt x="32" y="22"/>
                  </a:lnTo>
                  <a:lnTo>
                    <a:pt x="43" y="27"/>
                  </a:lnTo>
                  <a:lnTo>
                    <a:pt x="51" y="0"/>
                  </a:lnTo>
                  <a:lnTo>
                    <a:pt x="183" y="20"/>
                  </a:lnTo>
                  <a:lnTo>
                    <a:pt x="156" y="187"/>
                  </a:lnTo>
                  <a:lnTo>
                    <a:pt x="115" y="181"/>
                  </a:lnTo>
                  <a:lnTo>
                    <a:pt x="90" y="175"/>
                  </a:lnTo>
                  <a:lnTo>
                    <a:pt x="38" y="148"/>
                  </a:lnTo>
                  <a:lnTo>
                    <a:pt x="0" y="12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3" name="Freeform 1152">
              <a:extLst>
                <a:ext uri="{FF2B5EF4-FFF2-40B4-BE49-F238E27FC236}">
                  <a16:creationId xmlns:a16="http://schemas.microsoft.com/office/drawing/2014/main" id="{16946BAB-E779-544E-921B-CBBE2F71310B}"/>
                </a:ext>
              </a:extLst>
            </p:cNvPr>
            <p:cNvSpPr>
              <a:spLocks noChangeArrowheads="1"/>
            </p:cNvSpPr>
            <p:nvPr/>
          </p:nvSpPr>
          <p:spPr bwMode="auto">
            <a:xfrm>
              <a:off x="4567664" y="5164250"/>
              <a:ext cx="196583" cy="150524"/>
            </a:xfrm>
            <a:custGeom>
              <a:avLst/>
              <a:gdLst>
                <a:gd name="T0" fmla="*/ 0 w 136"/>
                <a:gd name="T1" fmla="*/ 2147483646 h 107"/>
                <a:gd name="T2" fmla="*/ 2147483646 w 136"/>
                <a:gd name="T3" fmla="*/ 2147483646 h 107"/>
                <a:gd name="T4" fmla="*/ 2147483646 w 136"/>
                <a:gd name="T5" fmla="*/ 2147483646 h 107"/>
                <a:gd name="T6" fmla="*/ 2147483646 w 136"/>
                <a:gd name="T7" fmla="*/ 2147483646 h 107"/>
                <a:gd name="T8" fmla="*/ 2147483646 w 136"/>
                <a:gd name="T9" fmla="*/ 2147483646 h 107"/>
                <a:gd name="T10" fmla="*/ 2147483646 w 136"/>
                <a:gd name="T11" fmla="*/ 2147483646 h 107"/>
                <a:gd name="T12" fmla="*/ 2147483646 w 136"/>
                <a:gd name="T13" fmla="*/ 2147483646 h 107"/>
                <a:gd name="T14" fmla="*/ 2147483646 w 136"/>
                <a:gd name="T15" fmla="*/ 2147483646 h 107"/>
                <a:gd name="T16" fmla="*/ 2147483646 w 136"/>
                <a:gd name="T17" fmla="*/ 2147483646 h 107"/>
                <a:gd name="T18" fmla="*/ 2147483646 w 136"/>
                <a:gd name="T19" fmla="*/ 2147483646 h 107"/>
                <a:gd name="T20" fmla="*/ 2147483646 w 136"/>
                <a:gd name="T21" fmla="*/ 2147483646 h 107"/>
                <a:gd name="T22" fmla="*/ 2147483646 w 136"/>
                <a:gd name="T23" fmla="*/ 2147483646 h 107"/>
                <a:gd name="T24" fmla="*/ 2147483646 w 136"/>
                <a:gd name="T25" fmla="*/ 2147483646 h 107"/>
                <a:gd name="T26" fmla="*/ 2147483646 w 136"/>
                <a:gd name="T27" fmla="*/ 2147483646 h 107"/>
                <a:gd name="T28" fmla="*/ 2147483646 w 136"/>
                <a:gd name="T29" fmla="*/ 2147483646 h 107"/>
                <a:gd name="T30" fmla="*/ 2147483646 w 136"/>
                <a:gd name="T31" fmla="*/ 2147483646 h 107"/>
                <a:gd name="T32" fmla="*/ 2147483646 w 136"/>
                <a:gd name="T33" fmla="*/ 2147483646 h 107"/>
                <a:gd name="T34" fmla="*/ 2147483646 w 136"/>
                <a:gd name="T35" fmla="*/ 2147483646 h 107"/>
                <a:gd name="T36" fmla="*/ 2147483646 w 136"/>
                <a:gd name="T37" fmla="*/ 2147483646 h 107"/>
                <a:gd name="T38" fmla="*/ 2147483646 w 136"/>
                <a:gd name="T39" fmla="*/ 0 h 107"/>
                <a:gd name="T40" fmla="*/ 0 w 136"/>
                <a:gd name="T41" fmla="*/ 2147483646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
                <a:gd name="T64" fmla="*/ 0 h 107"/>
                <a:gd name="T65" fmla="*/ 136 w 13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 h="107">
                  <a:moveTo>
                    <a:pt x="0" y="3"/>
                  </a:moveTo>
                  <a:lnTo>
                    <a:pt x="7" y="36"/>
                  </a:lnTo>
                  <a:lnTo>
                    <a:pt x="5" y="88"/>
                  </a:lnTo>
                  <a:lnTo>
                    <a:pt x="8" y="91"/>
                  </a:lnTo>
                  <a:lnTo>
                    <a:pt x="18" y="91"/>
                  </a:lnTo>
                  <a:lnTo>
                    <a:pt x="18" y="107"/>
                  </a:lnTo>
                  <a:lnTo>
                    <a:pt x="98" y="106"/>
                  </a:lnTo>
                  <a:lnTo>
                    <a:pt x="96" y="89"/>
                  </a:lnTo>
                  <a:lnTo>
                    <a:pt x="103" y="72"/>
                  </a:lnTo>
                  <a:lnTo>
                    <a:pt x="113" y="59"/>
                  </a:lnTo>
                  <a:lnTo>
                    <a:pt x="113" y="56"/>
                  </a:lnTo>
                  <a:lnTo>
                    <a:pt x="120" y="45"/>
                  </a:lnTo>
                  <a:lnTo>
                    <a:pt x="124" y="33"/>
                  </a:lnTo>
                  <a:lnTo>
                    <a:pt x="123" y="31"/>
                  </a:lnTo>
                  <a:lnTo>
                    <a:pt x="129" y="27"/>
                  </a:lnTo>
                  <a:lnTo>
                    <a:pt x="136" y="16"/>
                  </a:lnTo>
                  <a:lnTo>
                    <a:pt x="133" y="14"/>
                  </a:lnTo>
                  <a:lnTo>
                    <a:pt x="116" y="15"/>
                  </a:lnTo>
                  <a:lnTo>
                    <a:pt x="121" y="9"/>
                  </a:lnTo>
                  <a:lnTo>
                    <a:pt x="119" y="0"/>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4" name="Freeform 1153">
              <a:extLst>
                <a:ext uri="{FF2B5EF4-FFF2-40B4-BE49-F238E27FC236}">
                  <a16:creationId xmlns:a16="http://schemas.microsoft.com/office/drawing/2014/main" id="{5E0D0869-7312-8B49-8622-79C1C8EE5F63}"/>
                </a:ext>
              </a:extLst>
            </p:cNvPr>
            <p:cNvSpPr>
              <a:spLocks noChangeArrowheads="1"/>
            </p:cNvSpPr>
            <p:nvPr/>
          </p:nvSpPr>
          <p:spPr bwMode="auto">
            <a:xfrm>
              <a:off x="3487904" y="4802710"/>
              <a:ext cx="303547" cy="452980"/>
            </a:xfrm>
            <a:custGeom>
              <a:avLst/>
              <a:gdLst>
                <a:gd name="T0" fmla="*/ 2147483646 w 210"/>
                <a:gd name="T1" fmla="*/ 2147483646 h 322"/>
                <a:gd name="T2" fmla="*/ 2147483646 w 210"/>
                <a:gd name="T3" fmla="*/ 2147483646 h 322"/>
                <a:gd name="T4" fmla="*/ 0 w 210"/>
                <a:gd name="T5" fmla="*/ 2147483646 h 322"/>
                <a:gd name="T6" fmla="*/ 2147483646 w 210"/>
                <a:gd name="T7" fmla="*/ 2147483646 h 322"/>
                <a:gd name="T8" fmla="*/ 2147483646 w 210"/>
                <a:gd name="T9" fmla="*/ 2147483646 h 322"/>
                <a:gd name="T10" fmla="*/ 2147483646 w 210"/>
                <a:gd name="T11" fmla="*/ 2147483646 h 322"/>
                <a:gd name="T12" fmla="*/ 2147483646 w 210"/>
                <a:gd name="T13" fmla="*/ 2147483646 h 322"/>
                <a:gd name="T14" fmla="*/ 2147483646 w 210"/>
                <a:gd name="T15" fmla="*/ 2147483646 h 322"/>
                <a:gd name="T16" fmla="*/ 2147483646 w 210"/>
                <a:gd name="T17" fmla="*/ 2147483646 h 322"/>
                <a:gd name="T18" fmla="*/ 2147483646 w 210"/>
                <a:gd name="T19" fmla="*/ 2147483646 h 322"/>
                <a:gd name="T20" fmla="*/ 2147483646 w 210"/>
                <a:gd name="T21" fmla="*/ 2147483646 h 322"/>
                <a:gd name="T22" fmla="*/ 2147483646 w 210"/>
                <a:gd name="T23" fmla="*/ 2147483646 h 322"/>
                <a:gd name="T24" fmla="*/ 2147483646 w 210"/>
                <a:gd name="T25" fmla="*/ 2147483646 h 322"/>
                <a:gd name="T26" fmla="*/ 2147483646 w 210"/>
                <a:gd name="T27" fmla="*/ 2147483646 h 322"/>
                <a:gd name="T28" fmla="*/ 2147483646 w 210"/>
                <a:gd name="T29" fmla="*/ 2147483646 h 322"/>
                <a:gd name="T30" fmla="*/ 2147483646 w 210"/>
                <a:gd name="T31" fmla="*/ 2147483646 h 322"/>
                <a:gd name="T32" fmla="*/ 2147483646 w 210"/>
                <a:gd name="T33" fmla="*/ 2147483646 h 322"/>
                <a:gd name="T34" fmla="*/ 2147483646 w 210"/>
                <a:gd name="T35" fmla="*/ 2147483646 h 322"/>
                <a:gd name="T36" fmla="*/ 2147483646 w 210"/>
                <a:gd name="T37" fmla="*/ 2147483646 h 322"/>
                <a:gd name="T38" fmla="*/ 2147483646 w 210"/>
                <a:gd name="T39" fmla="*/ 2147483646 h 322"/>
                <a:gd name="T40" fmla="*/ 2147483646 w 210"/>
                <a:gd name="T41" fmla="*/ 2147483646 h 322"/>
                <a:gd name="T42" fmla="*/ 2147483646 w 210"/>
                <a:gd name="T43" fmla="*/ 2147483646 h 322"/>
                <a:gd name="T44" fmla="*/ 2147483646 w 210"/>
                <a:gd name="T45" fmla="*/ 2147483646 h 322"/>
                <a:gd name="T46" fmla="*/ 2147483646 w 210"/>
                <a:gd name="T47" fmla="*/ 2147483646 h 322"/>
                <a:gd name="T48" fmla="*/ 2147483646 w 210"/>
                <a:gd name="T49" fmla="*/ 2147483646 h 322"/>
                <a:gd name="T50" fmla="*/ 2147483646 w 210"/>
                <a:gd name="T51" fmla="*/ 2147483646 h 322"/>
                <a:gd name="T52" fmla="*/ 2147483646 w 210"/>
                <a:gd name="T53" fmla="*/ 2147483646 h 322"/>
                <a:gd name="T54" fmla="*/ 2147483646 w 210"/>
                <a:gd name="T55" fmla="*/ 2147483646 h 322"/>
                <a:gd name="T56" fmla="*/ 2147483646 w 210"/>
                <a:gd name="T57" fmla="*/ 2147483646 h 322"/>
                <a:gd name="T58" fmla="*/ 2147483646 w 210"/>
                <a:gd name="T59" fmla="*/ 2147483646 h 322"/>
                <a:gd name="T60" fmla="*/ 2147483646 w 210"/>
                <a:gd name="T61" fmla="*/ 2147483646 h 322"/>
                <a:gd name="T62" fmla="*/ 2147483646 w 210"/>
                <a:gd name="T63" fmla="*/ 2147483646 h 322"/>
                <a:gd name="T64" fmla="*/ 2147483646 w 210"/>
                <a:gd name="T65" fmla="*/ 2147483646 h 322"/>
                <a:gd name="T66" fmla="*/ 2147483646 w 210"/>
                <a:gd name="T67" fmla="*/ 2147483646 h 322"/>
                <a:gd name="T68" fmla="*/ 2147483646 w 210"/>
                <a:gd name="T69" fmla="*/ 2147483646 h 322"/>
                <a:gd name="T70" fmla="*/ 2147483646 w 210"/>
                <a:gd name="T71" fmla="*/ 2147483646 h 322"/>
                <a:gd name="T72" fmla="*/ 2147483646 w 210"/>
                <a:gd name="T73" fmla="*/ 2147483646 h 322"/>
                <a:gd name="T74" fmla="*/ 2147483646 w 210"/>
                <a:gd name="T75" fmla="*/ 2147483646 h 322"/>
                <a:gd name="T76" fmla="*/ 2147483646 w 210"/>
                <a:gd name="T77" fmla="*/ 2147483646 h 322"/>
                <a:gd name="T78" fmla="*/ 2147483646 w 210"/>
                <a:gd name="T79" fmla="*/ 2147483646 h 322"/>
                <a:gd name="T80" fmla="*/ 2147483646 w 210"/>
                <a:gd name="T81" fmla="*/ 2147483646 h 322"/>
                <a:gd name="T82" fmla="*/ 2147483646 w 210"/>
                <a:gd name="T83" fmla="*/ 2147483646 h 322"/>
                <a:gd name="T84" fmla="*/ 2147483646 w 210"/>
                <a:gd name="T85" fmla="*/ 2147483646 h 322"/>
                <a:gd name="T86" fmla="*/ 2147483646 w 210"/>
                <a:gd name="T87" fmla="*/ 2147483646 h 322"/>
                <a:gd name="T88" fmla="*/ 2147483646 w 210"/>
                <a:gd name="T89" fmla="*/ 2147483646 h 322"/>
                <a:gd name="T90" fmla="*/ 2147483646 w 210"/>
                <a:gd name="T91" fmla="*/ 2147483646 h 322"/>
                <a:gd name="T92" fmla="*/ 2147483646 w 210"/>
                <a:gd name="T93" fmla="*/ 2147483646 h 322"/>
                <a:gd name="T94" fmla="*/ 2147483646 w 210"/>
                <a:gd name="T95" fmla="*/ 2147483646 h 322"/>
                <a:gd name="T96" fmla="*/ 2147483646 w 210"/>
                <a:gd name="T97" fmla="*/ 0 h 322"/>
                <a:gd name="T98" fmla="*/ 2147483646 w 210"/>
                <a:gd name="T99" fmla="*/ 2147483646 h 322"/>
                <a:gd name="T100" fmla="*/ 2147483646 w 210"/>
                <a:gd name="T101" fmla="*/ 2147483646 h 322"/>
                <a:gd name="T102" fmla="*/ 0 w 210"/>
                <a:gd name="T103" fmla="*/ 2147483646 h 322"/>
                <a:gd name="T104" fmla="*/ 2147483646 w 210"/>
                <a:gd name="T105" fmla="*/ 2147483646 h 3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322"/>
                <a:gd name="T161" fmla="*/ 210 w 210"/>
                <a:gd name="T162" fmla="*/ 322 h 3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322">
                  <a:moveTo>
                    <a:pt x="3" y="59"/>
                  </a:moveTo>
                  <a:lnTo>
                    <a:pt x="6" y="65"/>
                  </a:lnTo>
                  <a:lnTo>
                    <a:pt x="0" y="91"/>
                  </a:lnTo>
                  <a:lnTo>
                    <a:pt x="4" y="98"/>
                  </a:lnTo>
                  <a:lnTo>
                    <a:pt x="20" y="132"/>
                  </a:lnTo>
                  <a:lnTo>
                    <a:pt x="22" y="131"/>
                  </a:lnTo>
                  <a:lnTo>
                    <a:pt x="23" y="123"/>
                  </a:lnTo>
                  <a:lnTo>
                    <a:pt x="26" y="122"/>
                  </a:lnTo>
                  <a:lnTo>
                    <a:pt x="29" y="124"/>
                  </a:lnTo>
                  <a:lnTo>
                    <a:pt x="24" y="128"/>
                  </a:lnTo>
                  <a:lnTo>
                    <a:pt x="26" y="131"/>
                  </a:lnTo>
                  <a:lnTo>
                    <a:pt x="30" y="145"/>
                  </a:lnTo>
                  <a:lnTo>
                    <a:pt x="27" y="144"/>
                  </a:lnTo>
                  <a:lnTo>
                    <a:pt x="21" y="139"/>
                  </a:lnTo>
                  <a:lnTo>
                    <a:pt x="23" y="133"/>
                  </a:lnTo>
                  <a:lnTo>
                    <a:pt x="20" y="134"/>
                  </a:lnTo>
                  <a:lnTo>
                    <a:pt x="17" y="140"/>
                  </a:lnTo>
                  <a:lnTo>
                    <a:pt x="18" y="152"/>
                  </a:lnTo>
                  <a:lnTo>
                    <a:pt x="22" y="159"/>
                  </a:lnTo>
                  <a:lnTo>
                    <a:pt x="29" y="163"/>
                  </a:lnTo>
                  <a:lnTo>
                    <a:pt x="27" y="170"/>
                  </a:lnTo>
                  <a:lnTo>
                    <a:pt x="22" y="171"/>
                  </a:lnTo>
                  <a:lnTo>
                    <a:pt x="22" y="179"/>
                  </a:lnTo>
                  <a:lnTo>
                    <a:pt x="32" y="199"/>
                  </a:lnTo>
                  <a:lnTo>
                    <a:pt x="40" y="210"/>
                  </a:lnTo>
                  <a:lnTo>
                    <a:pt x="39" y="217"/>
                  </a:lnTo>
                  <a:lnTo>
                    <a:pt x="44" y="222"/>
                  </a:lnTo>
                  <a:lnTo>
                    <a:pt x="41" y="226"/>
                  </a:lnTo>
                  <a:lnTo>
                    <a:pt x="39" y="237"/>
                  </a:lnTo>
                  <a:lnTo>
                    <a:pt x="42" y="242"/>
                  </a:lnTo>
                  <a:lnTo>
                    <a:pt x="68" y="250"/>
                  </a:lnTo>
                  <a:lnTo>
                    <a:pt x="79" y="263"/>
                  </a:lnTo>
                  <a:lnTo>
                    <a:pt x="91" y="267"/>
                  </a:lnTo>
                  <a:lnTo>
                    <a:pt x="91" y="274"/>
                  </a:lnTo>
                  <a:lnTo>
                    <a:pt x="99" y="276"/>
                  </a:lnTo>
                  <a:lnTo>
                    <a:pt x="111" y="289"/>
                  </a:lnTo>
                  <a:lnTo>
                    <a:pt x="117" y="300"/>
                  </a:lnTo>
                  <a:lnTo>
                    <a:pt x="117" y="318"/>
                  </a:lnTo>
                  <a:lnTo>
                    <a:pt x="192" y="322"/>
                  </a:lnTo>
                  <a:lnTo>
                    <a:pt x="187" y="315"/>
                  </a:lnTo>
                  <a:lnTo>
                    <a:pt x="190" y="304"/>
                  </a:lnTo>
                  <a:lnTo>
                    <a:pt x="201" y="287"/>
                  </a:lnTo>
                  <a:lnTo>
                    <a:pt x="210" y="282"/>
                  </a:lnTo>
                  <a:lnTo>
                    <a:pt x="205" y="275"/>
                  </a:lnTo>
                  <a:lnTo>
                    <a:pt x="202" y="258"/>
                  </a:lnTo>
                  <a:lnTo>
                    <a:pt x="101" y="124"/>
                  </a:lnTo>
                  <a:lnTo>
                    <a:pt x="94" y="111"/>
                  </a:lnTo>
                  <a:lnTo>
                    <a:pt x="119" y="26"/>
                  </a:lnTo>
                  <a:lnTo>
                    <a:pt x="19" y="0"/>
                  </a:lnTo>
                  <a:lnTo>
                    <a:pt x="16" y="5"/>
                  </a:lnTo>
                  <a:lnTo>
                    <a:pt x="17" y="17"/>
                  </a:lnTo>
                  <a:lnTo>
                    <a:pt x="0" y="43"/>
                  </a:lnTo>
                  <a:lnTo>
                    <a:pt x="3" y="5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5" name="Freeform 1154">
              <a:extLst>
                <a:ext uri="{FF2B5EF4-FFF2-40B4-BE49-F238E27FC236}">
                  <a16:creationId xmlns:a16="http://schemas.microsoft.com/office/drawing/2014/main" id="{7B0A7C86-10B0-C641-BB03-6B314BB6B87A}"/>
                </a:ext>
              </a:extLst>
            </p:cNvPr>
            <p:cNvSpPr>
              <a:spLocks noChangeArrowheads="1"/>
            </p:cNvSpPr>
            <p:nvPr/>
          </p:nvSpPr>
          <p:spPr bwMode="auto">
            <a:xfrm>
              <a:off x="4012606" y="4949014"/>
              <a:ext cx="281866" cy="191321"/>
            </a:xfrm>
            <a:custGeom>
              <a:avLst/>
              <a:gdLst>
                <a:gd name="T0" fmla="*/ 0 w 195"/>
                <a:gd name="T1" fmla="*/ 2147483646 h 136"/>
                <a:gd name="T2" fmla="*/ 2147483646 w 195"/>
                <a:gd name="T3" fmla="*/ 0 h 136"/>
                <a:gd name="T4" fmla="*/ 2147483646 w 195"/>
                <a:gd name="T5" fmla="*/ 2147483646 h 136"/>
                <a:gd name="T6" fmla="*/ 2147483646 w 195"/>
                <a:gd name="T7" fmla="*/ 2147483646 h 136"/>
                <a:gd name="T8" fmla="*/ 2147483646 w 195"/>
                <a:gd name="T9" fmla="*/ 2147483646 h 136"/>
                <a:gd name="T10" fmla="*/ 2147483646 w 195"/>
                <a:gd name="T11" fmla="*/ 2147483646 h 136"/>
                <a:gd name="T12" fmla="*/ 2147483646 w 195"/>
                <a:gd name="T13" fmla="*/ 2147483646 h 136"/>
                <a:gd name="T14" fmla="*/ 2147483646 w 195"/>
                <a:gd name="T15" fmla="*/ 2147483646 h 136"/>
                <a:gd name="T16" fmla="*/ 0 w 195"/>
                <a:gd name="T17" fmla="*/ 214748364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
                <a:gd name="T28" fmla="*/ 0 h 136"/>
                <a:gd name="T29" fmla="*/ 195 w 19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 h="136">
                  <a:moveTo>
                    <a:pt x="0" y="119"/>
                  </a:moveTo>
                  <a:lnTo>
                    <a:pt x="19" y="0"/>
                  </a:lnTo>
                  <a:lnTo>
                    <a:pt x="144" y="12"/>
                  </a:lnTo>
                  <a:lnTo>
                    <a:pt x="195" y="16"/>
                  </a:lnTo>
                  <a:lnTo>
                    <a:pt x="193" y="46"/>
                  </a:lnTo>
                  <a:lnTo>
                    <a:pt x="186" y="136"/>
                  </a:lnTo>
                  <a:lnTo>
                    <a:pt x="160" y="134"/>
                  </a:lnTo>
                  <a:lnTo>
                    <a:pt x="81" y="128"/>
                  </a:lnTo>
                  <a:lnTo>
                    <a:pt x="0" y="11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6" name="Freeform 1155">
              <a:extLst>
                <a:ext uri="{FF2B5EF4-FFF2-40B4-BE49-F238E27FC236}">
                  <a16:creationId xmlns:a16="http://schemas.microsoft.com/office/drawing/2014/main" id="{7F504DD0-EC1F-AA45-8328-C2540D4D3B9B}"/>
                </a:ext>
              </a:extLst>
            </p:cNvPr>
            <p:cNvSpPr>
              <a:spLocks noChangeArrowheads="1"/>
            </p:cNvSpPr>
            <p:nvPr/>
          </p:nvSpPr>
          <p:spPr bwMode="auto">
            <a:xfrm>
              <a:off x="5320751" y="4846321"/>
              <a:ext cx="66491" cy="53457"/>
            </a:xfrm>
            <a:custGeom>
              <a:avLst/>
              <a:gdLst>
                <a:gd name="T0" fmla="*/ 0 w 46"/>
                <a:gd name="T1" fmla="*/ 2147483646 h 38"/>
                <a:gd name="T2" fmla="*/ 2147483646 w 46"/>
                <a:gd name="T3" fmla="*/ 2147483646 h 38"/>
                <a:gd name="T4" fmla="*/ 2147483646 w 46"/>
                <a:gd name="T5" fmla="*/ 2147483646 h 38"/>
                <a:gd name="T6" fmla="*/ 2147483646 w 46"/>
                <a:gd name="T7" fmla="*/ 2147483646 h 38"/>
                <a:gd name="T8" fmla="*/ 2147483646 w 46"/>
                <a:gd name="T9" fmla="*/ 2147483646 h 38"/>
                <a:gd name="T10" fmla="*/ 2147483646 w 46"/>
                <a:gd name="T11" fmla="*/ 2147483646 h 38"/>
                <a:gd name="T12" fmla="*/ 2147483646 w 46"/>
                <a:gd name="T13" fmla="*/ 2147483646 h 38"/>
                <a:gd name="T14" fmla="*/ 2147483646 w 46"/>
                <a:gd name="T15" fmla="*/ 2147483646 h 38"/>
                <a:gd name="T16" fmla="*/ 2147483646 w 46"/>
                <a:gd name="T17" fmla="*/ 2147483646 h 38"/>
                <a:gd name="T18" fmla="*/ 2147483646 w 46"/>
                <a:gd name="T19" fmla="*/ 2147483646 h 38"/>
                <a:gd name="T20" fmla="*/ 2147483646 w 46"/>
                <a:gd name="T21" fmla="*/ 2147483646 h 38"/>
                <a:gd name="T22" fmla="*/ 2147483646 w 46"/>
                <a:gd name="T23" fmla="*/ 2147483646 h 38"/>
                <a:gd name="T24" fmla="*/ 2147483646 w 46"/>
                <a:gd name="T25" fmla="*/ 2147483646 h 38"/>
                <a:gd name="T26" fmla="*/ 2147483646 w 46"/>
                <a:gd name="T27" fmla="*/ 2147483646 h 38"/>
                <a:gd name="T28" fmla="*/ 2147483646 w 46"/>
                <a:gd name="T29" fmla="*/ 2147483646 h 38"/>
                <a:gd name="T30" fmla="*/ 2147483646 w 46"/>
                <a:gd name="T31" fmla="*/ 0 h 38"/>
                <a:gd name="T32" fmla="*/ 0 w 46"/>
                <a:gd name="T33" fmla="*/ 2147483646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38"/>
                <a:gd name="T53" fmla="*/ 46 w 4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38">
                  <a:moveTo>
                    <a:pt x="0" y="7"/>
                  </a:moveTo>
                  <a:lnTo>
                    <a:pt x="4" y="27"/>
                  </a:lnTo>
                  <a:lnTo>
                    <a:pt x="3" y="38"/>
                  </a:lnTo>
                  <a:lnTo>
                    <a:pt x="7" y="36"/>
                  </a:lnTo>
                  <a:lnTo>
                    <a:pt x="9" y="34"/>
                  </a:lnTo>
                  <a:lnTo>
                    <a:pt x="16" y="31"/>
                  </a:lnTo>
                  <a:lnTo>
                    <a:pt x="19" y="26"/>
                  </a:lnTo>
                  <a:lnTo>
                    <a:pt x="21" y="27"/>
                  </a:lnTo>
                  <a:lnTo>
                    <a:pt x="26" y="25"/>
                  </a:lnTo>
                  <a:lnTo>
                    <a:pt x="33" y="24"/>
                  </a:lnTo>
                  <a:lnTo>
                    <a:pt x="33" y="22"/>
                  </a:lnTo>
                  <a:lnTo>
                    <a:pt x="35" y="23"/>
                  </a:lnTo>
                  <a:lnTo>
                    <a:pt x="37" y="21"/>
                  </a:lnTo>
                  <a:lnTo>
                    <a:pt x="41" y="21"/>
                  </a:lnTo>
                  <a:lnTo>
                    <a:pt x="46" y="19"/>
                  </a:lnTo>
                  <a:lnTo>
                    <a:pt x="41" y="0"/>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7" name="Freeform 1156">
              <a:extLst>
                <a:ext uri="{FF2B5EF4-FFF2-40B4-BE49-F238E27FC236}">
                  <a16:creationId xmlns:a16="http://schemas.microsoft.com/office/drawing/2014/main" id="{CF7A49D3-3B50-7B41-BB22-E2CD74CBC6CA}"/>
                </a:ext>
              </a:extLst>
            </p:cNvPr>
            <p:cNvSpPr>
              <a:spLocks noChangeArrowheads="1"/>
            </p:cNvSpPr>
            <p:nvPr/>
          </p:nvSpPr>
          <p:spPr bwMode="auto">
            <a:xfrm>
              <a:off x="5262932" y="4961676"/>
              <a:ext cx="40473" cy="57677"/>
            </a:xfrm>
            <a:custGeom>
              <a:avLst/>
              <a:gdLst>
                <a:gd name="T0" fmla="*/ 0 w 28"/>
                <a:gd name="T1" fmla="*/ 2147483646 h 41"/>
                <a:gd name="T2" fmla="*/ 2147483646 w 28"/>
                <a:gd name="T3" fmla="*/ 0 h 41"/>
                <a:gd name="T4" fmla="*/ 2147483646 w 28"/>
                <a:gd name="T5" fmla="*/ 0 h 41"/>
                <a:gd name="T6" fmla="*/ 2147483646 w 28"/>
                <a:gd name="T7" fmla="*/ 2147483646 h 41"/>
                <a:gd name="T8" fmla="*/ 2147483646 w 28"/>
                <a:gd name="T9" fmla="*/ 2147483646 h 41"/>
                <a:gd name="T10" fmla="*/ 2147483646 w 28"/>
                <a:gd name="T11" fmla="*/ 2147483646 h 41"/>
                <a:gd name="T12" fmla="*/ 2147483646 w 28"/>
                <a:gd name="T13" fmla="*/ 2147483646 h 41"/>
                <a:gd name="T14" fmla="*/ 2147483646 w 28"/>
                <a:gd name="T15" fmla="*/ 2147483646 h 41"/>
                <a:gd name="T16" fmla="*/ 2147483646 w 28"/>
                <a:gd name="T17" fmla="*/ 2147483646 h 41"/>
                <a:gd name="T18" fmla="*/ 2147483646 w 28"/>
                <a:gd name="T19" fmla="*/ 2147483646 h 41"/>
                <a:gd name="T20" fmla="*/ 2147483646 w 28"/>
                <a:gd name="T21" fmla="*/ 2147483646 h 41"/>
                <a:gd name="T22" fmla="*/ 2147483646 w 28"/>
                <a:gd name="T23" fmla="*/ 2147483646 h 41"/>
                <a:gd name="T24" fmla="*/ 2147483646 w 28"/>
                <a:gd name="T25" fmla="*/ 2147483646 h 41"/>
                <a:gd name="T26" fmla="*/ 2147483646 w 28"/>
                <a:gd name="T27" fmla="*/ 2147483646 h 41"/>
                <a:gd name="T28" fmla="*/ 2147483646 w 28"/>
                <a:gd name="T29" fmla="*/ 2147483646 h 41"/>
                <a:gd name="T30" fmla="*/ 2147483646 w 28"/>
                <a:gd name="T31" fmla="*/ 2147483646 h 41"/>
                <a:gd name="T32" fmla="*/ 2147483646 w 28"/>
                <a:gd name="T33" fmla="*/ 2147483646 h 41"/>
                <a:gd name="T34" fmla="*/ 2147483646 w 28"/>
                <a:gd name="T35" fmla="*/ 2147483646 h 41"/>
                <a:gd name="T36" fmla="*/ 2147483646 w 28"/>
                <a:gd name="T37" fmla="*/ 2147483646 h 41"/>
                <a:gd name="T38" fmla="*/ 0 w 28"/>
                <a:gd name="T39" fmla="*/ 2147483646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41"/>
                <a:gd name="T62" fmla="*/ 28 w 2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41">
                  <a:moveTo>
                    <a:pt x="0" y="4"/>
                  </a:moveTo>
                  <a:lnTo>
                    <a:pt x="3" y="0"/>
                  </a:lnTo>
                  <a:lnTo>
                    <a:pt x="9" y="0"/>
                  </a:lnTo>
                  <a:lnTo>
                    <a:pt x="8" y="4"/>
                  </a:lnTo>
                  <a:lnTo>
                    <a:pt x="6" y="6"/>
                  </a:lnTo>
                  <a:lnTo>
                    <a:pt x="7" y="10"/>
                  </a:lnTo>
                  <a:lnTo>
                    <a:pt x="10" y="13"/>
                  </a:lnTo>
                  <a:lnTo>
                    <a:pt x="14" y="17"/>
                  </a:lnTo>
                  <a:lnTo>
                    <a:pt x="15" y="22"/>
                  </a:lnTo>
                  <a:lnTo>
                    <a:pt x="18" y="25"/>
                  </a:lnTo>
                  <a:lnTo>
                    <a:pt x="21" y="27"/>
                  </a:lnTo>
                  <a:lnTo>
                    <a:pt x="25" y="29"/>
                  </a:lnTo>
                  <a:lnTo>
                    <a:pt x="27" y="32"/>
                  </a:lnTo>
                  <a:lnTo>
                    <a:pt x="23" y="36"/>
                  </a:lnTo>
                  <a:lnTo>
                    <a:pt x="27" y="35"/>
                  </a:lnTo>
                  <a:lnTo>
                    <a:pt x="28" y="38"/>
                  </a:lnTo>
                  <a:lnTo>
                    <a:pt x="21" y="39"/>
                  </a:lnTo>
                  <a:lnTo>
                    <a:pt x="11" y="41"/>
                  </a:lnTo>
                  <a:lnTo>
                    <a:pt x="11" y="38"/>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8" name="Freeform 1157">
              <a:extLst>
                <a:ext uri="{FF2B5EF4-FFF2-40B4-BE49-F238E27FC236}">
                  <a16:creationId xmlns:a16="http://schemas.microsoft.com/office/drawing/2014/main" id="{DE665D18-7D87-9F48-A3F0-A7F6A702294E}"/>
                </a:ext>
              </a:extLst>
            </p:cNvPr>
            <p:cNvSpPr>
              <a:spLocks noChangeArrowheads="1"/>
            </p:cNvSpPr>
            <p:nvPr/>
          </p:nvSpPr>
          <p:spPr bwMode="auto">
            <a:xfrm>
              <a:off x="5221013" y="5006692"/>
              <a:ext cx="7228" cy="7033"/>
            </a:xfrm>
            <a:custGeom>
              <a:avLst/>
              <a:gdLst>
                <a:gd name="T0" fmla="*/ 0 w 5"/>
                <a:gd name="T1" fmla="*/ 2147483646 h 5"/>
                <a:gd name="T2" fmla="*/ 2147483646 w 5"/>
                <a:gd name="T3" fmla="*/ 0 h 5"/>
                <a:gd name="T4" fmla="*/ 2147483646 w 5"/>
                <a:gd name="T5" fmla="*/ 2147483646 h 5"/>
                <a:gd name="T6" fmla="*/ 2147483646 w 5"/>
                <a:gd name="T7" fmla="*/ 2147483646 h 5"/>
                <a:gd name="T8" fmla="*/ 0 w 5"/>
                <a:gd name="T9" fmla="*/ 214748364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2"/>
                  </a:moveTo>
                  <a:lnTo>
                    <a:pt x="3" y="0"/>
                  </a:lnTo>
                  <a:lnTo>
                    <a:pt x="5" y="3"/>
                  </a:lnTo>
                  <a:lnTo>
                    <a:pt x="3" y="5"/>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9" name="Freeform 1158">
              <a:extLst>
                <a:ext uri="{FF2B5EF4-FFF2-40B4-BE49-F238E27FC236}">
                  <a16:creationId xmlns:a16="http://schemas.microsoft.com/office/drawing/2014/main" id="{85F7D42B-6E3F-434A-9B7A-05267AD9E651}"/>
                </a:ext>
              </a:extLst>
            </p:cNvPr>
            <p:cNvSpPr>
              <a:spLocks noChangeArrowheads="1"/>
            </p:cNvSpPr>
            <p:nvPr/>
          </p:nvSpPr>
          <p:spPr bwMode="auto">
            <a:xfrm>
              <a:off x="4862539" y="5372452"/>
              <a:ext cx="351248" cy="229303"/>
            </a:xfrm>
            <a:custGeom>
              <a:avLst/>
              <a:gdLst>
                <a:gd name="T0" fmla="*/ 0 w 243"/>
                <a:gd name="T1" fmla="*/ 2147483646 h 163"/>
                <a:gd name="T2" fmla="*/ 2147483646 w 243"/>
                <a:gd name="T3" fmla="*/ 2147483646 h 163"/>
                <a:gd name="T4" fmla="*/ 2147483646 w 243"/>
                <a:gd name="T5" fmla="*/ 2147483646 h 163"/>
                <a:gd name="T6" fmla="*/ 2147483646 w 243"/>
                <a:gd name="T7" fmla="*/ 2147483646 h 163"/>
                <a:gd name="T8" fmla="*/ 2147483646 w 243"/>
                <a:gd name="T9" fmla="*/ 2147483646 h 163"/>
                <a:gd name="T10" fmla="*/ 2147483646 w 243"/>
                <a:gd name="T11" fmla="*/ 2147483646 h 163"/>
                <a:gd name="T12" fmla="*/ 2147483646 w 243"/>
                <a:gd name="T13" fmla="*/ 2147483646 h 163"/>
                <a:gd name="T14" fmla="*/ 2147483646 w 243"/>
                <a:gd name="T15" fmla="*/ 2147483646 h 163"/>
                <a:gd name="T16" fmla="*/ 2147483646 w 243"/>
                <a:gd name="T17" fmla="*/ 2147483646 h 163"/>
                <a:gd name="T18" fmla="*/ 2147483646 w 243"/>
                <a:gd name="T19" fmla="*/ 2147483646 h 163"/>
                <a:gd name="T20" fmla="*/ 2147483646 w 243"/>
                <a:gd name="T21" fmla="*/ 2147483646 h 163"/>
                <a:gd name="T22" fmla="*/ 2147483646 w 243"/>
                <a:gd name="T23" fmla="*/ 2147483646 h 163"/>
                <a:gd name="T24" fmla="*/ 2147483646 w 243"/>
                <a:gd name="T25" fmla="*/ 2147483646 h 163"/>
                <a:gd name="T26" fmla="*/ 2147483646 w 243"/>
                <a:gd name="T27" fmla="*/ 2147483646 h 163"/>
                <a:gd name="T28" fmla="*/ 2147483646 w 243"/>
                <a:gd name="T29" fmla="*/ 2147483646 h 163"/>
                <a:gd name="T30" fmla="*/ 2147483646 w 243"/>
                <a:gd name="T31" fmla="*/ 2147483646 h 163"/>
                <a:gd name="T32" fmla="*/ 2147483646 w 243"/>
                <a:gd name="T33" fmla="*/ 2147483646 h 163"/>
                <a:gd name="T34" fmla="*/ 2147483646 w 243"/>
                <a:gd name="T35" fmla="*/ 2147483646 h 163"/>
                <a:gd name="T36" fmla="*/ 2147483646 w 243"/>
                <a:gd name="T37" fmla="*/ 2147483646 h 163"/>
                <a:gd name="T38" fmla="*/ 2147483646 w 243"/>
                <a:gd name="T39" fmla="*/ 2147483646 h 163"/>
                <a:gd name="T40" fmla="*/ 2147483646 w 243"/>
                <a:gd name="T41" fmla="*/ 2147483646 h 163"/>
                <a:gd name="T42" fmla="*/ 2147483646 w 243"/>
                <a:gd name="T43" fmla="*/ 2147483646 h 163"/>
                <a:gd name="T44" fmla="*/ 2147483646 w 243"/>
                <a:gd name="T45" fmla="*/ 2147483646 h 163"/>
                <a:gd name="T46" fmla="*/ 2147483646 w 243"/>
                <a:gd name="T47" fmla="*/ 2147483646 h 163"/>
                <a:gd name="T48" fmla="*/ 2147483646 w 243"/>
                <a:gd name="T49" fmla="*/ 2147483646 h 163"/>
                <a:gd name="T50" fmla="*/ 2147483646 w 243"/>
                <a:gd name="T51" fmla="*/ 2147483646 h 163"/>
                <a:gd name="T52" fmla="*/ 2147483646 w 243"/>
                <a:gd name="T53" fmla="*/ 2147483646 h 163"/>
                <a:gd name="T54" fmla="*/ 2147483646 w 243"/>
                <a:gd name="T55" fmla="*/ 2147483646 h 163"/>
                <a:gd name="T56" fmla="*/ 2147483646 w 243"/>
                <a:gd name="T57" fmla="*/ 2147483646 h 163"/>
                <a:gd name="T58" fmla="*/ 2147483646 w 243"/>
                <a:gd name="T59" fmla="*/ 2147483646 h 163"/>
                <a:gd name="T60" fmla="*/ 2147483646 w 243"/>
                <a:gd name="T61" fmla="*/ 2147483646 h 163"/>
                <a:gd name="T62" fmla="*/ 2147483646 w 243"/>
                <a:gd name="T63" fmla="*/ 2147483646 h 163"/>
                <a:gd name="T64" fmla="*/ 2147483646 w 243"/>
                <a:gd name="T65" fmla="*/ 2147483646 h 163"/>
                <a:gd name="T66" fmla="*/ 2147483646 w 243"/>
                <a:gd name="T67" fmla="*/ 2147483646 h 163"/>
                <a:gd name="T68" fmla="*/ 2147483646 w 243"/>
                <a:gd name="T69" fmla="*/ 2147483646 h 163"/>
                <a:gd name="T70" fmla="*/ 2147483646 w 243"/>
                <a:gd name="T71" fmla="*/ 2147483646 h 163"/>
                <a:gd name="T72" fmla="*/ 2147483646 w 243"/>
                <a:gd name="T73" fmla="*/ 2147483646 h 163"/>
                <a:gd name="T74" fmla="*/ 2147483646 w 243"/>
                <a:gd name="T75" fmla="*/ 2147483646 h 163"/>
                <a:gd name="T76" fmla="*/ 2147483646 w 243"/>
                <a:gd name="T77" fmla="*/ 2147483646 h 163"/>
                <a:gd name="T78" fmla="*/ 2147483646 w 243"/>
                <a:gd name="T79" fmla="*/ 2147483646 h 163"/>
                <a:gd name="T80" fmla="*/ 2147483646 w 243"/>
                <a:gd name="T81" fmla="*/ 2147483646 h 163"/>
                <a:gd name="T82" fmla="*/ 2147483646 w 243"/>
                <a:gd name="T83" fmla="*/ 2147483646 h 163"/>
                <a:gd name="T84" fmla="*/ 2147483646 w 243"/>
                <a:gd name="T85" fmla="*/ 2147483646 h 163"/>
                <a:gd name="T86" fmla="*/ 2147483646 w 243"/>
                <a:gd name="T87" fmla="*/ 2147483646 h 163"/>
                <a:gd name="T88" fmla="*/ 2147483646 w 243"/>
                <a:gd name="T89" fmla="*/ 2147483646 h 163"/>
                <a:gd name="T90" fmla="*/ 2147483646 w 243"/>
                <a:gd name="T91" fmla="*/ 2147483646 h 163"/>
                <a:gd name="T92" fmla="*/ 2147483646 w 243"/>
                <a:gd name="T93" fmla="*/ 2147483646 h 163"/>
                <a:gd name="T94" fmla="*/ 2147483646 w 243"/>
                <a:gd name="T95" fmla="*/ 2147483646 h 163"/>
                <a:gd name="T96" fmla="*/ 2147483646 w 243"/>
                <a:gd name="T97" fmla="*/ 2147483646 h 163"/>
                <a:gd name="T98" fmla="*/ 2147483646 w 243"/>
                <a:gd name="T99" fmla="*/ 2147483646 h 163"/>
                <a:gd name="T100" fmla="*/ 2147483646 w 243"/>
                <a:gd name="T101" fmla="*/ 2147483646 h 163"/>
                <a:gd name="T102" fmla="*/ 2147483646 w 243"/>
                <a:gd name="T103" fmla="*/ 2147483646 h 163"/>
                <a:gd name="T104" fmla="*/ 2147483646 w 243"/>
                <a:gd name="T105" fmla="*/ 2147483646 h 163"/>
                <a:gd name="T106" fmla="*/ 2147483646 w 243"/>
                <a:gd name="T107" fmla="*/ 2147483646 h 163"/>
                <a:gd name="T108" fmla="*/ 2147483646 w 243"/>
                <a:gd name="T109" fmla="*/ 2147483646 h 1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3"/>
                <a:gd name="T166" fmla="*/ 0 h 163"/>
                <a:gd name="T167" fmla="*/ 243 w 243"/>
                <a:gd name="T168" fmla="*/ 163 h 1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3" h="163">
                  <a:moveTo>
                    <a:pt x="1" y="11"/>
                  </a:moveTo>
                  <a:lnTo>
                    <a:pt x="0" y="16"/>
                  </a:lnTo>
                  <a:lnTo>
                    <a:pt x="7" y="22"/>
                  </a:lnTo>
                  <a:lnTo>
                    <a:pt x="6" y="25"/>
                  </a:lnTo>
                  <a:lnTo>
                    <a:pt x="8" y="27"/>
                  </a:lnTo>
                  <a:lnTo>
                    <a:pt x="6" y="32"/>
                  </a:lnTo>
                  <a:lnTo>
                    <a:pt x="10" y="30"/>
                  </a:lnTo>
                  <a:lnTo>
                    <a:pt x="14" y="27"/>
                  </a:lnTo>
                  <a:lnTo>
                    <a:pt x="14" y="24"/>
                  </a:lnTo>
                  <a:lnTo>
                    <a:pt x="16" y="25"/>
                  </a:lnTo>
                  <a:lnTo>
                    <a:pt x="19" y="22"/>
                  </a:lnTo>
                  <a:lnTo>
                    <a:pt x="21" y="25"/>
                  </a:lnTo>
                  <a:lnTo>
                    <a:pt x="15" y="29"/>
                  </a:lnTo>
                  <a:lnTo>
                    <a:pt x="31" y="26"/>
                  </a:lnTo>
                  <a:lnTo>
                    <a:pt x="34" y="23"/>
                  </a:lnTo>
                  <a:lnTo>
                    <a:pt x="36" y="24"/>
                  </a:lnTo>
                  <a:lnTo>
                    <a:pt x="42" y="22"/>
                  </a:lnTo>
                  <a:lnTo>
                    <a:pt x="44" y="24"/>
                  </a:lnTo>
                  <a:lnTo>
                    <a:pt x="34" y="25"/>
                  </a:lnTo>
                  <a:lnTo>
                    <a:pt x="37" y="26"/>
                  </a:lnTo>
                  <a:lnTo>
                    <a:pt x="49" y="29"/>
                  </a:lnTo>
                  <a:lnTo>
                    <a:pt x="57" y="32"/>
                  </a:lnTo>
                  <a:lnTo>
                    <a:pt x="54" y="27"/>
                  </a:lnTo>
                  <a:lnTo>
                    <a:pt x="58" y="31"/>
                  </a:lnTo>
                  <a:lnTo>
                    <a:pt x="64" y="32"/>
                  </a:lnTo>
                  <a:lnTo>
                    <a:pt x="59" y="33"/>
                  </a:lnTo>
                  <a:lnTo>
                    <a:pt x="68" y="37"/>
                  </a:lnTo>
                  <a:lnTo>
                    <a:pt x="71" y="40"/>
                  </a:lnTo>
                  <a:lnTo>
                    <a:pt x="71" y="43"/>
                  </a:lnTo>
                  <a:lnTo>
                    <a:pt x="67" y="39"/>
                  </a:lnTo>
                  <a:lnTo>
                    <a:pt x="69" y="45"/>
                  </a:lnTo>
                  <a:lnTo>
                    <a:pt x="75" y="42"/>
                  </a:lnTo>
                  <a:lnTo>
                    <a:pt x="80" y="42"/>
                  </a:lnTo>
                  <a:lnTo>
                    <a:pt x="83" y="40"/>
                  </a:lnTo>
                  <a:lnTo>
                    <a:pt x="84" y="41"/>
                  </a:lnTo>
                  <a:lnTo>
                    <a:pt x="92" y="36"/>
                  </a:lnTo>
                  <a:lnTo>
                    <a:pt x="98" y="36"/>
                  </a:lnTo>
                  <a:lnTo>
                    <a:pt x="96" y="34"/>
                  </a:lnTo>
                  <a:lnTo>
                    <a:pt x="100" y="29"/>
                  </a:lnTo>
                  <a:lnTo>
                    <a:pt x="108" y="29"/>
                  </a:lnTo>
                  <a:lnTo>
                    <a:pt x="117" y="32"/>
                  </a:lnTo>
                  <a:lnTo>
                    <a:pt x="123" y="38"/>
                  </a:lnTo>
                  <a:lnTo>
                    <a:pt x="127" y="39"/>
                  </a:lnTo>
                  <a:lnTo>
                    <a:pt x="129" y="43"/>
                  </a:lnTo>
                  <a:lnTo>
                    <a:pt x="134" y="46"/>
                  </a:lnTo>
                  <a:lnTo>
                    <a:pt x="136" y="49"/>
                  </a:lnTo>
                  <a:lnTo>
                    <a:pt x="139" y="52"/>
                  </a:lnTo>
                  <a:lnTo>
                    <a:pt x="147" y="52"/>
                  </a:lnTo>
                  <a:lnTo>
                    <a:pt x="150" y="56"/>
                  </a:lnTo>
                  <a:lnTo>
                    <a:pt x="154" y="65"/>
                  </a:lnTo>
                  <a:lnTo>
                    <a:pt x="151" y="81"/>
                  </a:lnTo>
                  <a:lnTo>
                    <a:pt x="152" y="91"/>
                  </a:lnTo>
                  <a:lnTo>
                    <a:pt x="157" y="94"/>
                  </a:lnTo>
                  <a:lnTo>
                    <a:pt x="158" y="89"/>
                  </a:lnTo>
                  <a:lnTo>
                    <a:pt x="155" y="88"/>
                  </a:lnTo>
                  <a:lnTo>
                    <a:pt x="155" y="85"/>
                  </a:lnTo>
                  <a:lnTo>
                    <a:pt x="157" y="86"/>
                  </a:lnTo>
                  <a:lnTo>
                    <a:pt x="160" y="87"/>
                  </a:lnTo>
                  <a:lnTo>
                    <a:pt x="161" y="90"/>
                  </a:lnTo>
                  <a:lnTo>
                    <a:pt x="163" y="86"/>
                  </a:lnTo>
                  <a:lnTo>
                    <a:pt x="165" y="89"/>
                  </a:lnTo>
                  <a:lnTo>
                    <a:pt x="159" y="99"/>
                  </a:lnTo>
                  <a:lnTo>
                    <a:pt x="158" y="102"/>
                  </a:lnTo>
                  <a:lnTo>
                    <a:pt x="162" y="103"/>
                  </a:lnTo>
                  <a:lnTo>
                    <a:pt x="166" y="111"/>
                  </a:lnTo>
                  <a:lnTo>
                    <a:pt x="170" y="115"/>
                  </a:lnTo>
                  <a:lnTo>
                    <a:pt x="173" y="119"/>
                  </a:lnTo>
                  <a:lnTo>
                    <a:pt x="177" y="119"/>
                  </a:lnTo>
                  <a:lnTo>
                    <a:pt x="173" y="114"/>
                  </a:lnTo>
                  <a:lnTo>
                    <a:pt x="176" y="115"/>
                  </a:lnTo>
                  <a:lnTo>
                    <a:pt x="180" y="114"/>
                  </a:lnTo>
                  <a:lnTo>
                    <a:pt x="178" y="115"/>
                  </a:lnTo>
                  <a:lnTo>
                    <a:pt x="180" y="120"/>
                  </a:lnTo>
                  <a:lnTo>
                    <a:pt x="181" y="125"/>
                  </a:lnTo>
                  <a:lnTo>
                    <a:pt x="187" y="128"/>
                  </a:lnTo>
                  <a:lnTo>
                    <a:pt x="188" y="132"/>
                  </a:lnTo>
                  <a:lnTo>
                    <a:pt x="194" y="143"/>
                  </a:lnTo>
                  <a:lnTo>
                    <a:pt x="200" y="143"/>
                  </a:lnTo>
                  <a:lnTo>
                    <a:pt x="205" y="145"/>
                  </a:lnTo>
                  <a:lnTo>
                    <a:pt x="214" y="156"/>
                  </a:lnTo>
                  <a:lnTo>
                    <a:pt x="221" y="157"/>
                  </a:lnTo>
                  <a:lnTo>
                    <a:pt x="222" y="159"/>
                  </a:lnTo>
                  <a:lnTo>
                    <a:pt x="220" y="160"/>
                  </a:lnTo>
                  <a:lnTo>
                    <a:pt x="214" y="158"/>
                  </a:lnTo>
                  <a:lnTo>
                    <a:pt x="216" y="163"/>
                  </a:lnTo>
                  <a:lnTo>
                    <a:pt x="223" y="161"/>
                  </a:lnTo>
                  <a:lnTo>
                    <a:pt x="229" y="161"/>
                  </a:lnTo>
                  <a:lnTo>
                    <a:pt x="232" y="158"/>
                  </a:lnTo>
                  <a:lnTo>
                    <a:pt x="237" y="158"/>
                  </a:lnTo>
                  <a:lnTo>
                    <a:pt x="240" y="153"/>
                  </a:lnTo>
                  <a:lnTo>
                    <a:pt x="239" y="147"/>
                  </a:lnTo>
                  <a:lnTo>
                    <a:pt x="241" y="139"/>
                  </a:lnTo>
                  <a:lnTo>
                    <a:pt x="243" y="140"/>
                  </a:lnTo>
                  <a:lnTo>
                    <a:pt x="241" y="114"/>
                  </a:lnTo>
                  <a:lnTo>
                    <a:pt x="239" y="106"/>
                  </a:lnTo>
                  <a:lnTo>
                    <a:pt x="212" y="68"/>
                  </a:lnTo>
                  <a:lnTo>
                    <a:pt x="206" y="56"/>
                  </a:lnTo>
                  <a:lnTo>
                    <a:pt x="209" y="56"/>
                  </a:lnTo>
                  <a:lnTo>
                    <a:pt x="192" y="32"/>
                  </a:lnTo>
                  <a:lnTo>
                    <a:pt x="180" y="7"/>
                  </a:lnTo>
                  <a:lnTo>
                    <a:pt x="179" y="3"/>
                  </a:lnTo>
                  <a:lnTo>
                    <a:pt x="176" y="2"/>
                  </a:lnTo>
                  <a:lnTo>
                    <a:pt x="164" y="0"/>
                  </a:lnTo>
                  <a:lnTo>
                    <a:pt x="161" y="3"/>
                  </a:lnTo>
                  <a:lnTo>
                    <a:pt x="163" y="15"/>
                  </a:lnTo>
                  <a:lnTo>
                    <a:pt x="159" y="14"/>
                  </a:lnTo>
                  <a:lnTo>
                    <a:pt x="158" y="9"/>
                  </a:lnTo>
                  <a:lnTo>
                    <a:pt x="81" y="13"/>
                  </a:lnTo>
                  <a:lnTo>
                    <a:pt x="75" y="5"/>
                  </a:lnTo>
                  <a:lnTo>
                    <a:pt x="1" y="1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0" name="Freeform 1159">
              <a:extLst>
                <a:ext uri="{FF2B5EF4-FFF2-40B4-BE49-F238E27FC236}">
                  <a16:creationId xmlns:a16="http://schemas.microsoft.com/office/drawing/2014/main" id="{4327A861-4C65-984E-A12C-E417829F6848}"/>
                </a:ext>
              </a:extLst>
            </p:cNvPr>
            <p:cNvSpPr>
              <a:spLocks noChangeArrowheads="1"/>
            </p:cNvSpPr>
            <p:nvPr/>
          </p:nvSpPr>
          <p:spPr bwMode="auto">
            <a:xfrm>
              <a:off x="5153076" y="5618636"/>
              <a:ext cx="17346" cy="9848"/>
            </a:xfrm>
            <a:custGeom>
              <a:avLst/>
              <a:gdLst>
                <a:gd name="T0" fmla="*/ 0 w 12"/>
                <a:gd name="T1" fmla="*/ 2147483646 h 7"/>
                <a:gd name="T2" fmla="*/ 2147483646 w 12"/>
                <a:gd name="T3" fmla="*/ 2147483646 h 7"/>
                <a:gd name="T4" fmla="*/ 2147483646 w 12"/>
                <a:gd name="T5" fmla="*/ 2147483646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0 w 1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7"/>
                <a:gd name="T29" fmla="*/ 12 w 1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7">
                  <a:moveTo>
                    <a:pt x="0" y="7"/>
                  </a:moveTo>
                  <a:lnTo>
                    <a:pt x="1" y="3"/>
                  </a:lnTo>
                  <a:lnTo>
                    <a:pt x="5" y="2"/>
                  </a:lnTo>
                  <a:lnTo>
                    <a:pt x="6" y="0"/>
                  </a:lnTo>
                  <a:lnTo>
                    <a:pt x="12" y="3"/>
                  </a:lnTo>
                  <a:lnTo>
                    <a:pt x="6" y="5"/>
                  </a:lnTo>
                  <a:lnTo>
                    <a:pt x="2" y="4"/>
                  </a:lnTo>
                  <a:lnTo>
                    <a:pt x="3" y="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1" name="Freeform 1160">
              <a:extLst>
                <a:ext uri="{FF2B5EF4-FFF2-40B4-BE49-F238E27FC236}">
                  <a16:creationId xmlns:a16="http://schemas.microsoft.com/office/drawing/2014/main" id="{DF7FD50B-C851-4E40-B15D-89A740A5A788}"/>
                </a:ext>
              </a:extLst>
            </p:cNvPr>
            <p:cNvSpPr>
              <a:spLocks noChangeArrowheads="1"/>
            </p:cNvSpPr>
            <p:nvPr/>
          </p:nvSpPr>
          <p:spPr bwMode="auto">
            <a:xfrm>
              <a:off x="5177649" y="5611603"/>
              <a:ext cx="14455" cy="8441"/>
            </a:xfrm>
            <a:custGeom>
              <a:avLst/>
              <a:gdLst>
                <a:gd name="T0" fmla="*/ 0 w 10"/>
                <a:gd name="T1" fmla="*/ 2147483646 h 6"/>
                <a:gd name="T2" fmla="*/ 2147483646 w 10"/>
                <a:gd name="T3" fmla="*/ 2147483646 h 6"/>
                <a:gd name="T4" fmla="*/ 2147483646 w 10"/>
                <a:gd name="T5" fmla="*/ 0 h 6"/>
                <a:gd name="T6" fmla="*/ 2147483646 w 10"/>
                <a:gd name="T7" fmla="*/ 2147483646 h 6"/>
                <a:gd name="T8" fmla="*/ 0 w 10"/>
                <a:gd name="T9" fmla="*/ 2147483646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6"/>
                  </a:moveTo>
                  <a:lnTo>
                    <a:pt x="2" y="6"/>
                  </a:lnTo>
                  <a:lnTo>
                    <a:pt x="10" y="0"/>
                  </a:lnTo>
                  <a:lnTo>
                    <a:pt x="3" y="5"/>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2" name="Freeform 1161">
              <a:extLst>
                <a:ext uri="{FF2B5EF4-FFF2-40B4-BE49-F238E27FC236}">
                  <a16:creationId xmlns:a16="http://schemas.microsoft.com/office/drawing/2014/main" id="{CF6A5459-0C24-114B-9CD3-3BF5A07A919D}"/>
                </a:ext>
              </a:extLst>
            </p:cNvPr>
            <p:cNvSpPr>
              <a:spLocks noChangeArrowheads="1"/>
            </p:cNvSpPr>
            <p:nvPr/>
          </p:nvSpPr>
          <p:spPr bwMode="auto">
            <a:xfrm>
              <a:off x="5202222" y="5589094"/>
              <a:ext cx="10118" cy="15474"/>
            </a:xfrm>
            <a:custGeom>
              <a:avLst/>
              <a:gdLst>
                <a:gd name="T0" fmla="*/ 0 w 7"/>
                <a:gd name="T1" fmla="*/ 2147483646 h 11"/>
                <a:gd name="T2" fmla="*/ 2147483646 w 7"/>
                <a:gd name="T3" fmla="*/ 2147483646 h 11"/>
                <a:gd name="T4" fmla="*/ 2147483646 w 7"/>
                <a:gd name="T5" fmla="*/ 0 h 11"/>
                <a:gd name="T6" fmla="*/ 2147483646 w 7"/>
                <a:gd name="T7" fmla="*/ 2147483646 h 11"/>
                <a:gd name="T8" fmla="*/ 0 w 7"/>
                <a:gd name="T9" fmla="*/ 2147483646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4" y="7"/>
                  </a:lnTo>
                  <a:lnTo>
                    <a:pt x="7" y="0"/>
                  </a:lnTo>
                  <a:lnTo>
                    <a:pt x="5" y="3"/>
                  </a:lnTo>
                  <a:lnTo>
                    <a:pt x="0" y="1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3" name="Freeform 1162">
              <a:extLst>
                <a:ext uri="{FF2B5EF4-FFF2-40B4-BE49-F238E27FC236}">
                  <a16:creationId xmlns:a16="http://schemas.microsoft.com/office/drawing/2014/main" id="{C3BDD0C0-909C-994A-8356-42A6333A791D}"/>
                </a:ext>
              </a:extLst>
            </p:cNvPr>
            <p:cNvSpPr>
              <a:spLocks noChangeArrowheads="1"/>
            </p:cNvSpPr>
            <p:nvPr/>
          </p:nvSpPr>
          <p:spPr bwMode="auto">
            <a:xfrm>
              <a:off x="4926139" y="5205046"/>
              <a:ext cx="211038" cy="188507"/>
            </a:xfrm>
            <a:custGeom>
              <a:avLst/>
              <a:gdLst>
                <a:gd name="T0" fmla="*/ 0 w 146"/>
                <a:gd name="T1" fmla="*/ 2147483646 h 134"/>
                <a:gd name="T2" fmla="*/ 2147483646 w 146"/>
                <a:gd name="T3" fmla="*/ 2147483646 h 134"/>
                <a:gd name="T4" fmla="*/ 2147483646 w 146"/>
                <a:gd name="T5" fmla="*/ 2147483646 h 134"/>
                <a:gd name="T6" fmla="*/ 2147483646 w 146"/>
                <a:gd name="T7" fmla="*/ 2147483646 h 134"/>
                <a:gd name="T8" fmla="*/ 2147483646 w 146"/>
                <a:gd name="T9" fmla="*/ 2147483646 h 134"/>
                <a:gd name="T10" fmla="*/ 2147483646 w 146"/>
                <a:gd name="T11" fmla="*/ 2147483646 h 134"/>
                <a:gd name="T12" fmla="*/ 2147483646 w 146"/>
                <a:gd name="T13" fmla="*/ 2147483646 h 134"/>
                <a:gd name="T14" fmla="*/ 2147483646 w 146"/>
                <a:gd name="T15" fmla="*/ 2147483646 h 134"/>
                <a:gd name="T16" fmla="*/ 2147483646 w 146"/>
                <a:gd name="T17" fmla="*/ 2147483646 h 134"/>
                <a:gd name="T18" fmla="*/ 2147483646 w 146"/>
                <a:gd name="T19" fmla="*/ 2147483646 h 134"/>
                <a:gd name="T20" fmla="*/ 2147483646 w 146"/>
                <a:gd name="T21" fmla="*/ 2147483646 h 134"/>
                <a:gd name="T22" fmla="*/ 2147483646 w 146"/>
                <a:gd name="T23" fmla="*/ 2147483646 h 134"/>
                <a:gd name="T24" fmla="*/ 2147483646 w 146"/>
                <a:gd name="T25" fmla="*/ 2147483646 h 134"/>
                <a:gd name="T26" fmla="*/ 2147483646 w 146"/>
                <a:gd name="T27" fmla="*/ 2147483646 h 134"/>
                <a:gd name="T28" fmla="*/ 2147483646 w 146"/>
                <a:gd name="T29" fmla="*/ 2147483646 h 134"/>
                <a:gd name="T30" fmla="*/ 2147483646 w 146"/>
                <a:gd name="T31" fmla="*/ 2147483646 h 134"/>
                <a:gd name="T32" fmla="*/ 2147483646 w 146"/>
                <a:gd name="T33" fmla="*/ 2147483646 h 134"/>
                <a:gd name="T34" fmla="*/ 2147483646 w 146"/>
                <a:gd name="T35" fmla="*/ 2147483646 h 134"/>
                <a:gd name="T36" fmla="*/ 2147483646 w 146"/>
                <a:gd name="T37" fmla="*/ 2147483646 h 134"/>
                <a:gd name="T38" fmla="*/ 2147483646 w 146"/>
                <a:gd name="T39" fmla="*/ 2147483646 h 134"/>
                <a:gd name="T40" fmla="*/ 2147483646 w 146"/>
                <a:gd name="T41" fmla="*/ 2147483646 h 134"/>
                <a:gd name="T42" fmla="*/ 2147483646 w 146"/>
                <a:gd name="T43" fmla="*/ 2147483646 h 134"/>
                <a:gd name="T44" fmla="*/ 2147483646 w 146"/>
                <a:gd name="T45" fmla="*/ 2147483646 h 134"/>
                <a:gd name="T46" fmla="*/ 2147483646 w 146"/>
                <a:gd name="T47" fmla="*/ 2147483646 h 134"/>
                <a:gd name="T48" fmla="*/ 2147483646 w 146"/>
                <a:gd name="T49" fmla="*/ 2147483646 h 134"/>
                <a:gd name="T50" fmla="*/ 2147483646 w 146"/>
                <a:gd name="T51" fmla="*/ 2147483646 h 134"/>
                <a:gd name="T52" fmla="*/ 2147483646 w 146"/>
                <a:gd name="T53" fmla="*/ 2147483646 h 134"/>
                <a:gd name="T54" fmla="*/ 2147483646 w 146"/>
                <a:gd name="T55" fmla="*/ 2147483646 h 134"/>
                <a:gd name="T56" fmla="*/ 2147483646 w 146"/>
                <a:gd name="T57" fmla="*/ 2147483646 h 134"/>
                <a:gd name="T58" fmla="*/ 2147483646 w 146"/>
                <a:gd name="T59" fmla="*/ 2147483646 h 134"/>
                <a:gd name="T60" fmla="*/ 2147483646 w 146"/>
                <a:gd name="T61" fmla="*/ 2147483646 h 134"/>
                <a:gd name="T62" fmla="*/ 2147483646 w 146"/>
                <a:gd name="T63" fmla="*/ 2147483646 h 134"/>
                <a:gd name="T64" fmla="*/ 2147483646 w 146"/>
                <a:gd name="T65" fmla="*/ 2147483646 h 134"/>
                <a:gd name="T66" fmla="*/ 2147483646 w 146"/>
                <a:gd name="T67" fmla="*/ 2147483646 h 134"/>
                <a:gd name="T68" fmla="*/ 2147483646 w 146"/>
                <a:gd name="T69" fmla="*/ 2147483646 h 134"/>
                <a:gd name="T70" fmla="*/ 2147483646 w 146"/>
                <a:gd name="T71" fmla="*/ 2147483646 h 134"/>
                <a:gd name="T72" fmla="*/ 2147483646 w 146"/>
                <a:gd name="T73" fmla="*/ 2147483646 h 134"/>
                <a:gd name="T74" fmla="*/ 2147483646 w 146"/>
                <a:gd name="T75" fmla="*/ 2147483646 h 134"/>
                <a:gd name="T76" fmla="*/ 2147483646 w 146"/>
                <a:gd name="T77" fmla="*/ 2147483646 h 134"/>
                <a:gd name="T78" fmla="*/ 2147483646 w 146"/>
                <a:gd name="T79" fmla="*/ 2147483646 h 134"/>
                <a:gd name="T80" fmla="*/ 2147483646 w 146"/>
                <a:gd name="T81" fmla="*/ 0 h 134"/>
                <a:gd name="T82" fmla="*/ 2147483646 w 146"/>
                <a:gd name="T83" fmla="*/ 2147483646 h 134"/>
                <a:gd name="T84" fmla="*/ 0 w 146"/>
                <a:gd name="T85" fmla="*/ 2147483646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6"/>
                <a:gd name="T130" fmla="*/ 0 h 134"/>
                <a:gd name="T131" fmla="*/ 146 w 146"/>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6" h="134">
                  <a:moveTo>
                    <a:pt x="0" y="7"/>
                  </a:moveTo>
                  <a:lnTo>
                    <a:pt x="19" y="69"/>
                  </a:lnTo>
                  <a:lnTo>
                    <a:pt x="27" y="80"/>
                  </a:lnTo>
                  <a:lnTo>
                    <a:pt x="29" y="87"/>
                  </a:lnTo>
                  <a:lnTo>
                    <a:pt x="26" y="93"/>
                  </a:lnTo>
                  <a:lnTo>
                    <a:pt x="25" y="101"/>
                  </a:lnTo>
                  <a:lnTo>
                    <a:pt x="31" y="124"/>
                  </a:lnTo>
                  <a:lnTo>
                    <a:pt x="37" y="132"/>
                  </a:lnTo>
                  <a:lnTo>
                    <a:pt x="114" y="128"/>
                  </a:lnTo>
                  <a:lnTo>
                    <a:pt x="115" y="133"/>
                  </a:lnTo>
                  <a:lnTo>
                    <a:pt x="119" y="134"/>
                  </a:lnTo>
                  <a:lnTo>
                    <a:pt x="117" y="122"/>
                  </a:lnTo>
                  <a:lnTo>
                    <a:pt x="120" y="119"/>
                  </a:lnTo>
                  <a:lnTo>
                    <a:pt x="132" y="121"/>
                  </a:lnTo>
                  <a:lnTo>
                    <a:pt x="134" y="113"/>
                  </a:lnTo>
                  <a:lnTo>
                    <a:pt x="132" y="113"/>
                  </a:lnTo>
                  <a:lnTo>
                    <a:pt x="135" y="111"/>
                  </a:lnTo>
                  <a:lnTo>
                    <a:pt x="131" y="109"/>
                  </a:lnTo>
                  <a:lnTo>
                    <a:pt x="133" y="106"/>
                  </a:lnTo>
                  <a:lnTo>
                    <a:pt x="132" y="103"/>
                  </a:lnTo>
                  <a:lnTo>
                    <a:pt x="137" y="100"/>
                  </a:lnTo>
                  <a:lnTo>
                    <a:pt x="136" y="96"/>
                  </a:lnTo>
                  <a:lnTo>
                    <a:pt x="138" y="95"/>
                  </a:lnTo>
                  <a:lnTo>
                    <a:pt x="139" y="91"/>
                  </a:lnTo>
                  <a:lnTo>
                    <a:pt x="137" y="90"/>
                  </a:lnTo>
                  <a:lnTo>
                    <a:pt x="141" y="87"/>
                  </a:lnTo>
                  <a:lnTo>
                    <a:pt x="139" y="85"/>
                  </a:lnTo>
                  <a:lnTo>
                    <a:pt x="142" y="85"/>
                  </a:lnTo>
                  <a:lnTo>
                    <a:pt x="146" y="81"/>
                  </a:lnTo>
                  <a:lnTo>
                    <a:pt x="144" y="80"/>
                  </a:lnTo>
                  <a:lnTo>
                    <a:pt x="140" y="79"/>
                  </a:lnTo>
                  <a:lnTo>
                    <a:pt x="136" y="75"/>
                  </a:lnTo>
                  <a:lnTo>
                    <a:pt x="130" y="66"/>
                  </a:lnTo>
                  <a:lnTo>
                    <a:pt x="126" y="65"/>
                  </a:lnTo>
                  <a:lnTo>
                    <a:pt x="120" y="53"/>
                  </a:lnTo>
                  <a:lnTo>
                    <a:pt x="111" y="48"/>
                  </a:lnTo>
                  <a:lnTo>
                    <a:pt x="104" y="39"/>
                  </a:lnTo>
                  <a:lnTo>
                    <a:pt x="89" y="29"/>
                  </a:lnTo>
                  <a:lnTo>
                    <a:pt x="80" y="20"/>
                  </a:lnTo>
                  <a:lnTo>
                    <a:pt x="62" y="9"/>
                  </a:lnTo>
                  <a:lnTo>
                    <a:pt x="68" y="0"/>
                  </a:lnTo>
                  <a:lnTo>
                    <a:pt x="36" y="3"/>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4" name="Freeform 1163">
              <a:extLst>
                <a:ext uri="{FF2B5EF4-FFF2-40B4-BE49-F238E27FC236}">
                  <a16:creationId xmlns:a16="http://schemas.microsoft.com/office/drawing/2014/main" id="{1C392570-AE21-AC49-B0E7-712DED675306}"/>
                </a:ext>
              </a:extLst>
            </p:cNvPr>
            <p:cNvSpPr>
              <a:spLocks noChangeArrowheads="1"/>
            </p:cNvSpPr>
            <p:nvPr/>
          </p:nvSpPr>
          <p:spPr bwMode="auto">
            <a:xfrm>
              <a:off x="3986588" y="5458264"/>
              <a:ext cx="21682" cy="16881"/>
            </a:xfrm>
            <a:custGeom>
              <a:avLst/>
              <a:gdLst>
                <a:gd name="T0" fmla="*/ 0 w 15"/>
                <a:gd name="T1" fmla="*/ 2147483646 h 12"/>
                <a:gd name="T2" fmla="*/ 2147483646 w 15"/>
                <a:gd name="T3" fmla="*/ 2147483646 h 12"/>
                <a:gd name="T4" fmla="*/ 2147483646 w 15"/>
                <a:gd name="T5" fmla="*/ 2147483646 h 12"/>
                <a:gd name="T6" fmla="*/ 2147483646 w 15"/>
                <a:gd name="T7" fmla="*/ 2147483646 h 12"/>
                <a:gd name="T8" fmla="*/ 2147483646 w 15"/>
                <a:gd name="T9" fmla="*/ 2147483646 h 12"/>
                <a:gd name="T10" fmla="*/ 2147483646 w 15"/>
                <a:gd name="T11" fmla="*/ 0 h 12"/>
                <a:gd name="T12" fmla="*/ 2147483646 w 15"/>
                <a:gd name="T13" fmla="*/ 2147483646 h 12"/>
                <a:gd name="T14" fmla="*/ 0 w 15"/>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0" y="7"/>
                  </a:moveTo>
                  <a:lnTo>
                    <a:pt x="5" y="12"/>
                  </a:lnTo>
                  <a:lnTo>
                    <a:pt x="9" y="12"/>
                  </a:lnTo>
                  <a:lnTo>
                    <a:pt x="14" y="9"/>
                  </a:lnTo>
                  <a:lnTo>
                    <a:pt x="15" y="3"/>
                  </a:lnTo>
                  <a:lnTo>
                    <a:pt x="12" y="0"/>
                  </a:lnTo>
                  <a:lnTo>
                    <a:pt x="8" y="1"/>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5" name="Freeform 1164">
              <a:extLst>
                <a:ext uri="{FF2B5EF4-FFF2-40B4-BE49-F238E27FC236}">
                  <a16:creationId xmlns:a16="http://schemas.microsoft.com/office/drawing/2014/main" id="{1EDBDF5E-6338-2D42-B914-0DFC77C95A3A}"/>
                </a:ext>
              </a:extLst>
            </p:cNvPr>
            <p:cNvSpPr>
              <a:spLocks noChangeArrowheads="1"/>
            </p:cNvSpPr>
            <p:nvPr/>
          </p:nvSpPr>
          <p:spPr bwMode="auto">
            <a:xfrm>
              <a:off x="4055970" y="5482180"/>
              <a:ext cx="26018" cy="19695"/>
            </a:xfrm>
            <a:custGeom>
              <a:avLst/>
              <a:gdLst>
                <a:gd name="T0" fmla="*/ 0 w 18"/>
                <a:gd name="T1" fmla="*/ 2147483646 h 14"/>
                <a:gd name="T2" fmla="*/ 2147483646 w 18"/>
                <a:gd name="T3" fmla="*/ 2147483646 h 14"/>
                <a:gd name="T4" fmla="*/ 2147483646 w 18"/>
                <a:gd name="T5" fmla="*/ 2147483646 h 14"/>
                <a:gd name="T6" fmla="*/ 2147483646 w 18"/>
                <a:gd name="T7" fmla="*/ 2147483646 h 14"/>
                <a:gd name="T8" fmla="*/ 2147483646 w 18"/>
                <a:gd name="T9" fmla="*/ 2147483646 h 14"/>
                <a:gd name="T10" fmla="*/ 2147483646 w 18"/>
                <a:gd name="T11" fmla="*/ 2147483646 h 14"/>
                <a:gd name="T12" fmla="*/ 2147483646 w 18"/>
                <a:gd name="T13" fmla="*/ 2147483646 h 14"/>
                <a:gd name="T14" fmla="*/ 2147483646 w 18"/>
                <a:gd name="T15" fmla="*/ 2147483646 h 14"/>
                <a:gd name="T16" fmla="*/ 2147483646 w 18"/>
                <a:gd name="T17" fmla="*/ 0 h 14"/>
                <a:gd name="T18" fmla="*/ 0 w 18"/>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4"/>
                <a:gd name="T32" fmla="*/ 18 w 1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4">
                  <a:moveTo>
                    <a:pt x="0" y="4"/>
                  </a:moveTo>
                  <a:lnTo>
                    <a:pt x="4" y="11"/>
                  </a:lnTo>
                  <a:lnTo>
                    <a:pt x="8" y="11"/>
                  </a:lnTo>
                  <a:lnTo>
                    <a:pt x="8" y="9"/>
                  </a:lnTo>
                  <a:lnTo>
                    <a:pt x="14" y="14"/>
                  </a:lnTo>
                  <a:lnTo>
                    <a:pt x="18" y="13"/>
                  </a:lnTo>
                  <a:lnTo>
                    <a:pt x="17" y="8"/>
                  </a:lnTo>
                  <a:lnTo>
                    <a:pt x="13" y="7"/>
                  </a:lnTo>
                  <a:lnTo>
                    <a:pt x="9" y="0"/>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6" name="Freeform 1165">
              <a:extLst>
                <a:ext uri="{FF2B5EF4-FFF2-40B4-BE49-F238E27FC236}">
                  <a16:creationId xmlns:a16="http://schemas.microsoft.com/office/drawing/2014/main" id="{CFC75A12-DA14-1348-ACD6-B63F155A9E60}"/>
                </a:ext>
              </a:extLst>
            </p:cNvPr>
            <p:cNvSpPr>
              <a:spLocks noChangeArrowheads="1"/>
            </p:cNvSpPr>
            <p:nvPr/>
          </p:nvSpPr>
          <p:spPr bwMode="auto">
            <a:xfrm>
              <a:off x="4097889" y="5501875"/>
              <a:ext cx="27463" cy="7033"/>
            </a:xfrm>
            <a:custGeom>
              <a:avLst/>
              <a:gdLst>
                <a:gd name="T0" fmla="*/ 0 w 19"/>
                <a:gd name="T1" fmla="*/ 2147483646 h 5"/>
                <a:gd name="T2" fmla="*/ 2147483646 w 19"/>
                <a:gd name="T3" fmla="*/ 0 h 5"/>
                <a:gd name="T4" fmla="*/ 2147483646 w 19"/>
                <a:gd name="T5" fmla="*/ 2147483646 h 5"/>
                <a:gd name="T6" fmla="*/ 2147483646 w 19"/>
                <a:gd name="T7" fmla="*/ 2147483646 h 5"/>
                <a:gd name="T8" fmla="*/ 0 w 19"/>
                <a:gd name="T9" fmla="*/ 2147483646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4"/>
                  </a:moveTo>
                  <a:lnTo>
                    <a:pt x="2" y="0"/>
                  </a:lnTo>
                  <a:lnTo>
                    <a:pt x="19" y="2"/>
                  </a:lnTo>
                  <a:lnTo>
                    <a:pt x="16" y="5"/>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7" name="Freeform 1166">
              <a:extLst>
                <a:ext uri="{FF2B5EF4-FFF2-40B4-BE49-F238E27FC236}">
                  <a16:creationId xmlns:a16="http://schemas.microsoft.com/office/drawing/2014/main" id="{857C3AC0-EC2F-674D-843E-EE1B7C51538A}"/>
                </a:ext>
              </a:extLst>
            </p:cNvPr>
            <p:cNvSpPr>
              <a:spLocks noChangeArrowheads="1"/>
            </p:cNvSpPr>
            <p:nvPr/>
          </p:nvSpPr>
          <p:spPr bwMode="auto">
            <a:xfrm>
              <a:off x="4110898" y="5514535"/>
              <a:ext cx="10119" cy="7034"/>
            </a:xfrm>
            <a:custGeom>
              <a:avLst/>
              <a:gdLst>
                <a:gd name="T0" fmla="*/ 0 w 7"/>
                <a:gd name="T1" fmla="*/ 0 h 5"/>
                <a:gd name="T2" fmla="*/ 2147483646 w 7"/>
                <a:gd name="T3" fmla="*/ 2147483646 h 5"/>
                <a:gd name="T4" fmla="*/ 2147483646 w 7"/>
                <a:gd name="T5" fmla="*/ 2147483646 h 5"/>
                <a:gd name="T6" fmla="*/ 2147483646 w 7"/>
                <a:gd name="T7" fmla="*/ 0 h 5"/>
                <a:gd name="T8" fmla="*/ 0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0"/>
                  </a:moveTo>
                  <a:lnTo>
                    <a:pt x="2" y="5"/>
                  </a:lnTo>
                  <a:lnTo>
                    <a:pt x="7" y="3"/>
                  </a:lnTo>
                  <a:lnTo>
                    <a:pt x="4" y="0"/>
                  </a:lnTo>
                  <a:lnTo>
                    <a:pt x="0"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8" name="Freeform 1167">
              <a:extLst>
                <a:ext uri="{FF2B5EF4-FFF2-40B4-BE49-F238E27FC236}">
                  <a16:creationId xmlns:a16="http://schemas.microsoft.com/office/drawing/2014/main" id="{CC7FDDE6-24CA-D14E-969B-D607D05DCB2E}"/>
                </a:ext>
              </a:extLst>
            </p:cNvPr>
            <p:cNvSpPr>
              <a:spLocks noChangeArrowheads="1"/>
            </p:cNvSpPr>
            <p:nvPr/>
          </p:nvSpPr>
          <p:spPr bwMode="auto">
            <a:xfrm>
              <a:off x="4125352" y="5508908"/>
              <a:ext cx="34691" cy="18288"/>
            </a:xfrm>
            <a:custGeom>
              <a:avLst/>
              <a:gdLst>
                <a:gd name="T0" fmla="*/ 0 w 24"/>
                <a:gd name="T1" fmla="*/ 2147483646 h 13"/>
                <a:gd name="T2" fmla="*/ 2147483646 w 24"/>
                <a:gd name="T3" fmla="*/ 0 h 13"/>
                <a:gd name="T4" fmla="*/ 2147483646 w 24"/>
                <a:gd name="T5" fmla="*/ 2147483646 h 13"/>
                <a:gd name="T6" fmla="*/ 2147483646 w 24"/>
                <a:gd name="T7" fmla="*/ 2147483646 h 13"/>
                <a:gd name="T8" fmla="*/ 2147483646 w 24"/>
                <a:gd name="T9" fmla="*/ 2147483646 h 13"/>
                <a:gd name="T10" fmla="*/ 2147483646 w 24"/>
                <a:gd name="T11" fmla="*/ 2147483646 h 13"/>
                <a:gd name="T12" fmla="*/ 2147483646 w 24"/>
                <a:gd name="T13" fmla="*/ 2147483646 h 13"/>
                <a:gd name="T14" fmla="*/ 2147483646 w 24"/>
                <a:gd name="T15" fmla="*/ 2147483646 h 13"/>
                <a:gd name="T16" fmla="*/ 2147483646 w 24"/>
                <a:gd name="T17" fmla="*/ 2147483646 h 13"/>
                <a:gd name="T18" fmla="*/ 0 w 24"/>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3"/>
                <a:gd name="T32" fmla="*/ 24 w 2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3">
                  <a:moveTo>
                    <a:pt x="0" y="3"/>
                  </a:moveTo>
                  <a:lnTo>
                    <a:pt x="4" y="0"/>
                  </a:lnTo>
                  <a:lnTo>
                    <a:pt x="7" y="3"/>
                  </a:lnTo>
                  <a:lnTo>
                    <a:pt x="14" y="3"/>
                  </a:lnTo>
                  <a:lnTo>
                    <a:pt x="24" y="8"/>
                  </a:lnTo>
                  <a:lnTo>
                    <a:pt x="20" y="11"/>
                  </a:lnTo>
                  <a:lnTo>
                    <a:pt x="10" y="13"/>
                  </a:lnTo>
                  <a:lnTo>
                    <a:pt x="7" y="7"/>
                  </a:lnTo>
                  <a:lnTo>
                    <a:pt x="4" y="7"/>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9" name="Freeform 1168">
              <a:extLst>
                <a:ext uri="{FF2B5EF4-FFF2-40B4-BE49-F238E27FC236}">
                  <a16:creationId xmlns:a16="http://schemas.microsoft.com/office/drawing/2014/main" id="{8A460DF3-6B01-824E-AFB5-4F3933B24C0E}"/>
                </a:ext>
              </a:extLst>
            </p:cNvPr>
            <p:cNvSpPr>
              <a:spLocks noChangeArrowheads="1"/>
            </p:cNvSpPr>
            <p:nvPr/>
          </p:nvSpPr>
          <p:spPr bwMode="auto">
            <a:xfrm>
              <a:off x="4155707" y="5539858"/>
              <a:ext cx="57819" cy="54864"/>
            </a:xfrm>
            <a:custGeom>
              <a:avLst/>
              <a:gdLst>
                <a:gd name="T0" fmla="*/ 0 w 40"/>
                <a:gd name="T1" fmla="*/ 2147483646 h 39"/>
                <a:gd name="T2" fmla="*/ 2147483646 w 40"/>
                <a:gd name="T3" fmla="*/ 2147483646 h 39"/>
                <a:gd name="T4" fmla="*/ 2147483646 w 40"/>
                <a:gd name="T5" fmla="*/ 2147483646 h 39"/>
                <a:gd name="T6" fmla="*/ 2147483646 w 40"/>
                <a:gd name="T7" fmla="*/ 2147483646 h 39"/>
                <a:gd name="T8" fmla="*/ 2147483646 w 40"/>
                <a:gd name="T9" fmla="*/ 2147483646 h 39"/>
                <a:gd name="T10" fmla="*/ 2147483646 w 40"/>
                <a:gd name="T11" fmla="*/ 2147483646 h 39"/>
                <a:gd name="T12" fmla="*/ 2147483646 w 40"/>
                <a:gd name="T13" fmla="*/ 2147483646 h 39"/>
                <a:gd name="T14" fmla="*/ 2147483646 w 40"/>
                <a:gd name="T15" fmla="*/ 2147483646 h 39"/>
                <a:gd name="T16" fmla="*/ 2147483646 w 40"/>
                <a:gd name="T17" fmla="*/ 0 h 39"/>
                <a:gd name="T18" fmla="*/ 2147483646 w 40"/>
                <a:gd name="T19" fmla="*/ 2147483646 h 39"/>
                <a:gd name="T20" fmla="*/ 2147483646 w 40"/>
                <a:gd name="T21" fmla="*/ 2147483646 h 39"/>
                <a:gd name="T22" fmla="*/ 0 w 40"/>
                <a:gd name="T23" fmla="*/ 2147483646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9"/>
                <a:gd name="T38" fmla="*/ 40 w 4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9">
                  <a:moveTo>
                    <a:pt x="0" y="16"/>
                  </a:moveTo>
                  <a:lnTo>
                    <a:pt x="6" y="27"/>
                  </a:lnTo>
                  <a:lnTo>
                    <a:pt x="4" y="36"/>
                  </a:lnTo>
                  <a:lnTo>
                    <a:pt x="13" y="39"/>
                  </a:lnTo>
                  <a:lnTo>
                    <a:pt x="17" y="33"/>
                  </a:lnTo>
                  <a:lnTo>
                    <a:pt x="34" y="27"/>
                  </a:lnTo>
                  <a:lnTo>
                    <a:pt x="40" y="22"/>
                  </a:lnTo>
                  <a:lnTo>
                    <a:pt x="26" y="8"/>
                  </a:lnTo>
                  <a:lnTo>
                    <a:pt x="6" y="0"/>
                  </a:lnTo>
                  <a:lnTo>
                    <a:pt x="4" y="3"/>
                  </a:lnTo>
                  <a:lnTo>
                    <a:pt x="7" y="8"/>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0" name="Freeform 1169">
              <a:extLst>
                <a:ext uri="{FF2B5EF4-FFF2-40B4-BE49-F238E27FC236}">
                  <a16:creationId xmlns:a16="http://schemas.microsoft.com/office/drawing/2014/main" id="{752AE1C5-81EF-AD48-953C-527C2DED432B}"/>
                </a:ext>
              </a:extLst>
            </p:cNvPr>
            <p:cNvSpPr>
              <a:spLocks noChangeArrowheads="1"/>
            </p:cNvSpPr>
            <p:nvPr/>
          </p:nvSpPr>
          <p:spPr bwMode="auto">
            <a:xfrm>
              <a:off x="3763986" y="4577627"/>
              <a:ext cx="231274" cy="319337"/>
            </a:xfrm>
            <a:custGeom>
              <a:avLst/>
              <a:gdLst>
                <a:gd name="T0" fmla="*/ 0 w 160"/>
                <a:gd name="T1" fmla="*/ 2147483646 h 227"/>
                <a:gd name="T2" fmla="*/ 2147483646 w 160"/>
                <a:gd name="T3" fmla="*/ 2147483646 h 227"/>
                <a:gd name="T4" fmla="*/ 2147483646 w 160"/>
                <a:gd name="T5" fmla="*/ 2147483646 h 227"/>
                <a:gd name="T6" fmla="*/ 2147483646 w 160"/>
                <a:gd name="T7" fmla="*/ 2147483646 h 227"/>
                <a:gd name="T8" fmla="*/ 2147483646 w 160"/>
                <a:gd name="T9" fmla="*/ 2147483646 h 227"/>
                <a:gd name="T10" fmla="*/ 2147483646 w 160"/>
                <a:gd name="T11" fmla="*/ 2147483646 h 227"/>
                <a:gd name="T12" fmla="*/ 2147483646 w 160"/>
                <a:gd name="T13" fmla="*/ 2147483646 h 227"/>
                <a:gd name="T14" fmla="*/ 2147483646 w 160"/>
                <a:gd name="T15" fmla="*/ 2147483646 h 227"/>
                <a:gd name="T16" fmla="*/ 2147483646 w 160"/>
                <a:gd name="T17" fmla="*/ 2147483646 h 227"/>
                <a:gd name="T18" fmla="*/ 2147483646 w 160"/>
                <a:gd name="T19" fmla="*/ 2147483646 h 227"/>
                <a:gd name="T20" fmla="*/ 2147483646 w 160"/>
                <a:gd name="T21" fmla="*/ 2147483646 h 227"/>
                <a:gd name="T22" fmla="*/ 2147483646 w 160"/>
                <a:gd name="T23" fmla="*/ 0 h 227"/>
                <a:gd name="T24" fmla="*/ 2147483646 w 160"/>
                <a:gd name="T25" fmla="*/ 2147483646 h 227"/>
                <a:gd name="T26" fmla="*/ 2147483646 w 160"/>
                <a:gd name="T27" fmla="*/ 2147483646 h 227"/>
                <a:gd name="T28" fmla="*/ 2147483646 w 160"/>
                <a:gd name="T29" fmla="*/ 2147483646 h 227"/>
                <a:gd name="T30" fmla="*/ 2147483646 w 160"/>
                <a:gd name="T31" fmla="*/ 2147483646 h 227"/>
                <a:gd name="T32" fmla="*/ 2147483646 w 160"/>
                <a:gd name="T33" fmla="*/ 2147483646 h 227"/>
                <a:gd name="T34" fmla="*/ 2147483646 w 160"/>
                <a:gd name="T35" fmla="*/ 2147483646 h 227"/>
                <a:gd name="T36" fmla="*/ 2147483646 w 160"/>
                <a:gd name="T37" fmla="*/ 2147483646 h 227"/>
                <a:gd name="T38" fmla="*/ 2147483646 w 160"/>
                <a:gd name="T39" fmla="*/ 2147483646 h 227"/>
                <a:gd name="T40" fmla="*/ 2147483646 w 160"/>
                <a:gd name="T41" fmla="*/ 2147483646 h 227"/>
                <a:gd name="T42" fmla="*/ 2147483646 w 160"/>
                <a:gd name="T43" fmla="*/ 2147483646 h 227"/>
                <a:gd name="T44" fmla="*/ 2147483646 w 160"/>
                <a:gd name="T45" fmla="*/ 2147483646 h 227"/>
                <a:gd name="T46" fmla="*/ 2147483646 w 160"/>
                <a:gd name="T47" fmla="*/ 2147483646 h 227"/>
                <a:gd name="T48" fmla="*/ 2147483646 w 160"/>
                <a:gd name="T49" fmla="*/ 2147483646 h 227"/>
                <a:gd name="T50" fmla="*/ 2147483646 w 160"/>
                <a:gd name="T51" fmla="*/ 2147483646 h 227"/>
                <a:gd name="T52" fmla="*/ 2147483646 w 160"/>
                <a:gd name="T53" fmla="*/ 2147483646 h 227"/>
                <a:gd name="T54" fmla="*/ 2147483646 w 160"/>
                <a:gd name="T55" fmla="*/ 2147483646 h 227"/>
                <a:gd name="T56" fmla="*/ 2147483646 w 160"/>
                <a:gd name="T57" fmla="*/ 2147483646 h 227"/>
                <a:gd name="T58" fmla="*/ 2147483646 w 160"/>
                <a:gd name="T59" fmla="*/ 2147483646 h 227"/>
                <a:gd name="T60" fmla="*/ 2147483646 w 160"/>
                <a:gd name="T61" fmla="*/ 2147483646 h 227"/>
                <a:gd name="T62" fmla="*/ 2147483646 w 160"/>
                <a:gd name="T63" fmla="*/ 2147483646 h 227"/>
                <a:gd name="T64" fmla="*/ 2147483646 w 160"/>
                <a:gd name="T65" fmla="*/ 2147483646 h 227"/>
                <a:gd name="T66" fmla="*/ 2147483646 w 160"/>
                <a:gd name="T67" fmla="*/ 2147483646 h 227"/>
                <a:gd name="T68" fmla="*/ 2147483646 w 160"/>
                <a:gd name="T69" fmla="*/ 2147483646 h 227"/>
                <a:gd name="T70" fmla="*/ 2147483646 w 160"/>
                <a:gd name="T71" fmla="*/ 2147483646 h 227"/>
                <a:gd name="T72" fmla="*/ 2147483646 w 160"/>
                <a:gd name="T73" fmla="*/ 2147483646 h 227"/>
                <a:gd name="T74" fmla="*/ 2147483646 w 160"/>
                <a:gd name="T75" fmla="*/ 2147483646 h 227"/>
                <a:gd name="T76" fmla="*/ 2147483646 w 160"/>
                <a:gd name="T77" fmla="*/ 2147483646 h 227"/>
                <a:gd name="T78" fmla="*/ 2147483646 w 160"/>
                <a:gd name="T79" fmla="*/ 2147483646 h 227"/>
                <a:gd name="T80" fmla="*/ 2147483646 w 160"/>
                <a:gd name="T81" fmla="*/ 2147483646 h 227"/>
                <a:gd name="T82" fmla="*/ 0 w 160"/>
                <a:gd name="T83" fmla="*/ 214748364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227"/>
                <a:gd name="T128" fmla="*/ 160 w 160"/>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227">
                  <a:moveTo>
                    <a:pt x="0" y="202"/>
                  </a:moveTo>
                  <a:lnTo>
                    <a:pt x="13" y="153"/>
                  </a:lnTo>
                  <a:lnTo>
                    <a:pt x="19" y="140"/>
                  </a:lnTo>
                  <a:lnTo>
                    <a:pt x="14" y="134"/>
                  </a:lnTo>
                  <a:lnTo>
                    <a:pt x="15" y="128"/>
                  </a:lnTo>
                  <a:lnTo>
                    <a:pt x="25" y="120"/>
                  </a:lnTo>
                  <a:lnTo>
                    <a:pt x="34" y="108"/>
                  </a:lnTo>
                  <a:lnTo>
                    <a:pt x="41" y="98"/>
                  </a:lnTo>
                  <a:lnTo>
                    <a:pt x="36" y="91"/>
                  </a:lnTo>
                  <a:lnTo>
                    <a:pt x="33" y="86"/>
                  </a:lnTo>
                  <a:lnTo>
                    <a:pt x="34" y="73"/>
                  </a:lnTo>
                  <a:lnTo>
                    <a:pt x="53" y="0"/>
                  </a:lnTo>
                  <a:lnTo>
                    <a:pt x="75" y="4"/>
                  </a:lnTo>
                  <a:lnTo>
                    <a:pt x="67" y="32"/>
                  </a:lnTo>
                  <a:lnTo>
                    <a:pt x="72" y="42"/>
                  </a:lnTo>
                  <a:lnTo>
                    <a:pt x="72" y="49"/>
                  </a:lnTo>
                  <a:lnTo>
                    <a:pt x="70" y="50"/>
                  </a:lnTo>
                  <a:lnTo>
                    <a:pt x="79" y="57"/>
                  </a:lnTo>
                  <a:lnTo>
                    <a:pt x="87" y="76"/>
                  </a:lnTo>
                  <a:lnTo>
                    <a:pt x="90" y="75"/>
                  </a:lnTo>
                  <a:lnTo>
                    <a:pt x="91" y="77"/>
                  </a:lnTo>
                  <a:lnTo>
                    <a:pt x="94" y="79"/>
                  </a:lnTo>
                  <a:lnTo>
                    <a:pt x="97" y="79"/>
                  </a:lnTo>
                  <a:lnTo>
                    <a:pt x="90" y="92"/>
                  </a:lnTo>
                  <a:lnTo>
                    <a:pt x="91" y="101"/>
                  </a:lnTo>
                  <a:lnTo>
                    <a:pt x="85" y="109"/>
                  </a:lnTo>
                  <a:lnTo>
                    <a:pt x="89" y="113"/>
                  </a:lnTo>
                  <a:lnTo>
                    <a:pt x="100" y="108"/>
                  </a:lnTo>
                  <a:lnTo>
                    <a:pt x="108" y="137"/>
                  </a:lnTo>
                  <a:lnTo>
                    <a:pt x="113" y="138"/>
                  </a:lnTo>
                  <a:lnTo>
                    <a:pt x="114" y="147"/>
                  </a:lnTo>
                  <a:lnTo>
                    <a:pt x="118" y="151"/>
                  </a:lnTo>
                  <a:lnTo>
                    <a:pt x="121" y="148"/>
                  </a:lnTo>
                  <a:lnTo>
                    <a:pt x="128" y="150"/>
                  </a:lnTo>
                  <a:lnTo>
                    <a:pt x="132" y="147"/>
                  </a:lnTo>
                  <a:lnTo>
                    <a:pt x="147" y="150"/>
                  </a:lnTo>
                  <a:lnTo>
                    <a:pt x="151" y="150"/>
                  </a:lnTo>
                  <a:lnTo>
                    <a:pt x="154" y="145"/>
                  </a:lnTo>
                  <a:lnTo>
                    <a:pt x="160" y="154"/>
                  </a:lnTo>
                  <a:lnTo>
                    <a:pt x="146" y="227"/>
                  </a:lnTo>
                  <a:lnTo>
                    <a:pt x="73" y="215"/>
                  </a:lnTo>
                  <a:lnTo>
                    <a:pt x="0" y="20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1" name="Freeform 1170">
              <a:extLst>
                <a:ext uri="{FF2B5EF4-FFF2-40B4-BE49-F238E27FC236}">
                  <a16:creationId xmlns:a16="http://schemas.microsoft.com/office/drawing/2014/main" id="{63262A1A-AFCD-B046-B932-59FBC4261BB0}"/>
                </a:ext>
              </a:extLst>
            </p:cNvPr>
            <p:cNvSpPr>
              <a:spLocks noChangeArrowheads="1"/>
            </p:cNvSpPr>
            <p:nvPr/>
          </p:nvSpPr>
          <p:spPr bwMode="auto">
            <a:xfrm>
              <a:off x="4681856" y="4906811"/>
              <a:ext cx="151773" cy="233524"/>
            </a:xfrm>
            <a:custGeom>
              <a:avLst/>
              <a:gdLst>
                <a:gd name="T0" fmla="*/ 0 w 105"/>
                <a:gd name="T1" fmla="*/ 2147483646 h 166"/>
                <a:gd name="T2" fmla="*/ 2147483646 w 105"/>
                <a:gd name="T3" fmla="*/ 2147483646 h 166"/>
                <a:gd name="T4" fmla="*/ 2147483646 w 105"/>
                <a:gd name="T5" fmla="*/ 2147483646 h 166"/>
                <a:gd name="T6" fmla="*/ 2147483646 w 105"/>
                <a:gd name="T7" fmla="*/ 2147483646 h 166"/>
                <a:gd name="T8" fmla="*/ 2147483646 w 105"/>
                <a:gd name="T9" fmla="*/ 2147483646 h 166"/>
                <a:gd name="T10" fmla="*/ 2147483646 w 105"/>
                <a:gd name="T11" fmla="*/ 2147483646 h 166"/>
                <a:gd name="T12" fmla="*/ 2147483646 w 105"/>
                <a:gd name="T13" fmla="*/ 2147483646 h 166"/>
                <a:gd name="T14" fmla="*/ 2147483646 w 105"/>
                <a:gd name="T15" fmla="*/ 2147483646 h 166"/>
                <a:gd name="T16" fmla="*/ 2147483646 w 105"/>
                <a:gd name="T17" fmla="*/ 2147483646 h 166"/>
                <a:gd name="T18" fmla="*/ 2147483646 w 105"/>
                <a:gd name="T19" fmla="*/ 0 h 166"/>
                <a:gd name="T20" fmla="*/ 2147483646 w 105"/>
                <a:gd name="T21" fmla="*/ 2147483646 h 166"/>
                <a:gd name="T22" fmla="*/ 2147483646 w 105"/>
                <a:gd name="T23" fmla="*/ 2147483646 h 166"/>
                <a:gd name="T24" fmla="*/ 2147483646 w 105"/>
                <a:gd name="T25" fmla="*/ 2147483646 h 166"/>
                <a:gd name="T26" fmla="*/ 2147483646 w 105"/>
                <a:gd name="T27" fmla="*/ 2147483646 h 166"/>
                <a:gd name="T28" fmla="*/ 2147483646 w 105"/>
                <a:gd name="T29" fmla="*/ 2147483646 h 166"/>
                <a:gd name="T30" fmla="*/ 2147483646 w 105"/>
                <a:gd name="T31" fmla="*/ 2147483646 h 166"/>
                <a:gd name="T32" fmla="*/ 2147483646 w 105"/>
                <a:gd name="T33" fmla="*/ 2147483646 h 166"/>
                <a:gd name="T34" fmla="*/ 2147483646 w 105"/>
                <a:gd name="T35" fmla="*/ 2147483646 h 166"/>
                <a:gd name="T36" fmla="*/ 2147483646 w 105"/>
                <a:gd name="T37" fmla="*/ 2147483646 h 166"/>
                <a:gd name="T38" fmla="*/ 2147483646 w 105"/>
                <a:gd name="T39" fmla="*/ 2147483646 h 166"/>
                <a:gd name="T40" fmla="*/ 2147483646 w 105"/>
                <a:gd name="T41" fmla="*/ 2147483646 h 166"/>
                <a:gd name="T42" fmla="*/ 2147483646 w 105"/>
                <a:gd name="T43" fmla="*/ 2147483646 h 166"/>
                <a:gd name="T44" fmla="*/ 2147483646 w 105"/>
                <a:gd name="T45" fmla="*/ 2147483646 h 166"/>
                <a:gd name="T46" fmla="*/ 2147483646 w 105"/>
                <a:gd name="T47" fmla="*/ 2147483646 h 166"/>
                <a:gd name="T48" fmla="*/ 2147483646 w 105"/>
                <a:gd name="T49" fmla="*/ 2147483646 h 166"/>
                <a:gd name="T50" fmla="*/ 2147483646 w 105"/>
                <a:gd name="T51" fmla="*/ 2147483646 h 166"/>
                <a:gd name="T52" fmla="*/ 2147483646 w 105"/>
                <a:gd name="T53" fmla="*/ 2147483646 h 166"/>
                <a:gd name="T54" fmla="*/ 2147483646 w 105"/>
                <a:gd name="T55" fmla="*/ 2147483646 h 166"/>
                <a:gd name="T56" fmla="*/ 2147483646 w 105"/>
                <a:gd name="T57" fmla="*/ 2147483646 h 166"/>
                <a:gd name="T58" fmla="*/ 2147483646 w 105"/>
                <a:gd name="T59" fmla="*/ 2147483646 h 166"/>
                <a:gd name="T60" fmla="*/ 2147483646 w 105"/>
                <a:gd name="T61" fmla="*/ 2147483646 h 166"/>
                <a:gd name="T62" fmla="*/ 2147483646 w 105"/>
                <a:gd name="T63" fmla="*/ 2147483646 h 166"/>
                <a:gd name="T64" fmla="*/ 2147483646 w 105"/>
                <a:gd name="T65" fmla="*/ 2147483646 h 166"/>
                <a:gd name="T66" fmla="*/ 2147483646 w 105"/>
                <a:gd name="T67" fmla="*/ 2147483646 h 166"/>
                <a:gd name="T68" fmla="*/ 2147483646 w 105"/>
                <a:gd name="T69" fmla="*/ 2147483646 h 166"/>
                <a:gd name="T70" fmla="*/ 2147483646 w 105"/>
                <a:gd name="T71" fmla="*/ 2147483646 h 166"/>
                <a:gd name="T72" fmla="*/ 2147483646 w 105"/>
                <a:gd name="T73" fmla="*/ 2147483646 h 166"/>
                <a:gd name="T74" fmla="*/ 2147483646 w 105"/>
                <a:gd name="T75" fmla="*/ 2147483646 h 166"/>
                <a:gd name="T76" fmla="*/ 0 w 105"/>
                <a:gd name="T77" fmla="*/ 2147483646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
                <a:gd name="T118" fmla="*/ 0 h 166"/>
                <a:gd name="T119" fmla="*/ 105 w 105"/>
                <a:gd name="T120" fmla="*/ 166 h 1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 h="166">
                  <a:moveTo>
                    <a:pt x="0" y="73"/>
                  </a:moveTo>
                  <a:lnTo>
                    <a:pt x="3" y="68"/>
                  </a:lnTo>
                  <a:lnTo>
                    <a:pt x="9" y="58"/>
                  </a:lnTo>
                  <a:lnTo>
                    <a:pt x="13" y="47"/>
                  </a:lnTo>
                  <a:lnTo>
                    <a:pt x="9" y="39"/>
                  </a:lnTo>
                  <a:lnTo>
                    <a:pt x="27" y="26"/>
                  </a:lnTo>
                  <a:lnTo>
                    <a:pt x="31" y="20"/>
                  </a:lnTo>
                  <a:lnTo>
                    <a:pt x="31" y="17"/>
                  </a:lnTo>
                  <a:lnTo>
                    <a:pt x="19" y="4"/>
                  </a:lnTo>
                  <a:lnTo>
                    <a:pt x="89" y="0"/>
                  </a:lnTo>
                  <a:lnTo>
                    <a:pt x="90" y="10"/>
                  </a:lnTo>
                  <a:lnTo>
                    <a:pt x="98" y="22"/>
                  </a:lnTo>
                  <a:lnTo>
                    <a:pt x="104" y="85"/>
                  </a:lnTo>
                  <a:lnTo>
                    <a:pt x="102" y="99"/>
                  </a:lnTo>
                  <a:lnTo>
                    <a:pt x="105" y="106"/>
                  </a:lnTo>
                  <a:lnTo>
                    <a:pt x="101" y="121"/>
                  </a:lnTo>
                  <a:lnTo>
                    <a:pt x="96" y="128"/>
                  </a:lnTo>
                  <a:lnTo>
                    <a:pt x="93" y="137"/>
                  </a:lnTo>
                  <a:lnTo>
                    <a:pt x="96" y="141"/>
                  </a:lnTo>
                  <a:lnTo>
                    <a:pt x="94" y="147"/>
                  </a:lnTo>
                  <a:lnTo>
                    <a:pt x="95" y="149"/>
                  </a:lnTo>
                  <a:lnTo>
                    <a:pt x="87" y="152"/>
                  </a:lnTo>
                  <a:lnTo>
                    <a:pt x="85" y="162"/>
                  </a:lnTo>
                  <a:lnTo>
                    <a:pt x="73" y="159"/>
                  </a:lnTo>
                  <a:lnTo>
                    <a:pt x="67" y="164"/>
                  </a:lnTo>
                  <a:lnTo>
                    <a:pt x="67" y="166"/>
                  </a:lnTo>
                  <a:lnTo>
                    <a:pt x="63" y="166"/>
                  </a:lnTo>
                  <a:lnTo>
                    <a:pt x="59" y="159"/>
                  </a:lnTo>
                  <a:lnTo>
                    <a:pt x="57" y="149"/>
                  </a:lnTo>
                  <a:lnTo>
                    <a:pt x="52" y="143"/>
                  </a:lnTo>
                  <a:lnTo>
                    <a:pt x="45" y="141"/>
                  </a:lnTo>
                  <a:lnTo>
                    <a:pt x="37" y="134"/>
                  </a:lnTo>
                  <a:lnTo>
                    <a:pt x="33" y="126"/>
                  </a:lnTo>
                  <a:lnTo>
                    <a:pt x="38" y="113"/>
                  </a:lnTo>
                  <a:lnTo>
                    <a:pt x="34" y="110"/>
                  </a:lnTo>
                  <a:lnTo>
                    <a:pt x="23" y="110"/>
                  </a:lnTo>
                  <a:lnTo>
                    <a:pt x="22" y="102"/>
                  </a:lnTo>
                  <a:lnTo>
                    <a:pt x="5" y="87"/>
                  </a:lnTo>
                  <a:lnTo>
                    <a:pt x="0" y="7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2" name="Freeform 1171">
              <a:extLst>
                <a:ext uri="{FF2B5EF4-FFF2-40B4-BE49-F238E27FC236}">
                  <a16:creationId xmlns:a16="http://schemas.microsoft.com/office/drawing/2014/main" id="{C5827E37-D650-D744-9DC6-F3342BD62033}"/>
                </a:ext>
              </a:extLst>
            </p:cNvPr>
            <p:cNvSpPr>
              <a:spLocks noChangeArrowheads="1"/>
            </p:cNvSpPr>
            <p:nvPr/>
          </p:nvSpPr>
          <p:spPr bwMode="auto">
            <a:xfrm>
              <a:off x="4816284" y="4927913"/>
              <a:ext cx="119974" cy="177253"/>
            </a:xfrm>
            <a:custGeom>
              <a:avLst/>
              <a:gdLst>
                <a:gd name="T0" fmla="*/ 0 w 83"/>
                <a:gd name="T1" fmla="*/ 2147483646 h 126"/>
                <a:gd name="T2" fmla="*/ 2147483646 w 83"/>
                <a:gd name="T3" fmla="*/ 2147483646 h 126"/>
                <a:gd name="T4" fmla="*/ 2147483646 w 83"/>
                <a:gd name="T5" fmla="*/ 2147483646 h 126"/>
                <a:gd name="T6" fmla="*/ 2147483646 w 83"/>
                <a:gd name="T7" fmla="*/ 2147483646 h 126"/>
                <a:gd name="T8" fmla="*/ 2147483646 w 83"/>
                <a:gd name="T9" fmla="*/ 2147483646 h 126"/>
                <a:gd name="T10" fmla="*/ 2147483646 w 83"/>
                <a:gd name="T11" fmla="*/ 2147483646 h 126"/>
                <a:gd name="T12" fmla="*/ 2147483646 w 83"/>
                <a:gd name="T13" fmla="*/ 2147483646 h 126"/>
                <a:gd name="T14" fmla="*/ 2147483646 w 83"/>
                <a:gd name="T15" fmla="*/ 2147483646 h 126"/>
                <a:gd name="T16" fmla="*/ 2147483646 w 83"/>
                <a:gd name="T17" fmla="*/ 2147483646 h 126"/>
                <a:gd name="T18" fmla="*/ 2147483646 w 83"/>
                <a:gd name="T19" fmla="*/ 2147483646 h 126"/>
                <a:gd name="T20" fmla="*/ 2147483646 w 83"/>
                <a:gd name="T21" fmla="*/ 2147483646 h 126"/>
                <a:gd name="T22" fmla="*/ 2147483646 w 83"/>
                <a:gd name="T23" fmla="*/ 2147483646 h 126"/>
                <a:gd name="T24" fmla="*/ 2147483646 w 83"/>
                <a:gd name="T25" fmla="*/ 2147483646 h 126"/>
                <a:gd name="T26" fmla="*/ 2147483646 w 83"/>
                <a:gd name="T27" fmla="*/ 2147483646 h 126"/>
                <a:gd name="T28" fmla="*/ 2147483646 w 83"/>
                <a:gd name="T29" fmla="*/ 2147483646 h 126"/>
                <a:gd name="T30" fmla="*/ 2147483646 w 83"/>
                <a:gd name="T31" fmla="*/ 2147483646 h 126"/>
                <a:gd name="T32" fmla="*/ 2147483646 w 83"/>
                <a:gd name="T33" fmla="*/ 2147483646 h 126"/>
                <a:gd name="T34" fmla="*/ 2147483646 w 83"/>
                <a:gd name="T35" fmla="*/ 2147483646 h 126"/>
                <a:gd name="T36" fmla="*/ 2147483646 w 83"/>
                <a:gd name="T37" fmla="*/ 0 h 126"/>
                <a:gd name="T38" fmla="*/ 2147483646 w 83"/>
                <a:gd name="T39" fmla="*/ 2147483646 h 126"/>
                <a:gd name="T40" fmla="*/ 2147483646 w 83"/>
                <a:gd name="T41" fmla="*/ 2147483646 h 126"/>
                <a:gd name="T42" fmla="*/ 2147483646 w 83"/>
                <a:gd name="T43" fmla="*/ 2147483646 h 126"/>
                <a:gd name="T44" fmla="*/ 2147483646 w 83"/>
                <a:gd name="T45" fmla="*/ 2147483646 h 126"/>
                <a:gd name="T46" fmla="*/ 2147483646 w 83"/>
                <a:gd name="T47" fmla="*/ 2147483646 h 126"/>
                <a:gd name="T48" fmla="*/ 2147483646 w 83"/>
                <a:gd name="T49" fmla="*/ 2147483646 h 126"/>
                <a:gd name="T50" fmla="*/ 2147483646 w 83"/>
                <a:gd name="T51" fmla="*/ 2147483646 h 126"/>
                <a:gd name="T52" fmla="*/ 2147483646 w 83"/>
                <a:gd name="T53" fmla="*/ 2147483646 h 126"/>
                <a:gd name="T54" fmla="*/ 0 w 83"/>
                <a:gd name="T55" fmla="*/ 2147483646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
                <a:gd name="T85" fmla="*/ 0 h 126"/>
                <a:gd name="T86" fmla="*/ 83 w 83"/>
                <a:gd name="T87" fmla="*/ 126 h 1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 h="126">
                  <a:moveTo>
                    <a:pt x="0" y="122"/>
                  </a:moveTo>
                  <a:lnTo>
                    <a:pt x="3" y="126"/>
                  </a:lnTo>
                  <a:lnTo>
                    <a:pt x="5" y="122"/>
                  </a:lnTo>
                  <a:lnTo>
                    <a:pt x="18" y="120"/>
                  </a:lnTo>
                  <a:lnTo>
                    <a:pt x="21" y="121"/>
                  </a:lnTo>
                  <a:lnTo>
                    <a:pt x="34" y="117"/>
                  </a:lnTo>
                  <a:lnTo>
                    <a:pt x="39" y="121"/>
                  </a:lnTo>
                  <a:lnTo>
                    <a:pt x="42" y="113"/>
                  </a:lnTo>
                  <a:lnTo>
                    <a:pt x="47" y="110"/>
                  </a:lnTo>
                  <a:lnTo>
                    <a:pt x="56" y="115"/>
                  </a:lnTo>
                  <a:lnTo>
                    <a:pt x="58" y="110"/>
                  </a:lnTo>
                  <a:lnTo>
                    <a:pt x="68" y="98"/>
                  </a:lnTo>
                  <a:lnTo>
                    <a:pt x="70" y="91"/>
                  </a:lnTo>
                  <a:lnTo>
                    <a:pt x="74" y="92"/>
                  </a:lnTo>
                  <a:lnTo>
                    <a:pt x="83" y="87"/>
                  </a:lnTo>
                  <a:lnTo>
                    <a:pt x="81" y="82"/>
                  </a:lnTo>
                  <a:lnTo>
                    <a:pt x="82" y="79"/>
                  </a:lnTo>
                  <a:lnTo>
                    <a:pt x="73" y="2"/>
                  </a:lnTo>
                  <a:lnTo>
                    <a:pt x="72" y="0"/>
                  </a:lnTo>
                  <a:lnTo>
                    <a:pt x="22" y="4"/>
                  </a:lnTo>
                  <a:lnTo>
                    <a:pt x="12" y="9"/>
                  </a:lnTo>
                  <a:lnTo>
                    <a:pt x="5" y="7"/>
                  </a:lnTo>
                  <a:lnTo>
                    <a:pt x="11" y="70"/>
                  </a:lnTo>
                  <a:lnTo>
                    <a:pt x="9" y="84"/>
                  </a:lnTo>
                  <a:lnTo>
                    <a:pt x="12" y="91"/>
                  </a:lnTo>
                  <a:lnTo>
                    <a:pt x="8" y="106"/>
                  </a:lnTo>
                  <a:lnTo>
                    <a:pt x="3" y="113"/>
                  </a:lnTo>
                  <a:lnTo>
                    <a:pt x="0" y="1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3" name="Freeform 1172">
              <a:extLst>
                <a:ext uri="{FF2B5EF4-FFF2-40B4-BE49-F238E27FC236}">
                  <a16:creationId xmlns:a16="http://schemas.microsoft.com/office/drawing/2014/main" id="{0FEDDA47-5758-EC47-BD63-8D107B45C054}"/>
                </a:ext>
              </a:extLst>
            </p:cNvPr>
            <p:cNvSpPr>
              <a:spLocks noChangeArrowheads="1"/>
            </p:cNvSpPr>
            <p:nvPr/>
          </p:nvSpPr>
          <p:spPr bwMode="auto">
            <a:xfrm>
              <a:off x="4496836" y="4870235"/>
              <a:ext cx="229828" cy="132236"/>
            </a:xfrm>
            <a:custGeom>
              <a:avLst/>
              <a:gdLst>
                <a:gd name="T0" fmla="*/ 0 w 159"/>
                <a:gd name="T1" fmla="*/ 2147483646 h 94"/>
                <a:gd name="T2" fmla="*/ 0 w 159"/>
                <a:gd name="T3" fmla="*/ 2147483646 h 94"/>
                <a:gd name="T4" fmla="*/ 2147483646 w 159"/>
                <a:gd name="T5" fmla="*/ 2147483646 h 94"/>
                <a:gd name="T6" fmla="*/ 2147483646 w 159"/>
                <a:gd name="T7" fmla="*/ 2147483646 h 94"/>
                <a:gd name="T8" fmla="*/ 2147483646 w 159"/>
                <a:gd name="T9" fmla="*/ 2147483646 h 94"/>
                <a:gd name="T10" fmla="*/ 2147483646 w 159"/>
                <a:gd name="T11" fmla="*/ 2147483646 h 94"/>
                <a:gd name="T12" fmla="*/ 2147483646 w 159"/>
                <a:gd name="T13" fmla="*/ 2147483646 h 94"/>
                <a:gd name="T14" fmla="*/ 2147483646 w 159"/>
                <a:gd name="T15" fmla="*/ 2147483646 h 94"/>
                <a:gd name="T16" fmla="*/ 2147483646 w 159"/>
                <a:gd name="T17" fmla="*/ 2147483646 h 94"/>
                <a:gd name="T18" fmla="*/ 2147483646 w 159"/>
                <a:gd name="T19" fmla="*/ 2147483646 h 94"/>
                <a:gd name="T20" fmla="*/ 2147483646 w 159"/>
                <a:gd name="T21" fmla="*/ 2147483646 h 94"/>
                <a:gd name="T22" fmla="*/ 2147483646 w 159"/>
                <a:gd name="T23" fmla="*/ 2147483646 h 94"/>
                <a:gd name="T24" fmla="*/ 2147483646 w 159"/>
                <a:gd name="T25" fmla="*/ 2147483646 h 94"/>
                <a:gd name="T26" fmla="*/ 2147483646 w 159"/>
                <a:gd name="T27" fmla="*/ 2147483646 h 94"/>
                <a:gd name="T28" fmla="*/ 2147483646 w 159"/>
                <a:gd name="T29" fmla="*/ 2147483646 h 94"/>
                <a:gd name="T30" fmla="*/ 2147483646 w 159"/>
                <a:gd name="T31" fmla="*/ 2147483646 h 94"/>
                <a:gd name="T32" fmla="*/ 2147483646 w 159"/>
                <a:gd name="T33" fmla="*/ 2147483646 h 94"/>
                <a:gd name="T34" fmla="*/ 2147483646 w 159"/>
                <a:gd name="T35" fmla="*/ 2147483646 h 94"/>
                <a:gd name="T36" fmla="*/ 2147483646 w 159"/>
                <a:gd name="T37" fmla="*/ 2147483646 h 94"/>
                <a:gd name="T38" fmla="*/ 2147483646 w 159"/>
                <a:gd name="T39" fmla="*/ 2147483646 h 94"/>
                <a:gd name="T40" fmla="*/ 2147483646 w 159"/>
                <a:gd name="T41" fmla="*/ 2147483646 h 94"/>
                <a:gd name="T42" fmla="*/ 2147483646 w 159"/>
                <a:gd name="T43" fmla="*/ 0 h 94"/>
                <a:gd name="T44" fmla="*/ 2147483646 w 159"/>
                <a:gd name="T45" fmla="*/ 2147483646 h 94"/>
                <a:gd name="T46" fmla="*/ 0 w 159"/>
                <a:gd name="T47" fmla="*/ 2147483646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94"/>
                <a:gd name="T74" fmla="*/ 159 w 15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94">
                  <a:moveTo>
                    <a:pt x="0" y="2"/>
                  </a:moveTo>
                  <a:lnTo>
                    <a:pt x="0" y="9"/>
                  </a:lnTo>
                  <a:lnTo>
                    <a:pt x="3" y="15"/>
                  </a:lnTo>
                  <a:lnTo>
                    <a:pt x="1" y="20"/>
                  </a:lnTo>
                  <a:lnTo>
                    <a:pt x="3" y="33"/>
                  </a:lnTo>
                  <a:lnTo>
                    <a:pt x="11" y="51"/>
                  </a:lnTo>
                  <a:lnTo>
                    <a:pt x="11" y="57"/>
                  </a:lnTo>
                  <a:lnTo>
                    <a:pt x="15" y="66"/>
                  </a:lnTo>
                  <a:lnTo>
                    <a:pt x="18" y="80"/>
                  </a:lnTo>
                  <a:lnTo>
                    <a:pt x="16" y="85"/>
                  </a:lnTo>
                  <a:lnTo>
                    <a:pt x="20" y="89"/>
                  </a:lnTo>
                  <a:lnTo>
                    <a:pt x="123" y="87"/>
                  </a:lnTo>
                  <a:lnTo>
                    <a:pt x="131" y="94"/>
                  </a:lnTo>
                  <a:lnTo>
                    <a:pt x="137" y="84"/>
                  </a:lnTo>
                  <a:lnTo>
                    <a:pt x="141" y="73"/>
                  </a:lnTo>
                  <a:lnTo>
                    <a:pt x="137" y="65"/>
                  </a:lnTo>
                  <a:lnTo>
                    <a:pt x="155" y="52"/>
                  </a:lnTo>
                  <a:lnTo>
                    <a:pt x="159" y="46"/>
                  </a:lnTo>
                  <a:lnTo>
                    <a:pt x="159" y="43"/>
                  </a:lnTo>
                  <a:lnTo>
                    <a:pt x="147" y="30"/>
                  </a:lnTo>
                  <a:lnTo>
                    <a:pt x="133" y="15"/>
                  </a:lnTo>
                  <a:lnTo>
                    <a:pt x="131" y="0"/>
                  </a:lnTo>
                  <a:lnTo>
                    <a:pt x="3" y="2"/>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4" name="Freeform 1173">
              <a:extLst>
                <a:ext uri="{FF2B5EF4-FFF2-40B4-BE49-F238E27FC236}">
                  <a16:creationId xmlns:a16="http://schemas.microsoft.com/office/drawing/2014/main" id="{87FB883F-FA17-AD4B-8FAF-38F6A5353076}"/>
                </a:ext>
              </a:extLst>
            </p:cNvPr>
            <p:cNvSpPr>
              <a:spLocks noChangeArrowheads="1"/>
            </p:cNvSpPr>
            <p:nvPr/>
          </p:nvSpPr>
          <p:spPr bwMode="auto">
            <a:xfrm>
              <a:off x="4281462" y="5013725"/>
              <a:ext cx="286202" cy="133644"/>
            </a:xfrm>
            <a:custGeom>
              <a:avLst/>
              <a:gdLst>
                <a:gd name="T0" fmla="*/ 0 w 198"/>
                <a:gd name="T1" fmla="*/ 2147483646 h 95"/>
                <a:gd name="T2" fmla="*/ 2147483646 w 198"/>
                <a:gd name="T3" fmla="*/ 0 h 95"/>
                <a:gd name="T4" fmla="*/ 2147483646 w 198"/>
                <a:gd name="T5" fmla="*/ 2147483646 h 95"/>
                <a:gd name="T6" fmla="*/ 2147483646 w 198"/>
                <a:gd name="T7" fmla="*/ 2147483646 h 95"/>
                <a:gd name="T8" fmla="*/ 2147483646 w 198"/>
                <a:gd name="T9" fmla="*/ 2147483646 h 95"/>
                <a:gd name="T10" fmla="*/ 2147483646 w 198"/>
                <a:gd name="T11" fmla="*/ 2147483646 h 95"/>
                <a:gd name="T12" fmla="*/ 2147483646 w 198"/>
                <a:gd name="T13" fmla="*/ 2147483646 h 95"/>
                <a:gd name="T14" fmla="*/ 2147483646 w 198"/>
                <a:gd name="T15" fmla="*/ 2147483646 h 95"/>
                <a:gd name="T16" fmla="*/ 2147483646 w 198"/>
                <a:gd name="T17" fmla="*/ 2147483646 h 95"/>
                <a:gd name="T18" fmla="*/ 2147483646 w 198"/>
                <a:gd name="T19" fmla="*/ 2147483646 h 95"/>
                <a:gd name="T20" fmla="*/ 2147483646 w 198"/>
                <a:gd name="T21" fmla="*/ 2147483646 h 95"/>
                <a:gd name="T22" fmla="*/ 2147483646 w 198"/>
                <a:gd name="T23" fmla="*/ 2147483646 h 95"/>
                <a:gd name="T24" fmla="*/ 2147483646 w 198"/>
                <a:gd name="T25" fmla="*/ 2147483646 h 95"/>
                <a:gd name="T26" fmla="*/ 2147483646 w 198"/>
                <a:gd name="T27" fmla="*/ 2147483646 h 95"/>
                <a:gd name="T28" fmla="*/ 0 w 198"/>
                <a:gd name="T29" fmla="*/ 2147483646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95"/>
                <a:gd name="T47" fmla="*/ 198 w 198"/>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95">
                  <a:moveTo>
                    <a:pt x="0" y="90"/>
                  </a:moveTo>
                  <a:lnTo>
                    <a:pt x="7" y="0"/>
                  </a:lnTo>
                  <a:lnTo>
                    <a:pt x="81" y="4"/>
                  </a:lnTo>
                  <a:lnTo>
                    <a:pt x="179" y="5"/>
                  </a:lnTo>
                  <a:lnTo>
                    <a:pt x="184" y="9"/>
                  </a:lnTo>
                  <a:lnTo>
                    <a:pt x="188" y="8"/>
                  </a:lnTo>
                  <a:lnTo>
                    <a:pt x="191" y="11"/>
                  </a:lnTo>
                  <a:lnTo>
                    <a:pt x="191" y="13"/>
                  </a:lnTo>
                  <a:lnTo>
                    <a:pt x="188" y="13"/>
                  </a:lnTo>
                  <a:lnTo>
                    <a:pt x="185" y="19"/>
                  </a:lnTo>
                  <a:lnTo>
                    <a:pt x="193" y="28"/>
                  </a:lnTo>
                  <a:lnTo>
                    <a:pt x="198" y="30"/>
                  </a:lnTo>
                  <a:lnTo>
                    <a:pt x="198" y="95"/>
                  </a:lnTo>
                  <a:lnTo>
                    <a:pt x="113" y="95"/>
                  </a:lnTo>
                  <a:lnTo>
                    <a:pt x="0" y="9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5" name="Freeform 1174">
              <a:extLst>
                <a:ext uri="{FF2B5EF4-FFF2-40B4-BE49-F238E27FC236}">
                  <a16:creationId xmlns:a16="http://schemas.microsoft.com/office/drawing/2014/main" id="{E6FBCB4E-2E4A-A745-99E5-701B568E94AB}"/>
                </a:ext>
              </a:extLst>
            </p:cNvPr>
            <p:cNvSpPr>
              <a:spLocks noChangeArrowheads="1"/>
            </p:cNvSpPr>
            <p:nvPr/>
          </p:nvSpPr>
          <p:spPr bwMode="auto">
            <a:xfrm>
              <a:off x="4771475" y="5039047"/>
              <a:ext cx="280420" cy="123796"/>
            </a:xfrm>
            <a:custGeom>
              <a:avLst/>
              <a:gdLst>
                <a:gd name="T0" fmla="*/ 0 w 194"/>
                <a:gd name="T1" fmla="*/ 2147483646 h 88"/>
                <a:gd name="T2" fmla="*/ 2147483646 w 194"/>
                <a:gd name="T3" fmla="*/ 2147483646 h 88"/>
                <a:gd name="T4" fmla="*/ 2147483646 w 194"/>
                <a:gd name="T5" fmla="*/ 2147483646 h 88"/>
                <a:gd name="T6" fmla="*/ 2147483646 w 194"/>
                <a:gd name="T7" fmla="*/ 2147483646 h 88"/>
                <a:gd name="T8" fmla="*/ 2147483646 w 194"/>
                <a:gd name="T9" fmla="*/ 2147483646 h 88"/>
                <a:gd name="T10" fmla="*/ 2147483646 w 194"/>
                <a:gd name="T11" fmla="*/ 2147483646 h 88"/>
                <a:gd name="T12" fmla="*/ 2147483646 w 194"/>
                <a:gd name="T13" fmla="*/ 2147483646 h 88"/>
                <a:gd name="T14" fmla="*/ 2147483646 w 194"/>
                <a:gd name="T15" fmla="*/ 2147483646 h 88"/>
                <a:gd name="T16" fmla="*/ 2147483646 w 194"/>
                <a:gd name="T17" fmla="*/ 2147483646 h 88"/>
                <a:gd name="T18" fmla="*/ 2147483646 w 194"/>
                <a:gd name="T19" fmla="*/ 2147483646 h 88"/>
                <a:gd name="T20" fmla="*/ 2147483646 w 194"/>
                <a:gd name="T21" fmla="*/ 2147483646 h 88"/>
                <a:gd name="T22" fmla="*/ 2147483646 w 194"/>
                <a:gd name="T23" fmla="*/ 2147483646 h 88"/>
                <a:gd name="T24" fmla="*/ 2147483646 w 194"/>
                <a:gd name="T25" fmla="*/ 2147483646 h 88"/>
                <a:gd name="T26" fmla="*/ 2147483646 w 194"/>
                <a:gd name="T27" fmla="*/ 2147483646 h 88"/>
                <a:gd name="T28" fmla="*/ 2147483646 w 194"/>
                <a:gd name="T29" fmla="*/ 2147483646 h 88"/>
                <a:gd name="T30" fmla="*/ 2147483646 w 194"/>
                <a:gd name="T31" fmla="*/ 2147483646 h 88"/>
                <a:gd name="T32" fmla="*/ 2147483646 w 194"/>
                <a:gd name="T33" fmla="*/ 2147483646 h 88"/>
                <a:gd name="T34" fmla="*/ 2147483646 w 194"/>
                <a:gd name="T35" fmla="*/ 2147483646 h 88"/>
                <a:gd name="T36" fmla="*/ 2147483646 w 194"/>
                <a:gd name="T37" fmla="*/ 2147483646 h 88"/>
                <a:gd name="T38" fmla="*/ 2147483646 w 194"/>
                <a:gd name="T39" fmla="*/ 2147483646 h 88"/>
                <a:gd name="T40" fmla="*/ 2147483646 w 194"/>
                <a:gd name="T41" fmla="*/ 2147483646 h 88"/>
                <a:gd name="T42" fmla="*/ 2147483646 w 194"/>
                <a:gd name="T43" fmla="*/ 2147483646 h 88"/>
                <a:gd name="T44" fmla="*/ 2147483646 w 194"/>
                <a:gd name="T45" fmla="*/ 2147483646 h 88"/>
                <a:gd name="T46" fmla="*/ 2147483646 w 194"/>
                <a:gd name="T47" fmla="*/ 2147483646 h 88"/>
                <a:gd name="T48" fmla="*/ 2147483646 w 194"/>
                <a:gd name="T49" fmla="*/ 2147483646 h 88"/>
                <a:gd name="T50" fmla="*/ 2147483646 w 194"/>
                <a:gd name="T51" fmla="*/ 2147483646 h 88"/>
                <a:gd name="T52" fmla="*/ 2147483646 w 194"/>
                <a:gd name="T53" fmla="*/ 0 h 88"/>
                <a:gd name="T54" fmla="*/ 2147483646 w 194"/>
                <a:gd name="T55" fmla="*/ 0 h 88"/>
                <a:gd name="T56" fmla="*/ 2147483646 w 194"/>
                <a:gd name="T57" fmla="*/ 2147483646 h 88"/>
                <a:gd name="T58" fmla="*/ 2147483646 w 194"/>
                <a:gd name="T59" fmla="*/ 2147483646 h 88"/>
                <a:gd name="T60" fmla="*/ 2147483646 w 194"/>
                <a:gd name="T61" fmla="*/ 2147483646 h 88"/>
                <a:gd name="T62" fmla="*/ 2147483646 w 194"/>
                <a:gd name="T63" fmla="*/ 2147483646 h 88"/>
                <a:gd name="T64" fmla="*/ 2147483646 w 194"/>
                <a:gd name="T65" fmla="*/ 2147483646 h 88"/>
                <a:gd name="T66" fmla="*/ 2147483646 w 194"/>
                <a:gd name="T67" fmla="*/ 2147483646 h 88"/>
                <a:gd name="T68" fmla="*/ 2147483646 w 194"/>
                <a:gd name="T69" fmla="*/ 2147483646 h 88"/>
                <a:gd name="T70" fmla="*/ 2147483646 w 194"/>
                <a:gd name="T71" fmla="*/ 2147483646 h 88"/>
                <a:gd name="T72" fmla="*/ 2147483646 w 194"/>
                <a:gd name="T73" fmla="*/ 2147483646 h 88"/>
                <a:gd name="T74" fmla="*/ 2147483646 w 194"/>
                <a:gd name="T75" fmla="*/ 2147483646 h 88"/>
                <a:gd name="T76" fmla="*/ 2147483646 w 194"/>
                <a:gd name="T77" fmla="*/ 2147483646 h 88"/>
                <a:gd name="T78" fmla="*/ 2147483646 w 194"/>
                <a:gd name="T79" fmla="*/ 2147483646 h 88"/>
                <a:gd name="T80" fmla="*/ 2147483646 w 194"/>
                <a:gd name="T81" fmla="*/ 2147483646 h 88"/>
                <a:gd name="T82" fmla="*/ 2147483646 w 194"/>
                <a:gd name="T83" fmla="*/ 2147483646 h 88"/>
                <a:gd name="T84" fmla="*/ 2147483646 w 194"/>
                <a:gd name="T85" fmla="*/ 2147483646 h 88"/>
                <a:gd name="T86" fmla="*/ 2147483646 w 194"/>
                <a:gd name="T87" fmla="*/ 2147483646 h 88"/>
                <a:gd name="T88" fmla="*/ 2147483646 w 194"/>
                <a:gd name="T89" fmla="*/ 2147483646 h 88"/>
                <a:gd name="T90" fmla="*/ 2147483646 w 194"/>
                <a:gd name="T91" fmla="*/ 2147483646 h 88"/>
                <a:gd name="T92" fmla="*/ 0 w 194"/>
                <a:gd name="T93" fmla="*/ 2147483646 h 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4"/>
                <a:gd name="T142" fmla="*/ 0 h 88"/>
                <a:gd name="T143" fmla="*/ 194 w 194"/>
                <a:gd name="T144" fmla="*/ 88 h 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4" h="88">
                  <a:moveTo>
                    <a:pt x="0" y="88"/>
                  </a:moveTo>
                  <a:lnTo>
                    <a:pt x="2" y="84"/>
                  </a:lnTo>
                  <a:lnTo>
                    <a:pt x="6" y="83"/>
                  </a:lnTo>
                  <a:lnTo>
                    <a:pt x="7" y="73"/>
                  </a:lnTo>
                  <a:lnTo>
                    <a:pt x="5" y="72"/>
                  </a:lnTo>
                  <a:lnTo>
                    <a:pt x="5" y="70"/>
                  </a:lnTo>
                  <a:lnTo>
                    <a:pt x="11" y="65"/>
                  </a:lnTo>
                  <a:lnTo>
                    <a:pt x="23" y="68"/>
                  </a:lnTo>
                  <a:lnTo>
                    <a:pt x="25" y="58"/>
                  </a:lnTo>
                  <a:lnTo>
                    <a:pt x="33" y="55"/>
                  </a:lnTo>
                  <a:lnTo>
                    <a:pt x="32" y="53"/>
                  </a:lnTo>
                  <a:lnTo>
                    <a:pt x="34" y="47"/>
                  </a:lnTo>
                  <a:lnTo>
                    <a:pt x="36" y="43"/>
                  </a:lnTo>
                  <a:lnTo>
                    <a:pt x="49" y="41"/>
                  </a:lnTo>
                  <a:lnTo>
                    <a:pt x="52" y="42"/>
                  </a:lnTo>
                  <a:lnTo>
                    <a:pt x="65" y="38"/>
                  </a:lnTo>
                  <a:lnTo>
                    <a:pt x="70" y="42"/>
                  </a:lnTo>
                  <a:lnTo>
                    <a:pt x="73" y="34"/>
                  </a:lnTo>
                  <a:lnTo>
                    <a:pt x="78" y="31"/>
                  </a:lnTo>
                  <a:lnTo>
                    <a:pt x="87" y="36"/>
                  </a:lnTo>
                  <a:lnTo>
                    <a:pt x="89" y="31"/>
                  </a:lnTo>
                  <a:lnTo>
                    <a:pt x="99" y="19"/>
                  </a:lnTo>
                  <a:lnTo>
                    <a:pt x="101" y="12"/>
                  </a:lnTo>
                  <a:lnTo>
                    <a:pt x="105" y="13"/>
                  </a:lnTo>
                  <a:lnTo>
                    <a:pt x="114" y="8"/>
                  </a:lnTo>
                  <a:lnTo>
                    <a:pt x="112" y="3"/>
                  </a:lnTo>
                  <a:lnTo>
                    <a:pt x="113" y="0"/>
                  </a:lnTo>
                  <a:lnTo>
                    <a:pt x="121" y="0"/>
                  </a:lnTo>
                  <a:lnTo>
                    <a:pt x="127" y="1"/>
                  </a:lnTo>
                  <a:lnTo>
                    <a:pt x="129" y="6"/>
                  </a:lnTo>
                  <a:lnTo>
                    <a:pt x="138" y="8"/>
                  </a:lnTo>
                  <a:lnTo>
                    <a:pt x="144" y="10"/>
                  </a:lnTo>
                  <a:lnTo>
                    <a:pt x="155" y="10"/>
                  </a:lnTo>
                  <a:lnTo>
                    <a:pt x="161" y="6"/>
                  </a:lnTo>
                  <a:lnTo>
                    <a:pt x="174" y="14"/>
                  </a:lnTo>
                  <a:lnTo>
                    <a:pt x="179" y="29"/>
                  </a:lnTo>
                  <a:lnTo>
                    <a:pt x="184" y="34"/>
                  </a:lnTo>
                  <a:lnTo>
                    <a:pt x="194" y="39"/>
                  </a:lnTo>
                  <a:lnTo>
                    <a:pt x="187" y="47"/>
                  </a:lnTo>
                  <a:lnTo>
                    <a:pt x="180" y="51"/>
                  </a:lnTo>
                  <a:lnTo>
                    <a:pt x="174" y="58"/>
                  </a:lnTo>
                  <a:lnTo>
                    <a:pt x="173" y="60"/>
                  </a:lnTo>
                  <a:lnTo>
                    <a:pt x="154" y="72"/>
                  </a:lnTo>
                  <a:lnTo>
                    <a:pt x="46" y="81"/>
                  </a:lnTo>
                  <a:lnTo>
                    <a:pt x="36" y="80"/>
                  </a:lnTo>
                  <a:lnTo>
                    <a:pt x="36" y="86"/>
                  </a:lnTo>
                  <a:lnTo>
                    <a:pt x="0" y="8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6" name="Freeform 1175">
              <a:extLst>
                <a:ext uri="{FF2B5EF4-FFF2-40B4-BE49-F238E27FC236}">
                  <a16:creationId xmlns:a16="http://schemas.microsoft.com/office/drawing/2014/main" id="{8B59564E-A504-EE46-A9FE-DC1A9987F520}"/>
                </a:ext>
              </a:extLst>
            </p:cNvPr>
            <p:cNvSpPr>
              <a:spLocks noChangeArrowheads="1"/>
            </p:cNvSpPr>
            <p:nvPr/>
          </p:nvSpPr>
          <p:spPr bwMode="auto">
            <a:xfrm>
              <a:off x="4593683" y="5313368"/>
              <a:ext cx="216819" cy="164592"/>
            </a:xfrm>
            <a:custGeom>
              <a:avLst/>
              <a:gdLst>
                <a:gd name="T0" fmla="*/ 2147483646 w 150"/>
                <a:gd name="T1" fmla="*/ 2147483646 h 117"/>
                <a:gd name="T2" fmla="*/ 2147483646 w 150"/>
                <a:gd name="T3" fmla="*/ 2147483646 h 117"/>
                <a:gd name="T4" fmla="*/ 2147483646 w 150"/>
                <a:gd name="T5" fmla="*/ 2147483646 h 117"/>
                <a:gd name="T6" fmla="*/ 2147483646 w 150"/>
                <a:gd name="T7" fmla="*/ 2147483646 h 117"/>
                <a:gd name="T8" fmla="*/ 2147483646 w 150"/>
                <a:gd name="T9" fmla="*/ 2147483646 h 117"/>
                <a:gd name="T10" fmla="*/ 2147483646 w 150"/>
                <a:gd name="T11" fmla="*/ 2147483646 h 117"/>
                <a:gd name="T12" fmla="*/ 2147483646 w 150"/>
                <a:gd name="T13" fmla="*/ 2147483646 h 117"/>
                <a:gd name="T14" fmla="*/ 2147483646 w 150"/>
                <a:gd name="T15" fmla="*/ 2147483646 h 117"/>
                <a:gd name="T16" fmla="*/ 2147483646 w 150"/>
                <a:gd name="T17" fmla="*/ 2147483646 h 117"/>
                <a:gd name="T18" fmla="*/ 2147483646 w 150"/>
                <a:gd name="T19" fmla="*/ 2147483646 h 117"/>
                <a:gd name="T20" fmla="*/ 2147483646 w 150"/>
                <a:gd name="T21" fmla="*/ 2147483646 h 117"/>
                <a:gd name="T22" fmla="*/ 2147483646 w 150"/>
                <a:gd name="T23" fmla="*/ 2147483646 h 117"/>
                <a:gd name="T24" fmla="*/ 2147483646 w 150"/>
                <a:gd name="T25" fmla="*/ 2147483646 h 117"/>
                <a:gd name="T26" fmla="*/ 2147483646 w 150"/>
                <a:gd name="T27" fmla="*/ 2147483646 h 117"/>
                <a:gd name="T28" fmla="*/ 2147483646 w 150"/>
                <a:gd name="T29" fmla="*/ 2147483646 h 117"/>
                <a:gd name="T30" fmla="*/ 2147483646 w 150"/>
                <a:gd name="T31" fmla="*/ 2147483646 h 117"/>
                <a:gd name="T32" fmla="*/ 2147483646 w 150"/>
                <a:gd name="T33" fmla="*/ 2147483646 h 117"/>
                <a:gd name="T34" fmla="*/ 2147483646 w 150"/>
                <a:gd name="T35" fmla="*/ 2147483646 h 117"/>
                <a:gd name="T36" fmla="*/ 2147483646 w 150"/>
                <a:gd name="T37" fmla="*/ 2147483646 h 117"/>
                <a:gd name="T38" fmla="*/ 2147483646 w 150"/>
                <a:gd name="T39" fmla="*/ 2147483646 h 117"/>
                <a:gd name="T40" fmla="*/ 2147483646 w 150"/>
                <a:gd name="T41" fmla="*/ 2147483646 h 117"/>
                <a:gd name="T42" fmla="*/ 2147483646 w 150"/>
                <a:gd name="T43" fmla="*/ 2147483646 h 117"/>
                <a:gd name="T44" fmla="*/ 2147483646 w 150"/>
                <a:gd name="T45" fmla="*/ 2147483646 h 117"/>
                <a:gd name="T46" fmla="*/ 2147483646 w 150"/>
                <a:gd name="T47" fmla="*/ 2147483646 h 117"/>
                <a:gd name="T48" fmla="*/ 2147483646 w 150"/>
                <a:gd name="T49" fmla="*/ 2147483646 h 117"/>
                <a:gd name="T50" fmla="*/ 2147483646 w 150"/>
                <a:gd name="T51" fmla="*/ 2147483646 h 117"/>
                <a:gd name="T52" fmla="*/ 2147483646 w 150"/>
                <a:gd name="T53" fmla="*/ 2147483646 h 117"/>
                <a:gd name="T54" fmla="*/ 2147483646 w 150"/>
                <a:gd name="T55" fmla="*/ 2147483646 h 117"/>
                <a:gd name="T56" fmla="*/ 2147483646 w 150"/>
                <a:gd name="T57" fmla="*/ 2147483646 h 117"/>
                <a:gd name="T58" fmla="*/ 2147483646 w 150"/>
                <a:gd name="T59" fmla="*/ 2147483646 h 117"/>
                <a:gd name="T60" fmla="*/ 2147483646 w 150"/>
                <a:gd name="T61" fmla="*/ 2147483646 h 117"/>
                <a:gd name="T62" fmla="*/ 2147483646 w 150"/>
                <a:gd name="T63" fmla="*/ 2147483646 h 117"/>
                <a:gd name="T64" fmla="*/ 2147483646 w 150"/>
                <a:gd name="T65" fmla="*/ 2147483646 h 117"/>
                <a:gd name="T66" fmla="*/ 2147483646 w 150"/>
                <a:gd name="T67" fmla="*/ 2147483646 h 117"/>
                <a:gd name="T68" fmla="*/ 2147483646 w 150"/>
                <a:gd name="T69" fmla="*/ 2147483646 h 117"/>
                <a:gd name="T70" fmla="*/ 2147483646 w 150"/>
                <a:gd name="T71" fmla="*/ 2147483646 h 117"/>
                <a:gd name="T72" fmla="*/ 2147483646 w 150"/>
                <a:gd name="T73" fmla="*/ 2147483646 h 117"/>
                <a:gd name="T74" fmla="*/ 2147483646 w 150"/>
                <a:gd name="T75" fmla="*/ 2147483646 h 117"/>
                <a:gd name="T76" fmla="*/ 2147483646 w 150"/>
                <a:gd name="T77" fmla="*/ 2147483646 h 117"/>
                <a:gd name="T78" fmla="*/ 2147483646 w 150"/>
                <a:gd name="T79" fmla="*/ 2147483646 h 117"/>
                <a:gd name="T80" fmla="*/ 2147483646 w 150"/>
                <a:gd name="T81" fmla="*/ 2147483646 h 117"/>
                <a:gd name="T82" fmla="*/ 2147483646 w 150"/>
                <a:gd name="T83" fmla="*/ 2147483646 h 117"/>
                <a:gd name="T84" fmla="*/ 2147483646 w 150"/>
                <a:gd name="T85" fmla="*/ 2147483646 h 117"/>
                <a:gd name="T86" fmla="*/ 2147483646 w 150"/>
                <a:gd name="T87" fmla="*/ 2147483646 h 117"/>
                <a:gd name="T88" fmla="*/ 2147483646 w 150"/>
                <a:gd name="T89" fmla="*/ 2147483646 h 117"/>
                <a:gd name="T90" fmla="*/ 2147483646 w 150"/>
                <a:gd name="T91" fmla="*/ 0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0"/>
                <a:gd name="T139" fmla="*/ 0 h 117"/>
                <a:gd name="T140" fmla="*/ 150 w 150"/>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0" h="117">
                  <a:moveTo>
                    <a:pt x="0" y="1"/>
                  </a:moveTo>
                  <a:lnTo>
                    <a:pt x="2" y="32"/>
                  </a:lnTo>
                  <a:lnTo>
                    <a:pt x="6" y="36"/>
                  </a:lnTo>
                  <a:lnTo>
                    <a:pt x="7" y="44"/>
                  </a:lnTo>
                  <a:lnTo>
                    <a:pt x="16" y="55"/>
                  </a:lnTo>
                  <a:lnTo>
                    <a:pt x="15" y="65"/>
                  </a:lnTo>
                  <a:lnTo>
                    <a:pt x="10" y="74"/>
                  </a:lnTo>
                  <a:lnTo>
                    <a:pt x="10" y="79"/>
                  </a:lnTo>
                  <a:lnTo>
                    <a:pt x="12" y="84"/>
                  </a:lnTo>
                  <a:lnTo>
                    <a:pt x="11" y="89"/>
                  </a:lnTo>
                  <a:lnTo>
                    <a:pt x="9" y="92"/>
                  </a:lnTo>
                  <a:lnTo>
                    <a:pt x="5" y="96"/>
                  </a:lnTo>
                  <a:lnTo>
                    <a:pt x="7" y="99"/>
                  </a:lnTo>
                  <a:lnTo>
                    <a:pt x="27" y="96"/>
                  </a:lnTo>
                  <a:lnTo>
                    <a:pt x="44" y="102"/>
                  </a:lnTo>
                  <a:lnTo>
                    <a:pt x="59" y="102"/>
                  </a:lnTo>
                  <a:lnTo>
                    <a:pt x="57" y="98"/>
                  </a:lnTo>
                  <a:lnTo>
                    <a:pt x="63" y="94"/>
                  </a:lnTo>
                  <a:lnTo>
                    <a:pt x="73" y="96"/>
                  </a:lnTo>
                  <a:lnTo>
                    <a:pt x="75" y="103"/>
                  </a:lnTo>
                  <a:lnTo>
                    <a:pt x="78" y="102"/>
                  </a:lnTo>
                  <a:lnTo>
                    <a:pt x="83" y="104"/>
                  </a:lnTo>
                  <a:lnTo>
                    <a:pt x="87" y="108"/>
                  </a:lnTo>
                  <a:lnTo>
                    <a:pt x="88" y="112"/>
                  </a:lnTo>
                  <a:lnTo>
                    <a:pt x="94" y="112"/>
                  </a:lnTo>
                  <a:lnTo>
                    <a:pt x="98" y="115"/>
                  </a:lnTo>
                  <a:lnTo>
                    <a:pt x="101" y="114"/>
                  </a:lnTo>
                  <a:lnTo>
                    <a:pt x="105" y="110"/>
                  </a:lnTo>
                  <a:lnTo>
                    <a:pt x="104" y="108"/>
                  </a:lnTo>
                  <a:lnTo>
                    <a:pt x="109" y="111"/>
                  </a:lnTo>
                  <a:lnTo>
                    <a:pt x="111" y="108"/>
                  </a:lnTo>
                  <a:lnTo>
                    <a:pt x="114" y="114"/>
                  </a:lnTo>
                  <a:lnTo>
                    <a:pt x="119" y="111"/>
                  </a:lnTo>
                  <a:lnTo>
                    <a:pt x="121" y="109"/>
                  </a:lnTo>
                  <a:lnTo>
                    <a:pt x="119" y="108"/>
                  </a:lnTo>
                  <a:lnTo>
                    <a:pt x="119" y="103"/>
                  </a:lnTo>
                  <a:lnTo>
                    <a:pt x="121" y="103"/>
                  </a:lnTo>
                  <a:lnTo>
                    <a:pt x="125" y="103"/>
                  </a:lnTo>
                  <a:lnTo>
                    <a:pt x="126" y="107"/>
                  </a:lnTo>
                  <a:lnTo>
                    <a:pt x="131" y="107"/>
                  </a:lnTo>
                  <a:lnTo>
                    <a:pt x="135" y="109"/>
                  </a:lnTo>
                  <a:lnTo>
                    <a:pt x="136" y="108"/>
                  </a:lnTo>
                  <a:lnTo>
                    <a:pt x="137" y="111"/>
                  </a:lnTo>
                  <a:lnTo>
                    <a:pt x="141" y="113"/>
                  </a:lnTo>
                  <a:lnTo>
                    <a:pt x="139" y="117"/>
                  </a:lnTo>
                  <a:lnTo>
                    <a:pt x="143" y="113"/>
                  </a:lnTo>
                  <a:lnTo>
                    <a:pt x="146" y="116"/>
                  </a:lnTo>
                  <a:lnTo>
                    <a:pt x="146" y="112"/>
                  </a:lnTo>
                  <a:lnTo>
                    <a:pt x="150" y="111"/>
                  </a:lnTo>
                  <a:lnTo>
                    <a:pt x="150" y="109"/>
                  </a:lnTo>
                  <a:lnTo>
                    <a:pt x="146" y="109"/>
                  </a:lnTo>
                  <a:lnTo>
                    <a:pt x="144" y="107"/>
                  </a:lnTo>
                  <a:lnTo>
                    <a:pt x="141" y="107"/>
                  </a:lnTo>
                  <a:lnTo>
                    <a:pt x="138" y="104"/>
                  </a:lnTo>
                  <a:lnTo>
                    <a:pt x="135" y="104"/>
                  </a:lnTo>
                  <a:lnTo>
                    <a:pt x="131" y="98"/>
                  </a:lnTo>
                  <a:lnTo>
                    <a:pt x="134" y="96"/>
                  </a:lnTo>
                  <a:lnTo>
                    <a:pt x="137" y="95"/>
                  </a:lnTo>
                  <a:lnTo>
                    <a:pt x="137" y="92"/>
                  </a:lnTo>
                  <a:lnTo>
                    <a:pt x="140" y="92"/>
                  </a:lnTo>
                  <a:lnTo>
                    <a:pt x="144" y="88"/>
                  </a:lnTo>
                  <a:lnTo>
                    <a:pt x="143" y="88"/>
                  </a:lnTo>
                  <a:lnTo>
                    <a:pt x="143" y="81"/>
                  </a:lnTo>
                  <a:lnTo>
                    <a:pt x="138" y="84"/>
                  </a:lnTo>
                  <a:lnTo>
                    <a:pt x="134" y="85"/>
                  </a:lnTo>
                  <a:lnTo>
                    <a:pt x="130" y="90"/>
                  </a:lnTo>
                  <a:lnTo>
                    <a:pt x="124" y="88"/>
                  </a:lnTo>
                  <a:lnTo>
                    <a:pt x="125" y="85"/>
                  </a:lnTo>
                  <a:lnTo>
                    <a:pt x="128" y="84"/>
                  </a:lnTo>
                  <a:lnTo>
                    <a:pt x="128" y="85"/>
                  </a:lnTo>
                  <a:lnTo>
                    <a:pt x="130" y="82"/>
                  </a:lnTo>
                  <a:lnTo>
                    <a:pt x="127" y="83"/>
                  </a:lnTo>
                  <a:lnTo>
                    <a:pt x="126" y="82"/>
                  </a:lnTo>
                  <a:lnTo>
                    <a:pt x="126" y="83"/>
                  </a:lnTo>
                  <a:lnTo>
                    <a:pt x="122" y="82"/>
                  </a:lnTo>
                  <a:lnTo>
                    <a:pt x="120" y="85"/>
                  </a:lnTo>
                  <a:lnTo>
                    <a:pt x="115" y="86"/>
                  </a:lnTo>
                  <a:lnTo>
                    <a:pt x="107" y="84"/>
                  </a:lnTo>
                  <a:lnTo>
                    <a:pt x="107" y="83"/>
                  </a:lnTo>
                  <a:lnTo>
                    <a:pt x="112" y="76"/>
                  </a:lnTo>
                  <a:lnTo>
                    <a:pt x="117" y="76"/>
                  </a:lnTo>
                  <a:lnTo>
                    <a:pt x="120" y="79"/>
                  </a:lnTo>
                  <a:lnTo>
                    <a:pt x="132" y="81"/>
                  </a:lnTo>
                  <a:lnTo>
                    <a:pt x="123" y="67"/>
                  </a:lnTo>
                  <a:lnTo>
                    <a:pt x="125" y="57"/>
                  </a:lnTo>
                  <a:lnTo>
                    <a:pt x="71" y="59"/>
                  </a:lnTo>
                  <a:lnTo>
                    <a:pt x="71" y="53"/>
                  </a:lnTo>
                  <a:lnTo>
                    <a:pt x="77" y="37"/>
                  </a:lnTo>
                  <a:lnTo>
                    <a:pt x="87" y="26"/>
                  </a:lnTo>
                  <a:lnTo>
                    <a:pt x="84" y="23"/>
                  </a:lnTo>
                  <a:lnTo>
                    <a:pt x="85" y="12"/>
                  </a:lnTo>
                  <a:lnTo>
                    <a:pt x="80" y="0"/>
                  </a:lnTo>
                  <a:lnTo>
                    <a:pt x="0" y="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7" name="Freeform 1176">
              <a:extLst>
                <a:ext uri="{FF2B5EF4-FFF2-40B4-BE49-F238E27FC236}">
                  <a16:creationId xmlns:a16="http://schemas.microsoft.com/office/drawing/2014/main" id="{FB3795D8-6F06-4648-9D35-5408C9511D1F}"/>
                </a:ext>
              </a:extLst>
            </p:cNvPr>
            <p:cNvSpPr>
              <a:spLocks noChangeArrowheads="1"/>
            </p:cNvSpPr>
            <p:nvPr/>
          </p:nvSpPr>
          <p:spPr bwMode="auto">
            <a:xfrm>
              <a:off x="5364115" y="4601542"/>
              <a:ext cx="141655" cy="191321"/>
            </a:xfrm>
            <a:custGeom>
              <a:avLst/>
              <a:gdLst>
                <a:gd name="T0" fmla="*/ 0 w 98"/>
                <a:gd name="T1" fmla="*/ 2147483646 h 136"/>
                <a:gd name="T2" fmla="*/ 2147483646 w 98"/>
                <a:gd name="T3" fmla="*/ 2147483646 h 136"/>
                <a:gd name="T4" fmla="*/ 2147483646 w 98"/>
                <a:gd name="T5" fmla="*/ 2147483646 h 136"/>
                <a:gd name="T6" fmla="*/ 2147483646 w 98"/>
                <a:gd name="T7" fmla="*/ 2147483646 h 136"/>
                <a:gd name="T8" fmla="*/ 2147483646 w 98"/>
                <a:gd name="T9" fmla="*/ 2147483646 h 136"/>
                <a:gd name="T10" fmla="*/ 2147483646 w 98"/>
                <a:gd name="T11" fmla="*/ 2147483646 h 136"/>
                <a:gd name="T12" fmla="*/ 2147483646 w 98"/>
                <a:gd name="T13" fmla="*/ 2147483646 h 136"/>
                <a:gd name="T14" fmla="*/ 2147483646 w 98"/>
                <a:gd name="T15" fmla="*/ 2147483646 h 136"/>
                <a:gd name="T16" fmla="*/ 2147483646 w 98"/>
                <a:gd name="T17" fmla="*/ 2147483646 h 136"/>
                <a:gd name="T18" fmla="*/ 2147483646 w 98"/>
                <a:gd name="T19" fmla="*/ 2147483646 h 136"/>
                <a:gd name="T20" fmla="*/ 2147483646 w 98"/>
                <a:gd name="T21" fmla="*/ 2147483646 h 136"/>
                <a:gd name="T22" fmla="*/ 2147483646 w 98"/>
                <a:gd name="T23" fmla="*/ 2147483646 h 136"/>
                <a:gd name="T24" fmla="*/ 2147483646 w 98"/>
                <a:gd name="T25" fmla="*/ 0 h 136"/>
                <a:gd name="T26" fmla="*/ 2147483646 w 98"/>
                <a:gd name="T27" fmla="*/ 2147483646 h 136"/>
                <a:gd name="T28" fmla="*/ 2147483646 w 98"/>
                <a:gd name="T29" fmla="*/ 2147483646 h 136"/>
                <a:gd name="T30" fmla="*/ 2147483646 w 98"/>
                <a:gd name="T31" fmla="*/ 2147483646 h 136"/>
                <a:gd name="T32" fmla="*/ 2147483646 w 98"/>
                <a:gd name="T33" fmla="*/ 2147483646 h 136"/>
                <a:gd name="T34" fmla="*/ 2147483646 w 98"/>
                <a:gd name="T35" fmla="*/ 2147483646 h 136"/>
                <a:gd name="T36" fmla="*/ 2147483646 w 98"/>
                <a:gd name="T37" fmla="*/ 2147483646 h 136"/>
                <a:gd name="T38" fmla="*/ 2147483646 w 98"/>
                <a:gd name="T39" fmla="*/ 2147483646 h 136"/>
                <a:gd name="T40" fmla="*/ 2147483646 w 98"/>
                <a:gd name="T41" fmla="*/ 2147483646 h 136"/>
                <a:gd name="T42" fmla="*/ 2147483646 w 98"/>
                <a:gd name="T43" fmla="*/ 2147483646 h 136"/>
                <a:gd name="T44" fmla="*/ 2147483646 w 98"/>
                <a:gd name="T45" fmla="*/ 2147483646 h 136"/>
                <a:gd name="T46" fmla="*/ 2147483646 w 98"/>
                <a:gd name="T47" fmla="*/ 2147483646 h 136"/>
                <a:gd name="T48" fmla="*/ 2147483646 w 98"/>
                <a:gd name="T49" fmla="*/ 2147483646 h 136"/>
                <a:gd name="T50" fmla="*/ 2147483646 w 98"/>
                <a:gd name="T51" fmla="*/ 2147483646 h 136"/>
                <a:gd name="T52" fmla="*/ 2147483646 w 98"/>
                <a:gd name="T53" fmla="*/ 2147483646 h 136"/>
                <a:gd name="T54" fmla="*/ 2147483646 w 98"/>
                <a:gd name="T55" fmla="*/ 2147483646 h 136"/>
                <a:gd name="T56" fmla="*/ 2147483646 w 98"/>
                <a:gd name="T57" fmla="*/ 2147483646 h 136"/>
                <a:gd name="T58" fmla="*/ 2147483646 w 98"/>
                <a:gd name="T59" fmla="*/ 2147483646 h 136"/>
                <a:gd name="T60" fmla="*/ 2147483646 w 98"/>
                <a:gd name="T61" fmla="*/ 2147483646 h 136"/>
                <a:gd name="T62" fmla="*/ 2147483646 w 98"/>
                <a:gd name="T63" fmla="*/ 2147483646 h 136"/>
                <a:gd name="T64" fmla="*/ 2147483646 w 98"/>
                <a:gd name="T65" fmla="*/ 2147483646 h 136"/>
                <a:gd name="T66" fmla="*/ 2147483646 w 98"/>
                <a:gd name="T67" fmla="*/ 2147483646 h 136"/>
                <a:gd name="T68" fmla="*/ 2147483646 w 98"/>
                <a:gd name="T69" fmla="*/ 2147483646 h 136"/>
                <a:gd name="T70" fmla="*/ 2147483646 w 98"/>
                <a:gd name="T71" fmla="*/ 2147483646 h 136"/>
                <a:gd name="T72" fmla="*/ 2147483646 w 98"/>
                <a:gd name="T73" fmla="*/ 2147483646 h 136"/>
                <a:gd name="T74" fmla="*/ 2147483646 w 98"/>
                <a:gd name="T75" fmla="*/ 2147483646 h 136"/>
                <a:gd name="T76" fmla="*/ 2147483646 w 98"/>
                <a:gd name="T77" fmla="*/ 2147483646 h 136"/>
                <a:gd name="T78" fmla="*/ 2147483646 w 98"/>
                <a:gd name="T79" fmla="*/ 2147483646 h 136"/>
                <a:gd name="T80" fmla="*/ 2147483646 w 98"/>
                <a:gd name="T81" fmla="*/ 2147483646 h 136"/>
                <a:gd name="T82" fmla="*/ 2147483646 w 98"/>
                <a:gd name="T83" fmla="*/ 2147483646 h 136"/>
                <a:gd name="T84" fmla="*/ 2147483646 w 98"/>
                <a:gd name="T85" fmla="*/ 2147483646 h 136"/>
                <a:gd name="T86" fmla="*/ 2147483646 w 98"/>
                <a:gd name="T87" fmla="*/ 2147483646 h 136"/>
                <a:gd name="T88" fmla="*/ 2147483646 w 98"/>
                <a:gd name="T89" fmla="*/ 2147483646 h 136"/>
                <a:gd name="T90" fmla="*/ 2147483646 w 98"/>
                <a:gd name="T91" fmla="*/ 2147483646 h 136"/>
                <a:gd name="T92" fmla="*/ 2147483646 w 98"/>
                <a:gd name="T93" fmla="*/ 2147483646 h 136"/>
                <a:gd name="T94" fmla="*/ 2147483646 w 98"/>
                <a:gd name="T95" fmla="*/ 2147483646 h 136"/>
                <a:gd name="T96" fmla="*/ 2147483646 w 98"/>
                <a:gd name="T97" fmla="*/ 2147483646 h 136"/>
                <a:gd name="T98" fmla="*/ 2147483646 w 98"/>
                <a:gd name="T99" fmla="*/ 2147483646 h 136"/>
                <a:gd name="T100" fmla="*/ 2147483646 w 98"/>
                <a:gd name="T101" fmla="*/ 2147483646 h 136"/>
                <a:gd name="T102" fmla="*/ 2147483646 w 98"/>
                <a:gd name="T103" fmla="*/ 2147483646 h 136"/>
                <a:gd name="T104" fmla="*/ 2147483646 w 98"/>
                <a:gd name="T105" fmla="*/ 2147483646 h 136"/>
                <a:gd name="T106" fmla="*/ 2147483646 w 98"/>
                <a:gd name="T107" fmla="*/ 2147483646 h 136"/>
                <a:gd name="T108" fmla="*/ 2147483646 w 98"/>
                <a:gd name="T109" fmla="*/ 2147483646 h 136"/>
                <a:gd name="T110" fmla="*/ 2147483646 w 98"/>
                <a:gd name="T111" fmla="*/ 2147483646 h 136"/>
                <a:gd name="T112" fmla="*/ 2147483646 w 98"/>
                <a:gd name="T113" fmla="*/ 2147483646 h 136"/>
                <a:gd name="T114" fmla="*/ 2147483646 w 98"/>
                <a:gd name="T115" fmla="*/ 2147483646 h 136"/>
                <a:gd name="T116" fmla="*/ 2147483646 w 98"/>
                <a:gd name="T117" fmla="*/ 2147483646 h 136"/>
                <a:gd name="T118" fmla="*/ 0 w 98"/>
                <a:gd name="T119" fmla="*/ 2147483646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
                <a:gd name="T181" fmla="*/ 0 h 136"/>
                <a:gd name="T182" fmla="*/ 98 w 98"/>
                <a:gd name="T183" fmla="*/ 136 h 1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 h="136">
                  <a:moveTo>
                    <a:pt x="0" y="74"/>
                  </a:moveTo>
                  <a:lnTo>
                    <a:pt x="6" y="74"/>
                  </a:lnTo>
                  <a:lnTo>
                    <a:pt x="6" y="65"/>
                  </a:lnTo>
                  <a:lnTo>
                    <a:pt x="14" y="53"/>
                  </a:lnTo>
                  <a:lnTo>
                    <a:pt x="10" y="44"/>
                  </a:lnTo>
                  <a:lnTo>
                    <a:pt x="13" y="32"/>
                  </a:lnTo>
                  <a:lnTo>
                    <a:pt x="13" y="28"/>
                  </a:lnTo>
                  <a:lnTo>
                    <a:pt x="24" y="2"/>
                  </a:lnTo>
                  <a:lnTo>
                    <a:pt x="27" y="2"/>
                  </a:lnTo>
                  <a:lnTo>
                    <a:pt x="29" y="7"/>
                  </a:lnTo>
                  <a:lnTo>
                    <a:pt x="43" y="2"/>
                  </a:lnTo>
                  <a:lnTo>
                    <a:pt x="43" y="1"/>
                  </a:lnTo>
                  <a:lnTo>
                    <a:pt x="47" y="0"/>
                  </a:lnTo>
                  <a:lnTo>
                    <a:pt x="54" y="3"/>
                  </a:lnTo>
                  <a:lnTo>
                    <a:pt x="59" y="7"/>
                  </a:lnTo>
                  <a:lnTo>
                    <a:pt x="72" y="45"/>
                  </a:lnTo>
                  <a:lnTo>
                    <a:pt x="81" y="45"/>
                  </a:lnTo>
                  <a:lnTo>
                    <a:pt x="82" y="47"/>
                  </a:lnTo>
                  <a:lnTo>
                    <a:pt x="81" y="48"/>
                  </a:lnTo>
                  <a:lnTo>
                    <a:pt x="87" y="57"/>
                  </a:lnTo>
                  <a:lnTo>
                    <a:pt x="88" y="55"/>
                  </a:lnTo>
                  <a:lnTo>
                    <a:pt x="96" y="61"/>
                  </a:lnTo>
                  <a:lnTo>
                    <a:pt x="93" y="63"/>
                  </a:lnTo>
                  <a:lnTo>
                    <a:pt x="94" y="64"/>
                  </a:lnTo>
                  <a:lnTo>
                    <a:pt x="98" y="64"/>
                  </a:lnTo>
                  <a:lnTo>
                    <a:pt x="94" y="71"/>
                  </a:lnTo>
                  <a:lnTo>
                    <a:pt x="90" y="70"/>
                  </a:lnTo>
                  <a:lnTo>
                    <a:pt x="87" y="73"/>
                  </a:lnTo>
                  <a:lnTo>
                    <a:pt x="87" y="76"/>
                  </a:lnTo>
                  <a:lnTo>
                    <a:pt x="84" y="78"/>
                  </a:lnTo>
                  <a:lnTo>
                    <a:pt x="81" y="77"/>
                  </a:lnTo>
                  <a:lnTo>
                    <a:pt x="81" y="81"/>
                  </a:lnTo>
                  <a:lnTo>
                    <a:pt x="79" y="80"/>
                  </a:lnTo>
                  <a:lnTo>
                    <a:pt x="78" y="85"/>
                  </a:lnTo>
                  <a:lnTo>
                    <a:pt x="74" y="81"/>
                  </a:lnTo>
                  <a:lnTo>
                    <a:pt x="70" y="85"/>
                  </a:lnTo>
                  <a:lnTo>
                    <a:pt x="66" y="86"/>
                  </a:lnTo>
                  <a:lnTo>
                    <a:pt x="65" y="91"/>
                  </a:lnTo>
                  <a:lnTo>
                    <a:pt x="61" y="89"/>
                  </a:lnTo>
                  <a:lnTo>
                    <a:pt x="63" y="86"/>
                  </a:lnTo>
                  <a:lnTo>
                    <a:pt x="59" y="83"/>
                  </a:lnTo>
                  <a:lnTo>
                    <a:pt x="56" y="88"/>
                  </a:lnTo>
                  <a:lnTo>
                    <a:pt x="57" y="99"/>
                  </a:lnTo>
                  <a:lnTo>
                    <a:pt x="55" y="102"/>
                  </a:lnTo>
                  <a:lnTo>
                    <a:pt x="53" y="102"/>
                  </a:lnTo>
                  <a:lnTo>
                    <a:pt x="51" y="102"/>
                  </a:lnTo>
                  <a:lnTo>
                    <a:pt x="47" y="108"/>
                  </a:lnTo>
                  <a:lnTo>
                    <a:pt x="43" y="108"/>
                  </a:lnTo>
                  <a:lnTo>
                    <a:pt x="44" y="114"/>
                  </a:lnTo>
                  <a:lnTo>
                    <a:pt x="40" y="109"/>
                  </a:lnTo>
                  <a:lnTo>
                    <a:pt x="34" y="114"/>
                  </a:lnTo>
                  <a:lnTo>
                    <a:pt x="33" y="118"/>
                  </a:lnTo>
                  <a:lnTo>
                    <a:pt x="35" y="120"/>
                  </a:lnTo>
                  <a:lnTo>
                    <a:pt x="32" y="121"/>
                  </a:lnTo>
                  <a:lnTo>
                    <a:pt x="33" y="125"/>
                  </a:lnTo>
                  <a:lnTo>
                    <a:pt x="30" y="128"/>
                  </a:lnTo>
                  <a:lnTo>
                    <a:pt x="30" y="136"/>
                  </a:lnTo>
                  <a:lnTo>
                    <a:pt x="27" y="136"/>
                  </a:lnTo>
                  <a:lnTo>
                    <a:pt x="19" y="125"/>
                  </a:lnTo>
                  <a:lnTo>
                    <a:pt x="0" y="7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8" name="Freeform 1177">
              <a:extLst>
                <a:ext uri="{FF2B5EF4-FFF2-40B4-BE49-F238E27FC236}">
                  <a16:creationId xmlns:a16="http://schemas.microsoft.com/office/drawing/2014/main" id="{03BE34E7-BF5F-254F-83AD-497531F11C21}"/>
                </a:ext>
              </a:extLst>
            </p:cNvPr>
            <p:cNvSpPr>
              <a:spLocks noChangeArrowheads="1"/>
            </p:cNvSpPr>
            <p:nvPr/>
          </p:nvSpPr>
          <p:spPr bwMode="auto">
            <a:xfrm>
              <a:off x="5128504" y="4967303"/>
              <a:ext cx="174901" cy="74558"/>
            </a:xfrm>
            <a:custGeom>
              <a:avLst/>
              <a:gdLst>
                <a:gd name="T0" fmla="*/ 2147483646 w 121"/>
                <a:gd name="T1" fmla="*/ 2147483646 h 53"/>
                <a:gd name="T2" fmla="*/ 2147483646 w 121"/>
                <a:gd name="T3" fmla="*/ 2147483646 h 53"/>
                <a:gd name="T4" fmla="*/ 2147483646 w 121"/>
                <a:gd name="T5" fmla="*/ 2147483646 h 53"/>
                <a:gd name="T6" fmla="*/ 2147483646 w 121"/>
                <a:gd name="T7" fmla="*/ 2147483646 h 53"/>
                <a:gd name="T8" fmla="*/ 2147483646 w 121"/>
                <a:gd name="T9" fmla="*/ 2147483646 h 53"/>
                <a:gd name="T10" fmla="*/ 2147483646 w 121"/>
                <a:gd name="T11" fmla="*/ 2147483646 h 53"/>
                <a:gd name="T12" fmla="*/ 2147483646 w 121"/>
                <a:gd name="T13" fmla="*/ 2147483646 h 53"/>
                <a:gd name="T14" fmla="*/ 2147483646 w 121"/>
                <a:gd name="T15" fmla="*/ 2147483646 h 53"/>
                <a:gd name="T16" fmla="*/ 2147483646 w 121"/>
                <a:gd name="T17" fmla="*/ 2147483646 h 53"/>
                <a:gd name="T18" fmla="*/ 2147483646 w 121"/>
                <a:gd name="T19" fmla="*/ 2147483646 h 53"/>
                <a:gd name="T20" fmla="*/ 2147483646 w 121"/>
                <a:gd name="T21" fmla="*/ 2147483646 h 53"/>
                <a:gd name="T22" fmla="*/ 2147483646 w 121"/>
                <a:gd name="T23" fmla="*/ 2147483646 h 53"/>
                <a:gd name="T24" fmla="*/ 2147483646 w 121"/>
                <a:gd name="T25" fmla="*/ 2147483646 h 53"/>
                <a:gd name="T26" fmla="*/ 2147483646 w 121"/>
                <a:gd name="T27" fmla="*/ 2147483646 h 53"/>
                <a:gd name="T28" fmla="*/ 2147483646 w 121"/>
                <a:gd name="T29" fmla="*/ 2147483646 h 53"/>
                <a:gd name="T30" fmla="*/ 2147483646 w 121"/>
                <a:gd name="T31" fmla="*/ 2147483646 h 53"/>
                <a:gd name="T32" fmla="*/ 2147483646 w 121"/>
                <a:gd name="T33" fmla="*/ 2147483646 h 53"/>
                <a:gd name="T34" fmla="*/ 2147483646 w 121"/>
                <a:gd name="T35" fmla="*/ 2147483646 h 53"/>
                <a:gd name="T36" fmla="*/ 2147483646 w 121"/>
                <a:gd name="T37" fmla="*/ 2147483646 h 53"/>
                <a:gd name="T38" fmla="*/ 2147483646 w 121"/>
                <a:gd name="T39" fmla="*/ 2147483646 h 53"/>
                <a:gd name="T40" fmla="*/ 2147483646 w 121"/>
                <a:gd name="T41" fmla="*/ 2147483646 h 53"/>
                <a:gd name="T42" fmla="*/ 2147483646 w 121"/>
                <a:gd name="T43" fmla="*/ 2147483646 h 53"/>
                <a:gd name="T44" fmla="*/ 2147483646 w 121"/>
                <a:gd name="T45" fmla="*/ 2147483646 h 53"/>
                <a:gd name="T46" fmla="*/ 2147483646 w 121"/>
                <a:gd name="T47" fmla="*/ 2147483646 h 53"/>
                <a:gd name="T48" fmla="*/ 2147483646 w 121"/>
                <a:gd name="T49" fmla="*/ 2147483646 h 53"/>
                <a:gd name="T50" fmla="*/ 2147483646 w 121"/>
                <a:gd name="T51" fmla="*/ 2147483646 h 53"/>
                <a:gd name="T52" fmla="*/ 2147483646 w 121"/>
                <a:gd name="T53" fmla="*/ 2147483646 h 53"/>
                <a:gd name="T54" fmla="*/ 2147483646 w 121"/>
                <a:gd name="T55" fmla="*/ 2147483646 h 53"/>
                <a:gd name="T56" fmla="*/ 2147483646 w 121"/>
                <a:gd name="T57" fmla="*/ 2147483646 h 53"/>
                <a:gd name="T58" fmla="*/ 2147483646 w 121"/>
                <a:gd name="T59" fmla="*/ 2147483646 h 53"/>
                <a:gd name="T60" fmla="*/ 2147483646 w 121"/>
                <a:gd name="T61" fmla="*/ 2147483646 h 53"/>
                <a:gd name="T62" fmla="*/ 2147483646 w 121"/>
                <a:gd name="T63" fmla="*/ 2147483646 h 53"/>
                <a:gd name="T64" fmla="*/ 2147483646 w 121"/>
                <a:gd name="T65" fmla="*/ 2147483646 h 53"/>
                <a:gd name="T66" fmla="*/ 2147483646 w 121"/>
                <a:gd name="T67" fmla="*/ 2147483646 h 53"/>
                <a:gd name="T68" fmla="*/ 2147483646 w 121"/>
                <a:gd name="T69" fmla="*/ 2147483646 h 53"/>
                <a:gd name="T70" fmla="*/ 2147483646 w 121"/>
                <a:gd name="T71" fmla="*/ 0 h 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53"/>
                <a:gd name="T110" fmla="*/ 121 w 121"/>
                <a:gd name="T111" fmla="*/ 53 h 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53">
                  <a:moveTo>
                    <a:pt x="0" y="16"/>
                  </a:moveTo>
                  <a:lnTo>
                    <a:pt x="3" y="31"/>
                  </a:lnTo>
                  <a:lnTo>
                    <a:pt x="12" y="22"/>
                  </a:lnTo>
                  <a:lnTo>
                    <a:pt x="26" y="18"/>
                  </a:lnTo>
                  <a:lnTo>
                    <a:pt x="29" y="14"/>
                  </a:lnTo>
                  <a:lnTo>
                    <a:pt x="37" y="14"/>
                  </a:lnTo>
                  <a:lnTo>
                    <a:pt x="44" y="16"/>
                  </a:lnTo>
                  <a:lnTo>
                    <a:pt x="47" y="21"/>
                  </a:lnTo>
                  <a:lnTo>
                    <a:pt x="54" y="22"/>
                  </a:lnTo>
                  <a:lnTo>
                    <a:pt x="58" y="27"/>
                  </a:lnTo>
                  <a:lnTo>
                    <a:pt x="64" y="30"/>
                  </a:lnTo>
                  <a:lnTo>
                    <a:pt x="67" y="28"/>
                  </a:lnTo>
                  <a:lnTo>
                    <a:pt x="69" y="31"/>
                  </a:lnTo>
                  <a:lnTo>
                    <a:pt x="67" y="33"/>
                  </a:lnTo>
                  <a:lnTo>
                    <a:pt x="67" y="37"/>
                  </a:lnTo>
                  <a:lnTo>
                    <a:pt x="63" y="43"/>
                  </a:lnTo>
                  <a:lnTo>
                    <a:pt x="64" y="47"/>
                  </a:lnTo>
                  <a:lnTo>
                    <a:pt x="70" y="46"/>
                  </a:lnTo>
                  <a:lnTo>
                    <a:pt x="70" y="44"/>
                  </a:lnTo>
                  <a:lnTo>
                    <a:pt x="74" y="48"/>
                  </a:lnTo>
                  <a:lnTo>
                    <a:pt x="75" y="46"/>
                  </a:lnTo>
                  <a:lnTo>
                    <a:pt x="78" y="49"/>
                  </a:lnTo>
                  <a:lnTo>
                    <a:pt x="79" y="47"/>
                  </a:lnTo>
                  <a:lnTo>
                    <a:pt x="84" y="49"/>
                  </a:lnTo>
                  <a:lnTo>
                    <a:pt x="87" y="48"/>
                  </a:lnTo>
                  <a:lnTo>
                    <a:pt x="91" y="52"/>
                  </a:lnTo>
                  <a:lnTo>
                    <a:pt x="88" y="46"/>
                  </a:lnTo>
                  <a:lnTo>
                    <a:pt x="79" y="41"/>
                  </a:lnTo>
                  <a:lnTo>
                    <a:pt x="87" y="44"/>
                  </a:lnTo>
                  <a:lnTo>
                    <a:pt x="82" y="39"/>
                  </a:lnTo>
                  <a:lnTo>
                    <a:pt x="81" y="33"/>
                  </a:lnTo>
                  <a:lnTo>
                    <a:pt x="81" y="22"/>
                  </a:lnTo>
                  <a:lnTo>
                    <a:pt x="77" y="19"/>
                  </a:lnTo>
                  <a:lnTo>
                    <a:pt x="87" y="11"/>
                  </a:lnTo>
                  <a:lnTo>
                    <a:pt x="87" y="6"/>
                  </a:lnTo>
                  <a:lnTo>
                    <a:pt x="92" y="7"/>
                  </a:lnTo>
                  <a:lnTo>
                    <a:pt x="91" y="11"/>
                  </a:lnTo>
                  <a:lnTo>
                    <a:pt x="88" y="13"/>
                  </a:lnTo>
                  <a:lnTo>
                    <a:pt x="86" y="18"/>
                  </a:lnTo>
                  <a:lnTo>
                    <a:pt x="87" y="22"/>
                  </a:lnTo>
                  <a:lnTo>
                    <a:pt x="89" y="20"/>
                  </a:lnTo>
                  <a:lnTo>
                    <a:pt x="88" y="25"/>
                  </a:lnTo>
                  <a:lnTo>
                    <a:pt x="89" y="27"/>
                  </a:lnTo>
                  <a:lnTo>
                    <a:pt x="90" y="30"/>
                  </a:lnTo>
                  <a:lnTo>
                    <a:pt x="87" y="28"/>
                  </a:lnTo>
                  <a:lnTo>
                    <a:pt x="86" y="32"/>
                  </a:lnTo>
                  <a:lnTo>
                    <a:pt x="92" y="31"/>
                  </a:lnTo>
                  <a:lnTo>
                    <a:pt x="91" y="33"/>
                  </a:lnTo>
                  <a:lnTo>
                    <a:pt x="94" y="35"/>
                  </a:lnTo>
                  <a:lnTo>
                    <a:pt x="89" y="35"/>
                  </a:lnTo>
                  <a:lnTo>
                    <a:pt x="91" y="42"/>
                  </a:lnTo>
                  <a:lnTo>
                    <a:pt x="96" y="45"/>
                  </a:lnTo>
                  <a:lnTo>
                    <a:pt x="100" y="42"/>
                  </a:lnTo>
                  <a:lnTo>
                    <a:pt x="101" y="48"/>
                  </a:lnTo>
                  <a:lnTo>
                    <a:pt x="105" y="46"/>
                  </a:lnTo>
                  <a:lnTo>
                    <a:pt x="103" y="49"/>
                  </a:lnTo>
                  <a:lnTo>
                    <a:pt x="105" y="49"/>
                  </a:lnTo>
                  <a:lnTo>
                    <a:pt x="103" y="52"/>
                  </a:lnTo>
                  <a:lnTo>
                    <a:pt x="104" y="53"/>
                  </a:lnTo>
                  <a:lnTo>
                    <a:pt x="109" y="51"/>
                  </a:lnTo>
                  <a:lnTo>
                    <a:pt x="116" y="48"/>
                  </a:lnTo>
                  <a:lnTo>
                    <a:pt x="118" y="41"/>
                  </a:lnTo>
                  <a:lnTo>
                    <a:pt x="119" y="45"/>
                  </a:lnTo>
                  <a:lnTo>
                    <a:pt x="118" y="47"/>
                  </a:lnTo>
                  <a:lnTo>
                    <a:pt x="117" y="51"/>
                  </a:lnTo>
                  <a:lnTo>
                    <a:pt x="118" y="53"/>
                  </a:lnTo>
                  <a:lnTo>
                    <a:pt x="120" y="47"/>
                  </a:lnTo>
                  <a:lnTo>
                    <a:pt x="121" y="34"/>
                  </a:lnTo>
                  <a:lnTo>
                    <a:pt x="114" y="35"/>
                  </a:lnTo>
                  <a:lnTo>
                    <a:pt x="104" y="37"/>
                  </a:lnTo>
                  <a:lnTo>
                    <a:pt x="104" y="34"/>
                  </a:lnTo>
                  <a:lnTo>
                    <a:pt x="93" y="0"/>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9" name="Freeform 1178">
              <a:extLst>
                <a:ext uri="{FF2B5EF4-FFF2-40B4-BE49-F238E27FC236}">
                  <a16:creationId xmlns:a16="http://schemas.microsoft.com/office/drawing/2014/main" id="{54B9BC32-D6B8-0A4F-8CFB-F95099D7DAE6}"/>
                </a:ext>
              </a:extLst>
            </p:cNvPr>
            <p:cNvSpPr>
              <a:spLocks noChangeArrowheads="1"/>
            </p:cNvSpPr>
            <p:nvPr/>
          </p:nvSpPr>
          <p:spPr bwMode="auto">
            <a:xfrm>
              <a:off x="5320751" y="4802710"/>
              <a:ext cx="128646" cy="57678"/>
            </a:xfrm>
            <a:custGeom>
              <a:avLst/>
              <a:gdLst>
                <a:gd name="T0" fmla="*/ 0 w 89"/>
                <a:gd name="T1" fmla="*/ 2147483646 h 41"/>
                <a:gd name="T2" fmla="*/ 0 w 89"/>
                <a:gd name="T3" fmla="*/ 2147483646 h 41"/>
                <a:gd name="T4" fmla="*/ 2147483646 w 89"/>
                <a:gd name="T5" fmla="*/ 2147483646 h 41"/>
                <a:gd name="T6" fmla="*/ 2147483646 w 89"/>
                <a:gd name="T7" fmla="*/ 2147483646 h 41"/>
                <a:gd name="T8" fmla="*/ 2147483646 w 89"/>
                <a:gd name="T9" fmla="*/ 2147483646 h 41"/>
                <a:gd name="T10" fmla="*/ 2147483646 w 89"/>
                <a:gd name="T11" fmla="*/ 2147483646 h 41"/>
                <a:gd name="T12" fmla="*/ 2147483646 w 89"/>
                <a:gd name="T13" fmla="*/ 2147483646 h 41"/>
                <a:gd name="T14" fmla="*/ 2147483646 w 89"/>
                <a:gd name="T15" fmla="*/ 2147483646 h 41"/>
                <a:gd name="T16" fmla="*/ 2147483646 w 89"/>
                <a:gd name="T17" fmla="*/ 2147483646 h 41"/>
                <a:gd name="T18" fmla="*/ 2147483646 w 89"/>
                <a:gd name="T19" fmla="*/ 2147483646 h 41"/>
                <a:gd name="T20" fmla="*/ 2147483646 w 89"/>
                <a:gd name="T21" fmla="*/ 2147483646 h 41"/>
                <a:gd name="T22" fmla="*/ 2147483646 w 89"/>
                <a:gd name="T23" fmla="*/ 2147483646 h 41"/>
                <a:gd name="T24" fmla="*/ 2147483646 w 89"/>
                <a:gd name="T25" fmla="*/ 2147483646 h 41"/>
                <a:gd name="T26" fmla="*/ 2147483646 w 89"/>
                <a:gd name="T27" fmla="*/ 2147483646 h 41"/>
                <a:gd name="T28" fmla="*/ 2147483646 w 89"/>
                <a:gd name="T29" fmla="*/ 2147483646 h 41"/>
                <a:gd name="T30" fmla="*/ 2147483646 w 89"/>
                <a:gd name="T31" fmla="*/ 2147483646 h 41"/>
                <a:gd name="T32" fmla="*/ 2147483646 w 89"/>
                <a:gd name="T33" fmla="*/ 2147483646 h 41"/>
                <a:gd name="T34" fmla="*/ 2147483646 w 89"/>
                <a:gd name="T35" fmla="*/ 2147483646 h 41"/>
                <a:gd name="T36" fmla="*/ 2147483646 w 89"/>
                <a:gd name="T37" fmla="*/ 2147483646 h 41"/>
                <a:gd name="T38" fmla="*/ 2147483646 w 89"/>
                <a:gd name="T39" fmla="*/ 2147483646 h 41"/>
                <a:gd name="T40" fmla="*/ 2147483646 w 89"/>
                <a:gd name="T41" fmla="*/ 2147483646 h 41"/>
                <a:gd name="T42" fmla="*/ 2147483646 w 89"/>
                <a:gd name="T43" fmla="*/ 2147483646 h 41"/>
                <a:gd name="T44" fmla="*/ 2147483646 w 89"/>
                <a:gd name="T45" fmla="*/ 2147483646 h 41"/>
                <a:gd name="T46" fmla="*/ 2147483646 w 89"/>
                <a:gd name="T47" fmla="*/ 2147483646 h 41"/>
                <a:gd name="T48" fmla="*/ 2147483646 w 89"/>
                <a:gd name="T49" fmla="*/ 2147483646 h 41"/>
                <a:gd name="T50" fmla="*/ 2147483646 w 89"/>
                <a:gd name="T51" fmla="*/ 2147483646 h 41"/>
                <a:gd name="T52" fmla="*/ 2147483646 w 89"/>
                <a:gd name="T53" fmla="*/ 2147483646 h 41"/>
                <a:gd name="T54" fmla="*/ 2147483646 w 89"/>
                <a:gd name="T55" fmla="*/ 2147483646 h 41"/>
                <a:gd name="T56" fmla="*/ 2147483646 w 89"/>
                <a:gd name="T57" fmla="*/ 2147483646 h 41"/>
                <a:gd name="T58" fmla="*/ 2147483646 w 89"/>
                <a:gd name="T59" fmla="*/ 2147483646 h 41"/>
                <a:gd name="T60" fmla="*/ 2147483646 w 89"/>
                <a:gd name="T61" fmla="*/ 2147483646 h 41"/>
                <a:gd name="T62" fmla="*/ 2147483646 w 89"/>
                <a:gd name="T63" fmla="*/ 2147483646 h 41"/>
                <a:gd name="T64" fmla="*/ 2147483646 w 89"/>
                <a:gd name="T65" fmla="*/ 2147483646 h 41"/>
                <a:gd name="T66" fmla="*/ 2147483646 w 89"/>
                <a:gd name="T67" fmla="*/ 2147483646 h 41"/>
                <a:gd name="T68" fmla="*/ 2147483646 w 89"/>
                <a:gd name="T69" fmla="*/ 2147483646 h 41"/>
                <a:gd name="T70" fmla="*/ 2147483646 w 89"/>
                <a:gd name="T71" fmla="*/ 2147483646 h 41"/>
                <a:gd name="T72" fmla="*/ 2147483646 w 89"/>
                <a:gd name="T73" fmla="*/ 2147483646 h 41"/>
                <a:gd name="T74" fmla="*/ 2147483646 w 89"/>
                <a:gd name="T75" fmla="*/ 2147483646 h 41"/>
                <a:gd name="T76" fmla="*/ 2147483646 w 89"/>
                <a:gd name="T77" fmla="*/ 2147483646 h 41"/>
                <a:gd name="T78" fmla="*/ 2147483646 w 89"/>
                <a:gd name="T79" fmla="*/ 2147483646 h 41"/>
                <a:gd name="T80" fmla="*/ 2147483646 w 89"/>
                <a:gd name="T81" fmla="*/ 2147483646 h 41"/>
                <a:gd name="T82" fmla="*/ 2147483646 w 89"/>
                <a:gd name="T83" fmla="*/ 2147483646 h 41"/>
                <a:gd name="T84" fmla="*/ 2147483646 w 89"/>
                <a:gd name="T85" fmla="*/ 2147483646 h 41"/>
                <a:gd name="T86" fmla="*/ 2147483646 w 89"/>
                <a:gd name="T87" fmla="*/ 2147483646 h 41"/>
                <a:gd name="T88" fmla="*/ 2147483646 w 89"/>
                <a:gd name="T89" fmla="*/ 0 h 41"/>
                <a:gd name="T90" fmla="*/ 2147483646 w 89"/>
                <a:gd name="T91" fmla="*/ 2147483646 h 41"/>
                <a:gd name="T92" fmla="*/ 2147483646 w 89"/>
                <a:gd name="T93" fmla="*/ 2147483646 h 41"/>
                <a:gd name="T94" fmla="*/ 0 w 89"/>
                <a:gd name="T95" fmla="*/ 2147483646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
                <a:gd name="T145" fmla="*/ 0 h 41"/>
                <a:gd name="T146" fmla="*/ 89 w 89"/>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 h="41">
                  <a:moveTo>
                    <a:pt x="0" y="17"/>
                  </a:moveTo>
                  <a:lnTo>
                    <a:pt x="0" y="38"/>
                  </a:lnTo>
                  <a:lnTo>
                    <a:pt x="41" y="31"/>
                  </a:lnTo>
                  <a:lnTo>
                    <a:pt x="49" y="28"/>
                  </a:lnTo>
                  <a:lnTo>
                    <a:pt x="51" y="29"/>
                  </a:lnTo>
                  <a:lnTo>
                    <a:pt x="54" y="35"/>
                  </a:lnTo>
                  <a:lnTo>
                    <a:pt x="60" y="35"/>
                  </a:lnTo>
                  <a:lnTo>
                    <a:pt x="62" y="40"/>
                  </a:lnTo>
                  <a:lnTo>
                    <a:pt x="65" y="41"/>
                  </a:lnTo>
                  <a:lnTo>
                    <a:pt x="66" y="37"/>
                  </a:lnTo>
                  <a:lnTo>
                    <a:pt x="68" y="36"/>
                  </a:lnTo>
                  <a:lnTo>
                    <a:pt x="69" y="32"/>
                  </a:lnTo>
                  <a:lnTo>
                    <a:pt x="70" y="32"/>
                  </a:lnTo>
                  <a:lnTo>
                    <a:pt x="73" y="37"/>
                  </a:lnTo>
                  <a:lnTo>
                    <a:pt x="77" y="36"/>
                  </a:lnTo>
                  <a:lnTo>
                    <a:pt x="78" y="34"/>
                  </a:lnTo>
                  <a:lnTo>
                    <a:pt x="84" y="31"/>
                  </a:lnTo>
                  <a:lnTo>
                    <a:pt x="87" y="31"/>
                  </a:lnTo>
                  <a:lnTo>
                    <a:pt x="89" y="33"/>
                  </a:lnTo>
                  <a:lnTo>
                    <a:pt x="88" y="27"/>
                  </a:lnTo>
                  <a:lnTo>
                    <a:pt x="84" y="20"/>
                  </a:lnTo>
                  <a:lnTo>
                    <a:pt x="81" y="19"/>
                  </a:lnTo>
                  <a:lnTo>
                    <a:pt x="79" y="20"/>
                  </a:lnTo>
                  <a:lnTo>
                    <a:pt x="79" y="21"/>
                  </a:lnTo>
                  <a:lnTo>
                    <a:pt x="81" y="21"/>
                  </a:lnTo>
                  <a:lnTo>
                    <a:pt x="83" y="21"/>
                  </a:lnTo>
                  <a:lnTo>
                    <a:pt x="85" y="23"/>
                  </a:lnTo>
                  <a:lnTo>
                    <a:pt x="86" y="26"/>
                  </a:lnTo>
                  <a:lnTo>
                    <a:pt x="84" y="28"/>
                  </a:lnTo>
                  <a:lnTo>
                    <a:pt x="78" y="31"/>
                  </a:lnTo>
                  <a:lnTo>
                    <a:pt x="74" y="29"/>
                  </a:lnTo>
                  <a:lnTo>
                    <a:pt x="72" y="26"/>
                  </a:lnTo>
                  <a:lnTo>
                    <a:pt x="68" y="25"/>
                  </a:lnTo>
                  <a:lnTo>
                    <a:pt x="69" y="23"/>
                  </a:lnTo>
                  <a:lnTo>
                    <a:pt x="65" y="19"/>
                  </a:lnTo>
                  <a:lnTo>
                    <a:pt x="61" y="18"/>
                  </a:lnTo>
                  <a:lnTo>
                    <a:pt x="60" y="19"/>
                  </a:lnTo>
                  <a:lnTo>
                    <a:pt x="57" y="18"/>
                  </a:lnTo>
                  <a:lnTo>
                    <a:pt x="56" y="16"/>
                  </a:lnTo>
                  <a:lnTo>
                    <a:pt x="57" y="14"/>
                  </a:lnTo>
                  <a:lnTo>
                    <a:pt x="60" y="12"/>
                  </a:lnTo>
                  <a:lnTo>
                    <a:pt x="59" y="10"/>
                  </a:lnTo>
                  <a:lnTo>
                    <a:pt x="63" y="7"/>
                  </a:lnTo>
                  <a:lnTo>
                    <a:pt x="59" y="4"/>
                  </a:lnTo>
                  <a:lnTo>
                    <a:pt x="57" y="0"/>
                  </a:lnTo>
                  <a:lnTo>
                    <a:pt x="49" y="6"/>
                  </a:lnTo>
                  <a:lnTo>
                    <a:pt x="19" y="13"/>
                  </a:lnTo>
                  <a:lnTo>
                    <a:pt x="0" y="1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0" name="Freeform 1179">
              <a:extLst>
                <a:ext uri="{FF2B5EF4-FFF2-40B4-BE49-F238E27FC236}">
                  <a16:creationId xmlns:a16="http://schemas.microsoft.com/office/drawing/2014/main" id="{1384B279-DA13-E64C-AA65-39058188C378}"/>
                </a:ext>
              </a:extLst>
            </p:cNvPr>
            <p:cNvSpPr>
              <a:spLocks noChangeArrowheads="1"/>
            </p:cNvSpPr>
            <p:nvPr/>
          </p:nvSpPr>
          <p:spPr bwMode="auto">
            <a:xfrm>
              <a:off x="5423378" y="4858981"/>
              <a:ext cx="13010" cy="7034"/>
            </a:xfrm>
            <a:custGeom>
              <a:avLst/>
              <a:gdLst>
                <a:gd name="T0" fmla="*/ 0 w 9"/>
                <a:gd name="T1" fmla="*/ 2147483646 h 5"/>
                <a:gd name="T2" fmla="*/ 2147483646 w 9"/>
                <a:gd name="T3" fmla="*/ 0 h 5"/>
                <a:gd name="T4" fmla="*/ 2147483646 w 9"/>
                <a:gd name="T5" fmla="*/ 2147483646 h 5"/>
                <a:gd name="T6" fmla="*/ 0 w 9"/>
                <a:gd name="T7" fmla="*/ 2147483646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4" y="0"/>
                  </a:lnTo>
                  <a:lnTo>
                    <a:pt x="9" y="2"/>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1" name="Freeform 1180">
              <a:extLst>
                <a:ext uri="{FF2B5EF4-FFF2-40B4-BE49-F238E27FC236}">
                  <a16:creationId xmlns:a16="http://schemas.microsoft.com/office/drawing/2014/main" id="{DE36DEA3-5846-FA43-B848-E3E17A3947D3}"/>
                </a:ext>
              </a:extLst>
            </p:cNvPr>
            <p:cNvSpPr>
              <a:spLocks noChangeArrowheads="1"/>
            </p:cNvSpPr>
            <p:nvPr/>
          </p:nvSpPr>
          <p:spPr bwMode="auto">
            <a:xfrm>
              <a:off x="5445060" y="4856167"/>
              <a:ext cx="10118" cy="7034"/>
            </a:xfrm>
            <a:custGeom>
              <a:avLst/>
              <a:gdLst>
                <a:gd name="T0" fmla="*/ 0 w 7"/>
                <a:gd name="T1" fmla="*/ 2147483646 h 5"/>
                <a:gd name="T2" fmla="*/ 2147483646 w 7"/>
                <a:gd name="T3" fmla="*/ 0 h 5"/>
                <a:gd name="T4" fmla="*/ 2147483646 w 7"/>
                <a:gd name="T5" fmla="*/ 2147483646 h 5"/>
                <a:gd name="T6" fmla="*/ 0 w 7"/>
                <a:gd name="T7" fmla="*/ 2147483646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4" y="0"/>
                  </a:lnTo>
                  <a:lnTo>
                    <a:pt x="7" y="4"/>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2" name="Freeform 1181">
              <a:extLst>
                <a:ext uri="{FF2B5EF4-FFF2-40B4-BE49-F238E27FC236}">
                  <a16:creationId xmlns:a16="http://schemas.microsoft.com/office/drawing/2014/main" id="{A5A763C4-1269-F54E-BB2D-BC7F8D9FEFD0}"/>
                </a:ext>
              </a:extLst>
            </p:cNvPr>
            <p:cNvSpPr>
              <a:spLocks noChangeArrowheads="1"/>
            </p:cNvSpPr>
            <p:nvPr/>
          </p:nvSpPr>
          <p:spPr bwMode="auto">
            <a:xfrm>
              <a:off x="4704984" y="4698609"/>
              <a:ext cx="222601" cy="98474"/>
            </a:xfrm>
            <a:custGeom>
              <a:avLst/>
              <a:gdLst>
                <a:gd name="T0" fmla="*/ 2147483646 w 154"/>
                <a:gd name="T1" fmla="*/ 2147483646 h 70"/>
                <a:gd name="T2" fmla="*/ 2147483646 w 154"/>
                <a:gd name="T3" fmla="*/ 2147483646 h 70"/>
                <a:gd name="T4" fmla="*/ 2147483646 w 154"/>
                <a:gd name="T5" fmla="*/ 2147483646 h 70"/>
                <a:gd name="T6" fmla="*/ 2147483646 w 154"/>
                <a:gd name="T7" fmla="*/ 2147483646 h 70"/>
                <a:gd name="T8" fmla="*/ 2147483646 w 154"/>
                <a:gd name="T9" fmla="*/ 2147483646 h 70"/>
                <a:gd name="T10" fmla="*/ 2147483646 w 154"/>
                <a:gd name="T11" fmla="*/ 2147483646 h 70"/>
                <a:gd name="T12" fmla="*/ 2147483646 w 154"/>
                <a:gd name="T13" fmla="*/ 2147483646 h 70"/>
                <a:gd name="T14" fmla="*/ 2147483646 w 154"/>
                <a:gd name="T15" fmla="*/ 2147483646 h 70"/>
                <a:gd name="T16" fmla="*/ 2147483646 w 154"/>
                <a:gd name="T17" fmla="*/ 2147483646 h 70"/>
                <a:gd name="T18" fmla="*/ 2147483646 w 154"/>
                <a:gd name="T19" fmla="*/ 2147483646 h 70"/>
                <a:gd name="T20" fmla="*/ 2147483646 w 154"/>
                <a:gd name="T21" fmla="*/ 2147483646 h 70"/>
                <a:gd name="T22" fmla="*/ 2147483646 w 154"/>
                <a:gd name="T23" fmla="*/ 2147483646 h 70"/>
                <a:gd name="T24" fmla="*/ 2147483646 w 154"/>
                <a:gd name="T25" fmla="*/ 2147483646 h 70"/>
                <a:gd name="T26" fmla="*/ 2147483646 w 154"/>
                <a:gd name="T27" fmla="*/ 2147483646 h 70"/>
                <a:gd name="T28" fmla="*/ 2147483646 w 154"/>
                <a:gd name="T29" fmla="*/ 2147483646 h 70"/>
                <a:gd name="T30" fmla="*/ 2147483646 w 154"/>
                <a:gd name="T31" fmla="*/ 2147483646 h 70"/>
                <a:gd name="T32" fmla="*/ 2147483646 w 154"/>
                <a:gd name="T33" fmla="*/ 2147483646 h 70"/>
                <a:gd name="T34" fmla="*/ 2147483646 w 154"/>
                <a:gd name="T35" fmla="*/ 2147483646 h 70"/>
                <a:gd name="T36" fmla="*/ 2147483646 w 154"/>
                <a:gd name="T37" fmla="*/ 2147483646 h 70"/>
                <a:gd name="T38" fmla="*/ 2147483646 w 154"/>
                <a:gd name="T39" fmla="*/ 2147483646 h 70"/>
                <a:gd name="T40" fmla="*/ 2147483646 w 154"/>
                <a:gd name="T41" fmla="*/ 2147483646 h 70"/>
                <a:gd name="T42" fmla="*/ 2147483646 w 154"/>
                <a:gd name="T43" fmla="*/ 2147483646 h 70"/>
                <a:gd name="T44" fmla="*/ 2147483646 w 154"/>
                <a:gd name="T45" fmla="*/ 2147483646 h 70"/>
                <a:gd name="T46" fmla="*/ 2147483646 w 154"/>
                <a:gd name="T47" fmla="*/ 2147483646 h 70"/>
                <a:gd name="T48" fmla="*/ 2147483646 w 154"/>
                <a:gd name="T49" fmla="*/ 2147483646 h 70"/>
                <a:gd name="T50" fmla="*/ 2147483646 w 154"/>
                <a:gd name="T51" fmla="*/ 2147483646 h 70"/>
                <a:gd name="T52" fmla="*/ 2147483646 w 154"/>
                <a:gd name="T53" fmla="*/ 2147483646 h 70"/>
                <a:gd name="T54" fmla="*/ 2147483646 w 154"/>
                <a:gd name="T55" fmla="*/ 2147483646 h 70"/>
                <a:gd name="T56" fmla="*/ 2147483646 w 154"/>
                <a:gd name="T57" fmla="*/ 2147483646 h 70"/>
                <a:gd name="T58" fmla="*/ 2147483646 w 154"/>
                <a:gd name="T59" fmla="*/ 2147483646 h 70"/>
                <a:gd name="T60" fmla="*/ 2147483646 w 154"/>
                <a:gd name="T61" fmla="*/ 2147483646 h 70"/>
                <a:gd name="T62" fmla="*/ 2147483646 w 154"/>
                <a:gd name="T63" fmla="*/ 0 h 70"/>
                <a:gd name="T64" fmla="*/ 2147483646 w 154"/>
                <a:gd name="T65" fmla="*/ 2147483646 h 70"/>
                <a:gd name="T66" fmla="*/ 2147483646 w 154"/>
                <a:gd name="T67" fmla="*/ 2147483646 h 70"/>
                <a:gd name="T68" fmla="*/ 2147483646 w 154"/>
                <a:gd name="T69" fmla="*/ 2147483646 h 70"/>
                <a:gd name="T70" fmla="*/ 2147483646 w 154"/>
                <a:gd name="T71" fmla="*/ 2147483646 h 70"/>
                <a:gd name="T72" fmla="*/ 2147483646 w 154"/>
                <a:gd name="T73" fmla="*/ 2147483646 h 70"/>
                <a:gd name="T74" fmla="*/ 0 w 154"/>
                <a:gd name="T75" fmla="*/ 2147483646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4"/>
                <a:gd name="T115" fmla="*/ 0 h 70"/>
                <a:gd name="T116" fmla="*/ 154 w 154"/>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4" h="70">
                  <a:moveTo>
                    <a:pt x="0" y="31"/>
                  </a:moveTo>
                  <a:lnTo>
                    <a:pt x="12" y="38"/>
                  </a:lnTo>
                  <a:lnTo>
                    <a:pt x="42" y="45"/>
                  </a:lnTo>
                  <a:lnTo>
                    <a:pt x="55" y="46"/>
                  </a:lnTo>
                  <a:lnTo>
                    <a:pt x="57" y="50"/>
                  </a:lnTo>
                  <a:lnTo>
                    <a:pt x="63" y="52"/>
                  </a:lnTo>
                  <a:lnTo>
                    <a:pt x="71" y="70"/>
                  </a:lnTo>
                  <a:lnTo>
                    <a:pt x="77" y="56"/>
                  </a:lnTo>
                  <a:lnTo>
                    <a:pt x="79" y="53"/>
                  </a:lnTo>
                  <a:lnTo>
                    <a:pt x="81" y="51"/>
                  </a:lnTo>
                  <a:lnTo>
                    <a:pt x="81" y="49"/>
                  </a:lnTo>
                  <a:lnTo>
                    <a:pt x="83" y="45"/>
                  </a:lnTo>
                  <a:lnTo>
                    <a:pt x="84" y="45"/>
                  </a:lnTo>
                  <a:lnTo>
                    <a:pt x="83" y="47"/>
                  </a:lnTo>
                  <a:lnTo>
                    <a:pt x="83" y="51"/>
                  </a:lnTo>
                  <a:lnTo>
                    <a:pt x="86" y="50"/>
                  </a:lnTo>
                  <a:lnTo>
                    <a:pt x="88" y="46"/>
                  </a:lnTo>
                  <a:lnTo>
                    <a:pt x="91" y="46"/>
                  </a:lnTo>
                  <a:lnTo>
                    <a:pt x="92" y="45"/>
                  </a:lnTo>
                  <a:lnTo>
                    <a:pt x="93" y="45"/>
                  </a:lnTo>
                  <a:lnTo>
                    <a:pt x="89" y="52"/>
                  </a:lnTo>
                  <a:lnTo>
                    <a:pt x="92" y="53"/>
                  </a:lnTo>
                  <a:lnTo>
                    <a:pt x="95" y="49"/>
                  </a:lnTo>
                  <a:lnTo>
                    <a:pt x="98" y="47"/>
                  </a:lnTo>
                  <a:lnTo>
                    <a:pt x="99" y="42"/>
                  </a:lnTo>
                  <a:lnTo>
                    <a:pt x="108" y="41"/>
                  </a:lnTo>
                  <a:lnTo>
                    <a:pt x="112" y="40"/>
                  </a:lnTo>
                  <a:lnTo>
                    <a:pt x="119" y="36"/>
                  </a:lnTo>
                  <a:lnTo>
                    <a:pt x="129" y="38"/>
                  </a:lnTo>
                  <a:lnTo>
                    <a:pt x="136" y="42"/>
                  </a:lnTo>
                  <a:lnTo>
                    <a:pt x="136" y="36"/>
                  </a:lnTo>
                  <a:lnTo>
                    <a:pt x="139" y="36"/>
                  </a:lnTo>
                  <a:lnTo>
                    <a:pt x="147" y="37"/>
                  </a:lnTo>
                  <a:lnTo>
                    <a:pt x="154" y="36"/>
                  </a:lnTo>
                  <a:lnTo>
                    <a:pt x="146" y="31"/>
                  </a:lnTo>
                  <a:lnTo>
                    <a:pt x="144" y="23"/>
                  </a:lnTo>
                  <a:lnTo>
                    <a:pt x="137" y="25"/>
                  </a:lnTo>
                  <a:lnTo>
                    <a:pt x="135" y="23"/>
                  </a:lnTo>
                  <a:lnTo>
                    <a:pt x="132" y="25"/>
                  </a:lnTo>
                  <a:lnTo>
                    <a:pt x="129" y="24"/>
                  </a:lnTo>
                  <a:lnTo>
                    <a:pt x="126" y="23"/>
                  </a:lnTo>
                  <a:lnTo>
                    <a:pt x="126" y="19"/>
                  </a:lnTo>
                  <a:lnTo>
                    <a:pt x="127" y="15"/>
                  </a:lnTo>
                  <a:lnTo>
                    <a:pt x="120" y="16"/>
                  </a:lnTo>
                  <a:lnTo>
                    <a:pt x="114" y="19"/>
                  </a:lnTo>
                  <a:lnTo>
                    <a:pt x="99" y="21"/>
                  </a:lnTo>
                  <a:lnTo>
                    <a:pt x="89" y="29"/>
                  </a:lnTo>
                  <a:lnTo>
                    <a:pt x="87" y="28"/>
                  </a:lnTo>
                  <a:lnTo>
                    <a:pt x="84" y="29"/>
                  </a:lnTo>
                  <a:lnTo>
                    <a:pt x="80" y="26"/>
                  </a:lnTo>
                  <a:lnTo>
                    <a:pt x="77" y="27"/>
                  </a:lnTo>
                  <a:lnTo>
                    <a:pt x="72" y="28"/>
                  </a:lnTo>
                  <a:lnTo>
                    <a:pt x="64" y="18"/>
                  </a:lnTo>
                  <a:lnTo>
                    <a:pt x="55" y="17"/>
                  </a:lnTo>
                  <a:lnTo>
                    <a:pt x="52" y="17"/>
                  </a:lnTo>
                  <a:lnTo>
                    <a:pt x="50" y="20"/>
                  </a:lnTo>
                  <a:lnTo>
                    <a:pt x="52" y="16"/>
                  </a:lnTo>
                  <a:lnTo>
                    <a:pt x="48" y="19"/>
                  </a:lnTo>
                  <a:lnTo>
                    <a:pt x="45" y="22"/>
                  </a:lnTo>
                  <a:lnTo>
                    <a:pt x="46" y="16"/>
                  </a:lnTo>
                  <a:lnTo>
                    <a:pt x="50" y="9"/>
                  </a:lnTo>
                  <a:lnTo>
                    <a:pt x="56" y="3"/>
                  </a:lnTo>
                  <a:lnTo>
                    <a:pt x="61" y="2"/>
                  </a:lnTo>
                  <a:lnTo>
                    <a:pt x="60" y="0"/>
                  </a:lnTo>
                  <a:lnTo>
                    <a:pt x="51" y="1"/>
                  </a:lnTo>
                  <a:lnTo>
                    <a:pt x="45" y="3"/>
                  </a:lnTo>
                  <a:lnTo>
                    <a:pt x="44" y="6"/>
                  </a:lnTo>
                  <a:lnTo>
                    <a:pt x="37" y="11"/>
                  </a:lnTo>
                  <a:lnTo>
                    <a:pt x="34" y="15"/>
                  </a:lnTo>
                  <a:lnTo>
                    <a:pt x="29" y="16"/>
                  </a:lnTo>
                  <a:lnTo>
                    <a:pt x="27" y="19"/>
                  </a:lnTo>
                  <a:lnTo>
                    <a:pt x="24" y="20"/>
                  </a:lnTo>
                  <a:lnTo>
                    <a:pt x="14" y="22"/>
                  </a:lnTo>
                  <a:lnTo>
                    <a:pt x="12" y="24"/>
                  </a:lnTo>
                  <a:lnTo>
                    <a:pt x="8" y="28"/>
                  </a:lnTo>
                  <a:lnTo>
                    <a:pt x="0" y="3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3" name="Freeform 1182">
              <a:extLst>
                <a:ext uri="{FF2B5EF4-FFF2-40B4-BE49-F238E27FC236}">
                  <a16:creationId xmlns:a16="http://schemas.microsoft.com/office/drawing/2014/main" id="{186D4C45-C53E-1342-A777-7827C97A396A}"/>
                </a:ext>
              </a:extLst>
            </p:cNvPr>
            <p:cNvSpPr>
              <a:spLocks noChangeArrowheads="1"/>
            </p:cNvSpPr>
            <p:nvPr/>
          </p:nvSpPr>
          <p:spPr bwMode="auto">
            <a:xfrm>
              <a:off x="4848084" y="4760507"/>
              <a:ext cx="148883" cy="173033"/>
            </a:xfrm>
            <a:custGeom>
              <a:avLst/>
              <a:gdLst>
                <a:gd name="T0" fmla="*/ 0 w 103"/>
                <a:gd name="T1" fmla="*/ 2147483646 h 123"/>
                <a:gd name="T2" fmla="*/ 2147483646 w 103"/>
                <a:gd name="T3" fmla="*/ 2147483646 h 123"/>
                <a:gd name="T4" fmla="*/ 2147483646 w 103"/>
                <a:gd name="T5" fmla="*/ 2147483646 h 123"/>
                <a:gd name="T6" fmla="*/ 2147483646 w 103"/>
                <a:gd name="T7" fmla="*/ 2147483646 h 123"/>
                <a:gd name="T8" fmla="*/ 2147483646 w 103"/>
                <a:gd name="T9" fmla="*/ 2147483646 h 123"/>
                <a:gd name="T10" fmla="*/ 2147483646 w 103"/>
                <a:gd name="T11" fmla="*/ 2147483646 h 123"/>
                <a:gd name="T12" fmla="*/ 2147483646 w 103"/>
                <a:gd name="T13" fmla="*/ 2147483646 h 123"/>
                <a:gd name="T14" fmla="*/ 2147483646 w 103"/>
                <a:gd name="T15" fmla="*/ 2147483646 h 123"/>
                <a:gd name="T16" fmla="*/ 2147483646 w 103"/>
                <a:gd name="T17" fmla="*/ 2147483646 h 123"/>
                <a:gd name="T18" fmla="*/ 2147483646 w 103"/>
                <a:gd name="T19" fmla="*/ 2147483646 h 123"/>
                <a:gd name="T20" fmla="*/ 2147483646 w 103"/>
                <a:gd name="T21" fmla="*/ 2147483646 h 123"/>
                <a:gd name="T22" fmla="*/ 2147483646 w 103"/>
                <a:gd name="T23" fmla="*/ 2147483646 h 123"/>
                <a:gd name="T24" fmla="*/ 2147483646 w 103"/>
                <a:gd name="T25" fmla="*/ 2147483646 h 123"/>
                <a:gd name="T26" fmla="*/ 2147483646 w 103"/>
                <a:gd name="T27" fmla="*/ 2147483646 h 123"/>
                <a:gd name="T28" fmla="*/ 2147483646 w 103"/>
                <a:gd name="T29" fmla="*/ 2147483646 h 123"/>
                <a:gd name="T30" fmla="*/ 2147483646 w 103"/>
                <a:gd name="T31" fmla="*/ 2147483646 h 123"/>
                <a:gd name="T32" fmla="*/ 2147483646 w 103"/>
                <a:gd name="T33" fmla="*/ 2147483646 h 123"/>
                <a:gd name="T34" fmla="*/ 2147483646 w 103"/>
                <a:gd name="T35" fmla="*/ 2147483646 h 123"/>
                <a:gd name="T36" fmla="*/ 2147483646 w 103"/>
                <a:gd name="T37" fmla="*/ 2147483646 h 123"/>
                <a:gd name="T38" fmla="*/ 2147483646 w 103"/>
                <a:gd name="T39" fmla="*/ 2147483646 h 123"/>
                <a:gd name="T40" fmla="*/ 2147483646 w 103"/>
                <a:gd name="T41" fmla="*/ 2147483646 h 123"/>
                <a:gd name="T42" fmla="*/ 2147483646 w 103"/>
                <a:gd name="T43" fmla="*/ 2147483646 h 123"/>
                <a:gd name="T44" fmla="*/ 2147483646 w 103"/>
                <a:gd name="T45" fmla="*/ 2147483646 h 123"/>
                <a:gd name="T46" fmla="*/ 2147483646 w 103"/>
                <a:gd name="T47" fmla="*/ 2147483646 h 123"/>
                <a:gd name="T48" fmla="*/ 2147483646 w 103"/>
                <a:gd name="T49" fmla="*/ 0 h 123"/>
                <a:gd name="T50" fmla="*/ 2147483646 w 103"/>
                <a:gd name="T51" fmla="*/ 2147483646 h 123"/>
                <a:gd name="T52" fmla="*/ 2147483646 w 103"/>
                <a:gd name="T53" fmla="*/ 2147483646 h 123"/>
                <a:gd name="T54" fmla="*/ 2147483646 w 103"/>
                <a:gd name="T55" fmla="*/ 2147483646 h 123"/>
                <a:gd name="T56" fmla="*/ 2147483646 w 103"/>
                <a:gd name="T57" fmla="*/ 2147483646 h 123"/>
                <a:gd name="T58" fmla="*/ 2147483646 w 103"/>
                <a:gd name="T59" fmla="*/ 2147483646 h 123"/>
                <a:gd name="T60" fmla="*/ 2147483646 w 103"/>
                <a:gd name="T61" fmla="*/ 2147483646 h 123"/>
                <a:gd name="T62" fmla="*/ 2147483646 w 103"/>
                <a:gd name="T63" fmla="*/ 2147483646 h 123"/>
                <a:gd name="T64" fmla="*/ 2147483646 w 103"/>
                <a:gd name="T65" fmla="*/ 2147483646 h 123"/>
                <a:gd name="T66" fmla="*/ 2147483646 w 103"/>
                <a:gd name="T67" fmla="*/ 2147483646 h 123"/>
                <a:gd name="T68" fmla="*/ 2147483646 w 103"/>
                <a:gd name="T69" fmla="*/ 2147483646 h 123"/>
                <a:gd name="T70" fmla="*/ 2147483646 w 103"/>
                <a:gd name="T71" fmla="*/ 2147483646 h 123"/>
                <a:gd name="T72" fmla="*/ 2147483646 w 103"/>
                <a:gd name="T73" fmla="*/ 2147483646 h 123"/>
                <a:gd name="T74" fmla="*/ 2147483646 w 103"/>
                <a:gd name="T75" fmla="*/ 2147483646 h 123"/>
                <a:gd name="T76" fmla="*/ 2147483646 w 103"/>
                <a:gd name="T77" fmla="*/ 2147483646 h 123"/>
                <a:gd name="T78" fmla="*/ 2147483646 w 103"/>
                <a:gd name="T79" fmla="*/ 2147483646 h 123"/>
                <a:gd name="T80" fmla="*/ 2147483646 w 103"/>
                <a:gd name="T81" fmla="*/ 2147483646 h 123"/>
                <a:gd name="T82" fmla="*/ 2147483646 w 103"/>
                <a:gd name="T83" fmla="*/ 2147483646 h 123"/>
                <a:gd name="T84" fmla="*/ 2147483646 w 103"/>
                <a:gd name="T85" fmla="*/ 2147483646 h 123"/>
                <a:gd name="T86" fmla="*/ 2147483646 w 103"/>
                <a:gd name="T87" fmla="*/ 2147483646 h 123"/>
                <a:gd name="T88" fmla="*/ 2147483646 w 103"/>
                <a:gd name="T89" fmla="*/ 2147483646 h 123"/>
                <a:gd name="T90" fmla="*/ 2147483646 w 103"/>
                <a:gd name="T91" fmla="*/ 2147483646 h 123"/>
                <a:gd name="T92" fmla="*/ 2147483646 w 103"/>
                <a:gd name="T93" fmla="*/ 2147483646 h 123"/>
                <a:gd name="T94" fmla="*/ 2147483646 w 103"/>
                <a:gd name="T95" fmla="*/ 2147483646 h 123"/>
                <a:gd name="T96" fmla="*/ 2147483646 w 103"/>
                <a:gd name="T97" fmla="*/ 2147483646 h 123"/>
                <a:gd name="T98" fmla="*/ 2147483646 w 103"/>
                <a:gd name="T99" fmla="*/ 2147483646 h 123"/>
                <a:gd name="T100" fmla="*/ 2147483646 w 103"/>
                <a:gd name="T101" fmla="*/ 2147483646 h 123"/>
                <a:gd name="T102" fmla="*/ 2147483646 w 103"/>
                <a:gd name="T103" fmla="*/ 2147483646 h 123"/>
                <a:gd name="T104" fmla="*/ 2147483646 w 103"/>
                <a:gd name="T105" fmla="*/ 2147483646 h 123"/>
                <a:gd name="T106" fmla="*/ 2147483646 w 103"/>
                <a:gd name="T107" fmla="*/ 2147483646 h 123"/>
                <a:gd name="T108" fmla="*/ 2147483646 w 103"/>
                <a:gd name="T109" fmla="*/ 2147483646 h 123"/>
                <a:gd name="T110" fmla="*/ 2147483646 w 103"/>
                <a:gd name="T111" fmla="*/ 2147483646 h 123"/>
                <a:gd name="T112" fmla="*/ 2147483646 w 103"/>
                <a:gd name="T113" fmla="*/ 2147483646 h 123"/>
                <a:gd name="T114" fmla="*/ 2147483646 w 103"/>
                <a:gd name="T115" fmla="*/ 2147483646 h 123"/>
                <a:gd name="T116" fmla="*/ 2147483646 w 103"/>
                <a:gd name="T117" fmla="*/ 2147483646 h 123"/>
                <a:gd name="T118" fmla="*/ 2147483646 w 103"/>
                <a:gd name="T119" fmla="*/ 2147483646 h 123"/>
                <a:gd name="T120" fmla="*/ 2147483646 w 103"/>
                <a:gd name="T121" fmla="*/ 2147483646 h 123"/>
                <a:gd name="T122" fmla="*/ 0 w 103"/>
                <a:gd name="T123" fmla="*/ 2147483646 h 1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123"/>
                <a:gd name="T188" fmla="*/ 103 w 103"/>
                <a:gd name="T189" fmla="*/ 123 h 1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123">
                  <a:moveTo>
                    <a:pt x="0" y="123"/>
                  </a:moveTo>
                  <a:lnTo>
                    <a:pt x="10" y="109"/>
                  </a:lnTo>
                  <a:lnTo>
                    <a:pt x="12" y="103"/>
                  </a:lnTo>
                  <a:lnTo>
                    <a:pt x="13" y="92"/>
                  </a:lnTo>
                  <a:lnTo>
                    <a:pt x="10" y="82"/>
                  </a:lnTo>
                  <a:lnTo>
                    <a:pt x="4" y="72"/>
                  </a:lnTo>
                  <a:lnTo>
                    <a:pt x="1" y="67"/>
                  </a:lnTo>
                  <a:lnTo>
                    <a:pt x="3" y="62"/>
                  </a:lnTo>
                  <a:lnTo>
                    <a:pt x="1" y="56"/>
                  </a:lnTo>
                  <a:lnTo>
                    <a:pt x="3" y="51"/>
                  </a:lnTo>
                  <a:lnTo>
                    <a:pt x="6" y="40"/>
                  </a:lnTo>
                  <a:lnTo>
                    <a:pt x="5" y="35"/>
                  </a:lnTo>
                  <a:lnTo>
                    <a:pt x="9" y="32"/>
                  </a:lnTo>
                  <a:lnTo>
                    <a:pt x="9" y="28"/>
                  </a:lnTo>
                  <a:lnTo>
                    <a:pt x="15" y="26"/>
                  </a:lnTo>
                  <a:lnTo>
                    <a:pt x="20" y="18"/>
                  </a:lnTo>
                  <a:lnTo>
                    <a:pt x="19" y="31"/>
                  </a:lnTo>
                  <a:lnTo>
                    <a:pt x="24" y="28"/>
                  </a:lnTo>
                  <a:lnTo>
                    <a:pt x="24" y="18"/>
                  </a:lnTo>
                  <a:lnTo>
                    <a:pt x="30" y="12"/>
                  </a:lnTo>
                  <a:lnTo>
                    <a:pt x="34" y="11"/>
                  </a:lnTo>
                  <a:lnTo>
                    <a:pt x="30" y="10"/>
                  </a:lnTo>
                  <a:lnTo>
                    <a:pt x="29" y="6"/>
                  </a:lnTo>
                  <a:lnTo>
                    <a:pt x="31" y="1"/>
                  </a:lnTo>
                  <a:lnTo>
                    <a:pt x="37" y="0"/>
                  </a:lnTo>
                  <a:lnTo>
                    <a:pt x="49" y="3"/>
                  </a:lnTo>
                  <a:lnTo>
                    <a:pt x="53" y="7"/>
                  </a:lnTo>
                  <a:lnTo>
                    <a:pt x="67" y="9"/>
                  </a:lnTo>
                  <a:lnTo>
                    <a:pt x="70" y="13"/>
                  </a:lnTo>
                  <a:lnTo>
                    <a:pt x="74" y="18"/>
                  </a:lnTo>
                  <a:lnTo>
                    <a:pt x="70" y="18"/>
                  </a:lnTo>
                  <a:lnTo>
                    <a:pt x="70" y="20"/>
                  </a:lnTo>
                  <a:lnTo>
                    <a:pt x="74" y="25"/>
                  </a:lnTo>
                  <a:lnTo>
                    <a:pt x="75" y="33"/>
                  </a:lnTo>
                  <a:lnTo>
                    <a:pt x="75" y="38"/>
                  </a:lnTo>
                  <a:lnTo>
                    <a:pt x="71" y="45"/>
                  </a:lnTo>
                  <a:lnTo>
                    <a:pt x="70" y="48"/>
                  </a:lnTo>
                  <a:lnTo>
                    <a:pt x="64" y="50"/>
                  </a:lnTo>
                  <a:lnTo>
                    <a:pt x="64" y="53"/>
                  </a:lnTo>
                  <a:lnTo>
                    <a:pt x="64" y="59"/>
                  </a:lnTo>
                  <a:lnTo>
                    <a:pt x="70" y="62"/>
                  </a:lnTo>
                  <a:lnTo>
                    <a:pt x="75" y="57"/>
                  </a:lnTo>
                  <a:lnTo>
                    <a:pt x="79" y="50"/>
                  </a:lnTo>
                  <a:lnTo>
                    <a:pt x="87" y="46"/>
                  </a:lnTo>
                  <a:lnTo>
                    <a:pt x="93" y="48"/>
                  </a:lnTo>
                  <a:lnTo>
                    <a:pt x="96" y="56"/>
                  </a:lnTo>
                  <a:lnTo>
                    <a:pt x="101" y="71"/>
                  </a:lnTo>
                  <a:lnTo>
                    <a:pt x="103" y="76"/>
                  </a:lnTo>
                  <a:lnTo>
                    <a:pt x="102" y="80"/>
                  </a:lnTo>
                  <a:lnTo>
                    <a:pt x="102" y="86"/>
                  </a:lnTo>
                  <a:lnTo>
                    <a:pt x="101" y="89"/>
                  </a:lnTo>
                  <a:lnTo>
                    <a:pt x="98" y="86"/>
                  </a:lnTo>
                  <a:lnTo>
                    <a:pt x="96" y="87"/>
                  </a:lnTo>
                  <a:lnTo>
                    <a:pt x="95" y="93"/>
                  </a:lnTo>
                  <a:lnTo>
                    <a:pt x="95" y="95"/>
                  </a:lnTo>
                  <a:lnTo>
                    <a:pt x="90" y="98"/>
                  </a:lnTo>
                  <a:lnTo>
                    <a:pt x="90" y="106"/>
                  </a:lnTo>
                  <a:lnTo>
                    <a:pt x="87" y="110"/>
                  </a:lnTo>
                  <a:lnTo>
                    <a:pt x="84" y="116"/>
                  </a:lnTo>
                  <a:lnTo>
                    <a:pt x="51" y="121"/>
                  </a:lnTo>
                  <a:lnTo>
                    <a:pt x="50" y="119"/>
                  </a:lnTo>
                  <a:lnTo>
                    <a:pt x="0" y="12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4" name="Freeform 1183">
              <a:extLst>
                <a:ext uri="{FF2B5EF4-FFF2-40B4-BE49-F238E27FC236}">
                  <a16:creationId xmlns:a16="http://schemas.microsoft.com/office/drawing/2014/main" id="{942F3328-A90F-E54F-A85C-7DAF6CB6EB21}"/>
                </a:ext>
              </a:extLst>
            </p:cNvPr>
            <p:cNvSpPr>
              <a:spLocks noChangeArrowheads="1"/>
            </p:cNvSpPr>
            <p:nvPr/>
          </p:nvSpPr>
          <p:spPr bwMode="auto">
            <a:xfrm>
              <a:off x="4478045" y="4628271"/>
              <a:ext cx="255847" cy="244778"/>
            </a:xfrm>
            <a:custGeom>
              <a:avLst/>
              <a:gdLst>
                <a:gd name="T0" fmla="*/ 0 w 177"/>
                <a:gd name="T1" fmla="*/ 2147483646 h 174"/>
                <a:gd name="T2" fmla="*/ 2147483646 w 177"/>
                <a:gd name="T3" fmla="*/ 2147483646 h 174"/>
                <a:gd name="T4" fmla="*/ 2147483646 w 177"/>
                <a:gd name="T5" fmla="*/ 2147483646 h 174"/>
                <a:gd name="T6" fmla="*/ 2147483646 w 177"/>
                <a:gd name="T7" fmla="*/ 2147483646 h 174"/>
                <a:gd name="T8" fmla="*/ 2147483646 w 177"/>
                <a:gd name="T9" fmla="*/ 2147483646 h 174"/>
                <a:gd name="T10" fmla="*/ 2147483646 w 177"/>
                <a:gd name="T11" fmla="*/ 2147483646 h 174"/>
                <a:gd name="T12" fmla="*/ 2147483646 w 177"/>
                <a:gd name="T13" fmla="*/ 2147483646 h 174"/>
                <a:gd name="T14" fmla="*/ 2147483646 w 177"/>
                <a:gd name="T15" fmla="*/ 2147483646 h 174"/>
                <a:gd name="T16" fmla="*/ 2147483646 w 177"/>
                <a:gd name="T17" fmla="*/ 2147483646 h 174"/>
                <a:gd name="T18" fmla="*/ 2147483646 w 177"/>
                <a:gd name="T19" fmla="*/ 2147483646 h 174"/>
                <a:gd name="T20" fmla="*/ 2147483646 w 177"/>
                <a:gd name="T21" fmla="*/ 2147483646 h 174"/>
                <a:gd name="T22" fmla="*/ 2147483646 w 177"/>
                <a:gd name="T23" fmla="*/ 2147483646 h 174"/>
                <a:gd name="T24" fmla="*/ 2147483646 w 177"/>
                <a:gd name="T25" fmla="*/ 2147483646 h 174"/>
                <a:gd name="T26" fmla="*/ 2147483646 w 177"/>
                <a:gd name="T27" fmla="*/ 2147483646 h 174"/>
                <a:gd name="T28" fmla="*/ 2147483646 w 177"/>
                <a:gd name="T29" fmla="*/ 2147483646 h 174"/>
                <a:gd name="T30" fmla="*/ 2147483646 w 177"/>
                <a:gd name="T31" fmla="*/ 2147483646 h 174"/>
                <a:gd name="T32" fmla="*/ 2147483646 w 177"/>
                <a:gd name="T33" fmla="*/ 2147483646 h 174"/>
                <a:gd name="T34" fmla="*/ 2147483646 w 177"/>
                <a:gd name="T35" fmla="*/ 2147483646 h 174"/>
                <a:gd name="T36" fmla="*/ 2147483646 w 177"/>
                <a:gd name="T37" fmla="*/ 2147483646 h 174"/>
                <a:gd name="T38" fmla="*/ 2147483646 w 177"/>
                <a:gd name="T39" fmla="*/ 2147483646 h 174"/>
                <a:gd name="T40" fmla="*/ 2147483646 w 177"/>
                <a:gd name="T41" fmla="*/ 2147483646 h 174"/>
                <a:gd name="T42" fmla="*/ 2147483646 w 177"/>
                <a:gd name="T43" fmla="*/ 2147483646 h 174"/>
                <a:gd name="T44" fmla="*/ 2147483646 w 177"/>
                <a:gd name="T45" fmla="*/ 2147483646 h 174"/>
                <a:gd name="T46" fmla="*/ 2147483646 w 177"/>
                <a:gd name="T47" fmla="*/ 2147483646 h 174"/>
                <a:gd name="T48" fmla="*/ 2147483646 w 177"/>
                <a:gd name="T49" fmla="*/ 2147483646 h 174"/>
                <a:gd name="T50" fmla="*/ 2147483646 w 177"/>
                <a:gd name="T51" fmla="*/ 2147483646 h 174"/>
                <a:gd name="T52" fmla="*/ 2147483646 w 177"/>
                <a:gd name="T53" fmla="*/ 2147483646 h 174"/>
                <a:gd name="T54" fmla="*/ 2147483646 w 177"/>
                <a:gd name="T55" fmla="*/ 2147483646 h 174"/>
                <a:gd name="T56" fmla="*/ 2147483646 w 177"/>
                <a:gd name="T57" fmla="*/ 2147483646 h 174"/>
                <a:gd name="T58" fmla="*/ 2147483646 w 177"/>
                <a:gd name="T59" fmla="*/ 2147483646 h 174"/>
                <a:gd name="T60" fmla="*/ 2147483646 w 177"/>
                <a:gd name="T61" fmla="*/ 2147483646 h 174"/>
                <a:gd name="T62" fmla="*/ 2147483646 w 177"/>
                <a:gd name="T63" fmla="*/ 2147483646 h 174"/>
                <a:gd name="T64" fmla="*/ 2147483646 w 177"/>
                <a:gd name="T65" fmla="*/ 2147483646 h 174"/>
                <a:gd name="T66" fmla="*/ 2147483646 w 177"/>
                <a:gd name="T67" fmla="*/ 2147483646 h 174"/>
                <a:gd name="T68" fmla="*/ 2147483646 w 177"/>
                <a:gd name="T69" fmla="*/ 2147483646 h 174"/>
                <a:gd name="T70" fmla="*/ 2147483646 w 177"/>
                <a:gd name="T71" fmla="*/ 2147483646 h 174"/>
                <a:gd name="T72" fmla="*/ 2147483646 w 177"/>
                <a:gd name="T73" fmla="*/ 2147483646 h 174"/>
                <a:gd name="T74" fmla="*/ 2147483646 w 177"/>
                <a:gd name="T75" fmla="*/ 2147483646 h 174"/>
                <a:gd name="T76" fmla="*/ 2147483646 w 177"/>
                <a:gd name="T77" fmla="*/ 2147483646 h 174"/>
                <a:gd name="T78" fmla="*/ 2147483646 w 177"/>
                <a:gd name="T79" fmla="*/ 2147483646 h 174"/>
                <a:gd name="T80" fmla="*/ 2147483646 w 177"/>
                <a:gd name="T81" fmla="*/ 2147483646 h 174"/>
                <a:gd name="T82" fmla="*/ 2147483646 w 177"/>
                <a:gd name="T83" fmla="*/ 2147483646 h 174"/>
                <a:gd name="T84" fmla="*/ 2147483646 w 177"/>
                <a:gd name="T85" fmla="*/ 2147483646 h 174"/>
                <a:gd name="T86" fmla="*/ 2147483646 w 177"/>
                <a:gd name="T87" fmla="*/ 2147483646 h 174"/>
                <a:gd name="T88" fmla="*/ 2147483646 w 177"/>
                <a:gd name="T89" fmla="*/ 2147483646 h 174"/>
                <a:gd name="T90" fmla="*/ 2147483646 w 177"/>
                <a:gd name="T91" fmla="*/ 0 h 174"/>
                <a:gd name="T92" fmla="*/ 2147483646 w 177"/>
                <a:gd name="T93" fmla="*/ 2147483646 h 174"/>
                <a:gd name="T94" fmla="*/ 0 w 177"/>
                <a:gd name="T95" fmla="*/ 2147483646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74"/>
                <a:gd name="T146" fmla="*/ 177 w 177"/>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74">
                  <a:moveTo>
                    <a:pt x="0" y="10"/>
                  </a:moveTo>
                  <a:lnTo>
                    <a:pt x="2" y="36"/>
                  </a:lnTo>
                  <a:lnTo>
                    <a:pt x="8" y="55"/>
                  </a:lnTo>
                  <a:lnTo>
                    <a:pt x="9" y="81"/>
                  </a:lnTo>
                  <a:lnTo>
                    <a:pt x="14" y="102"/>
                  </a:lnTo>
                  <a:lnTo>
                    <a:pt x="8" y="112"/>
                  </a:lnTo>
                  <a:lnTo>
                    <a:pt x="17" y="120"/>
                  </a:lnTo>
                  <a:lnTo>
                    <a:pt x="16" y="174"/>
                  </a:lnTo>
                  <a:lnTo>
                    <a:pt x="144" y="172"/>
                  </a:lnTo>
                  <a:lnTo>
                    <a:pt x="141" y="162"/>
                  </a:lnTo>
                  <a:lnTo>
                    <a:pt x="137" y="158"/>
                  </a:lnTo>
                  <a:lnTo>
                    <a:pt x="128" y="152"/>
                  </a:lnTo>
                  <a:lnTo>
                    <a:pt x="121" y="146"/>
                  </a:lnTo>
                  <a:lnTo>
                    <a:pt x="103" y="136"/>
                  </a:lnTo>
                  <a:lnTo>
                    <a:pt x="104" y="120"/>
                  </a:lnTo>
                  <a:lnTo>
                    <a:pt x="100" y="110"/>
                  </a:lnTo>
                  <a:lnTo>
                    <a:pt x="114" y="95"/>
                  </a:lnTo>
                  <a:lnTo>
                    <a:pt x="113" y="79"/>
                  </a:lnTo>
                  <a:lnTo>
                    <a:pt x="116" y="77"/>
                  </a:lnTo>
                  <a:lnTo>
                    <a:pt x="134" y="64"/>
                  </a:lnTo>
                  <a:lnTo>
                    <a:pt x="143" y="55"/>
                  </a:lnTo>
                  <a:lnTo>
                    <a:pt x="154" y="47"/>
                  </a:lnTo>
                  <a:lnTo>
                    <a:pt x="177" y="37"/>
                  </a:lnTo>
                  <a:lnTo>
                    <a:pt x="168" y="37"/>
                  </a:lnTo>
                  <a:lnTo>
                    <a:pt x="160" y="34"/>
                  </a:lnTo>
                  <a:lnTo>
                    <a:pt x="148" y="35"/>
                  </a:lnTo>
                  <a:lnTo>
                    <a:pt x="145" y="31"/>
                  </a:lnTo>
                  <a:lnTo>
                    <a:pt x="141" y="33"/>
                  </a:lnTo>
                  <a:lnTo>
                    <a:pt x="133" y="37"/>
                  </a:lnTo>
                  <a:lnTo>
                    <a:pt x="127" y="36"/>
                  </a:lnTo>
                  <a:lnTo>
                    <a:pt x="123" y="34"/>
                  </a:lnTo>
                  <a:lnTo>
                    <a:pt x="119" y="32"/>
                  </a:lnTo>
                  <a:lnTo>
                    <a:pt x="116" y="29"/>
                  </a:lnTo>
                  <a:lnTo>
                    <a:pt x="113" y="29"/>
                  </a:lnTo>
                  <a:lnTo>
                    <a:pt x="112" y="33"/>
                  </a:lnTo>
                  <a:lnTo>
                    <a:pt x="110" y="33"/>
                  </a:lnTo>
                  <a:lnTo>
                    <a:pt x="107" y="26"/>
                  </a:lnTo>
                  <a:lnTo>
                    <a:pt x="103" y="26"/>
                  </a:lnTo>
                  <a:lnTo>
                    <a:pt x="104" y="23"/>
                  </a:lnTo>
                  <a:lnTo>
                    <a:pt x="94" y="22"/>
                  </a:lnTo>
                  <a:lnTo>
                    <a:pt x="90" y="21"/>
                  </a:lnTo>
                  <a:lnTo>
                    <a:pt x="78" y="26"/>
                  </a:lnTo>
                  <a:lnTo>
                    <a:pt x="76" y="22"/>
                  </a:lnTo>
                  <a:lnTo>
                    <a:pt x="58" y="18"/>
                  </a:lnTo>
                  <a:lnTo>
                    <a:pt x="55" y="1"/>
                  </a:lnTo>
                  <a:lnTo>
                    <a:pt x="47" y="0"/>
                  </a:lnTo>
                  <a:lnTo>
                    <a:pt x="47" y="11"/>
                  </a:lnTo>
                  <a:lnTo>
                    <a:pt x="0" y="1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5" name="Freeform 1184">
              <a:extLst>
                <a:ext uri="{FF2B5EF4-FFF2-40B4-BE49-F238E27FC236}">
                  <a16:creationId xmlns:a16="http://schemas.microsoft.com/office/drawing/2014/main" id="{60646EC9-8453-B047-BA22-4917F9149319}"/>
                </a:ext>
              </a:extLst>
            </p:cNvPr>
            <p:cNvSpPr>
              <a:spLocks noChangeArrowheads="1"/>
            </p:cNvSpPr>
            <p:nvPr/>
          </p:nvSpPr>
          <p:spPr bwMode="auto">
            <a:xfrm>
              <a:off x="4696310" y="5223335"/>
              <a:ext cx="137319" cy="203981"/>
            </a:xfrm>
            <a:custGeom>
              <a:avLst/>
              <a:gdLst>
                <a:gd name="T0" fmla="*/ 0 w 95"/>
                <a:gd name="T1" fmla="*/ 2147483646 h 145"/>
                <a:gd name="T2" fmla="*/ 0 w 95"/>
                <a:gd name="T3" fmla="*/ 2147483646 h 145"/>
                <a:gd name="T4" fmla="*/ 2147483646 w 95"/>
                <a:gd name="T5" fmla="*/ 2147483646 h 145"/>
                <a:gd name="T6" fmla="*/ 2147483646 w 95"/>
                <a:gd name="T7" fmla="*/ 2147483646 h 145"/>
                <a:gd name="T8" fmla="*/ 2147483646 w 95"/>
                <a:gd name="T9" fmla="*/ 2147483646 h 145"/>
                <a:gd name="T10" fmla="*/ 2147483646 w 95"/>
                <a:gd name="T11" fmla="*/ 2147483646 h 145"/>
                <a:gd name="T12" fmla="*/ 2147483646 w 95"/>
                <a:gd name="T13" fmla="*/ 2147483646 h 145"/>
                <a:gd name="T14" fmla="*/ 2147483646 w 95"/>
                <a:gd name="T15" fmla="*/ 2147483646 h 145"/>
                <a:gd name="T16" fmla="*/ 2147483646 w 95"/>
                <a:gd name="T17" fmla="*/ 2147483646 h 145"/>
                <a:gd name="T18" fmla="*/ 2147483646 w 95"/>
                <a:gd name="T19" fmla="*/ 2147483646 h 145"/>
                <a:gd name="T20" fmla="*/ 2147483646 w 95"/>
                <a:gd name="T21" fmla="*/ 2147483646 h 145"/>
                <a:gd name="T22" fmla="*/ 2147483646 w 95"/>
                <a:gd name="T23" fmla="*/ 2147483646 h 145"/>
                <a:gd name="T24" fmla="*/ 2147483646 w 95"/>
                <a:gd name="T25" fmla="*/ 0 h 145"/>
                <a:gd name="T26" fmla="*/ 2147483646 w 95"/>
                <a:gd name="T27" fmla="*/ 2147483646 h 145"/>
                <a:gd name="T28" fmla="*/ 2147483646 w 95"/>
                <a:gd name="T29" fmla="*/ 2147483646 h 145"/>
                <a:gd name="T30" fmla="*/ 2147483646 w 95"/>
                <a:gd name="T31" fmla="*/ 2147483646 h 145"/>
                <a:gd name="T32" fmla="*/ 2147483646 w 95"/>
                <a:gd name="T33" fmla="*/ 2147483646 h 145"/>
                <a:gd name="T34" fmla="*/ 2147483646 w 95"/>
                <a:gd name="T35" fmla="*/ 2147483646 h 145"/>
                <a:gd name="T36" fmla="*/ 2147483646 w 95"/>
                <a:gd name="T37" fmla="*/ 2147483646 h 145"/>
                <a:gd name="T38" fmla="*/ 2147483646 w 95"/>
                <a:gd name="T39" fmla="*/ 2147483646 h 145"/>
                <a:gd name="T40" fmla="*/ 2147483646 w 95"/>
                <a:gd name="T41" fmla="*/ 2147483646 h 145"/>
                <a:gd name="T42" fmla="*/ 2147483646 w 95"/>
                <a:gd name="T43" fmla="*/ 2147483646 h 145"/>
                <a:gd name="T44" fmla="*/ 2147483646 w 95"/>
                <a:gd name="T45" fmla="*/ 2147483646 h 145"/>
                <a:gd name="T46" fmla="*/ 2147483646 w 95"/>
                <a:gd name="T47" fmla="*/ 2147483646 h 145"/>
                <a:gd name="T48" fmla="*/ 2147483646 w 95"/>
                <a:gd name="T49" fmla="*/ 2147483646 h 145"/>
                <a:gd name="T50" fmla="*/ 2147483646 w 95"/>
                <a:gd name="T51" fmla="*/ 2147483646 h 145"/>
                <a:gd name="T52" fmla="*/ 2147483646 w 95"/>
                <a:gd name="T53" fmla="*/ 2147483646 h 145"/>
                <a:gd name="T54" fmla="*/ 2147483646 w 95"/>
                <a:gd name="T55" fmla="*/ 2147483646 h 145"/>
                <a:gd name="T56" fmla="*/ 0 w 95"/>
                <a:gd name="T57" fmla="*/ 2147483646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145"/>
                <a:gd name="T89" fmla="*/ 95 w 95"/>
                <a:gd name="T90" fmla="*/ 145 h 1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145">
                  <a:moveTo>
                    <a:pt x="0" y="123"/>
                  </a:moveTo>
                  <a:lnTo>
                    <a:pt x="0" y="117"/>
                  </a:lnTo>
                  <a:lnTo>
                    <a:pt x="6" y="101"/>
                  </a:lnTo>
                  <a:lnTo>
                    <a:pt x="16" y="90"/>
                  </a:lnTo>
                  <a:lnTo>
                    <a:pt x="13" y="87"/>
                  </a:lnTo>
                  <a:lnTo>
                    <a:pt x="14" y="76"/>
                  </a:lnTo>
                  <a:lnTo>
                    <a:pt x="9" y="64"/>
                  </a:lnTo>
                  <a:lnTo>
                    <a:pt x="7" y="47"/>
                  </a:lnTo>
                  <a:lnTo>
                    <a:pt x="14" y="30"/>
                  </a:lnTo>
                  <a:lnTo>
                    <a:pt x="24" y="17"/>
                  </a:lnTo>
                  <a:lnTo>
                    <a:pt x="24" y="14"/>
                  </a:lnTo>
                  <a:lnTo>
                    <a:pt x="31" y="3"/>
                  </a:lnTo>
                  <a:lnTo>
                    <a:pt x="89" y="0"/>
                  </a:lnTo>
                  <a:lnTo>
                    <a:pt x="91" y="2"/>
                  </a:lnTo>
                  <a:lnTo>
                    <a:pt x="89" y="93"/>
                  </a:lnTo>
                  <a:lnTo>
                    <a:pt x="95" y="136"/>
                  </a:lnTo>
                  <a:lnTo>
                    <a:pt x="92" y="138"/>
                  </a:lnTo>
                  <a:lnTo>
                    <a:pt x="89" y="136"/>
                  </a:lnTo>
                  <a:lnTo>
                    <a:pt x="84" y="138"/>
                  </a:lnTo>
                  <a:lnTo>
                    <a:pt x="80" y="136"/>
                  </a:lnTo>
                  <a:lnTo>
                    <a:pt x="80" y="138"/>
                  </a:lnTo>
                  <a:lnTo>
                    <a:pt x="75" y="138"/>
                  </a:lnTo>
                  <a:lnTo>
                    <a:pt x="69" y="141"/>
                  </a:lnTo>
                  <a:lnTo>
                    <a:pt x="67" y="139"/>
                  </a:lnTo>
                  <a:lnTo>
                    <a:pt x="64" y="144"/>
                  </a:lnTo>
                  <a:lnTo>
                    <a:pt x="61" y="145"/>
                  </a:lnTo>
                  <a:lnTo>
                    <a:pt x="52" y="131"/>
                  </a:lnTo>
                  <a:lnTo>
                    <a:pt x="54" y="121"/>
                  </a:lnTo>
                  <a:lnTo>
                    <a:pt x="0" y="12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6" name="Freeform 1185">
              <a:extLst>
                <a:ext uri="{FF2B5EF4-FFF2-40B4-BE49-F238E27FC236}">
                  <a16:creationId xmlns:a16="http://schemas.microsoft.com/office/drawing/2014/main" id="{EDBD0897-F8DF-A44B-8983-5446AD4E40B2}"/>
                </a:ext>
              </a:extLst>
            </p:cNvPr>
            <p:cNvSpPr>
              <a:spLocks noChangeArrowheads="1"/>
            </p:cNvSpPr>
            <p:nvPr/>
          </p:nvSpPr>
          <p:spPr bwMode="auto">
            <a:xfrm>
              <a:off x="4525746" y="4992625"/>
              <a:ext cx="255847" cy="192727"/>
            </a:xfrm>
            <a:custGeom>
              <a:avLst/>
              <a:gdLst>
                <a:gd name="T0" fmla="*/ 0 w 177"/>
                <a:gd name="T1" fmla="*/ 2147483646 h 137"/>
                <a:gd name="T2" fmla="*/ 2147483646 w 177"/>
                <a:gd name="T3" fmla="*/ 2147483646 h 137"/>
                <a:gd name="T4" fmla="*/ 2147483646 w 177"/>
                <a:gd name="T5" fmla="*/ 2147483646 h 137"/>
                <a:gd name="T6" fmla="*/ 2147483646 w 177"/>
                <a:gd name="T7" fmla="*/ 2147483646 h 137"/>
                <a:gd name="T8" fmla="*/ 2147483646 w 177"/>
                <a:gd name="T9" fmla="*/ 2147483646 h 137"/>
                <a:gd name="T10" fmla="*/ 2147483646 w 177"/>
                <a:gd name="T11" fmla="*/ 2147483646 h 137"/>
                <a:gd name="T12" fmla="*/ 2147483646 w 177"/>
                <a:gd name="T13" fmla="*/ 2147483646 h 137"/>
                <a:gd name="T14" fmla="*/ 2147483646 w 177"/>
                <a:gd name="T15" fmla="*/ 2147483646 h 137"/>
                <a:gd name="T16" fmla="*/ 2147483646 w 177"/>
                <a:gd name="T17" fmla="*/ 2147483646 h 137"/>
                <a:gd name="T18" fmla="*/ 2147483646 w 177"/>
                <a:gd name="T19" fmla="*/ 2147483646 h 137"/>
                <a:gd name="T20" fmla="*/ 2147483646 w 177"/>
                <a:gd name="T21" fmla="*/ 2147483646 h 137"/>
                <a:gd name="T22" fmla="*/ 2147483646 w 177"/>
                <a:gd name="T23" fmla="*/ 2147483646 h 137"/>
                <a:gd name="T24" fmla="*/ 2147483646 w 177"/>
                <a:gd name="T25" fmla="*/ 2147483646 h 137"/>
                <a:gd name="T26" fmla="*/ 2147483646 w 177"/>
                <a:gd name="T27" fmla="*/ 2147483646 h 137"/>
                <a:gd name="T28" fmla="*/ 2147483646 w 177"/>
                <a:gd name="T29" fmla="*/ 2147483646 h 137"/>
                <a:gd name="T30" fmla="*/ 2147483646 w 177"/>
                <a:gd name="T31" fmla="*/ 2147483646 h 137"/>
                <a:gd name="T32" fmla="*/ 2147483646 w 177"/>
                <a:gd name="T33" fmla="*/ 2147483646 h 137"/>
                <a:gd name="T34" fmla="*/ 2147483646 w 177"/>
                <a:gd name="T35" fmla="*/ 2147483646 h 137"/>
                <a:gd name="T36" fmla="*/ 2147483646 w 177"/>
                <a:gd name="T37" fmla="*/ 2147483646 h 137"/>
                <a:gd name="T38" fmla="*/ 2147483646 w 177"/>
                <a:gd name="T39" fmla="*/ 2147483646 h 137"/>
                <a:gd name="T40" fmla="*/ 2147483646 w 177"/>
                <a:gd name="T41" fmla="*/ 2147483646 h 137"/>
                <a:gd name="T42" fmla="*/ 2147483646 w 177"/>
                <a:gd name="T43" fmla="*/ 2147483646 h 137"/>
                <a:gd name="T44" fmla="*/ 2147483646 w 177"/>
                <a:gd name="T45" fmla="*/ 2147483646 h 137"/>
                <a:gd name="T46" fmla="*/ 2147483646 w 177"/>
                <a:gd name="T47" fmla="*/ 2147483646 h 137"/>
                <a:gd name="T48" fmla="*/ 2147483646 w 177"/>
                <a:gd name="T49" fmla="*/ 2147483646 h 137"/>
                <a:gd name="T50" fmla="*/ 2147483646 w 177"/>
                <a:gd name="T51" fmla="*/ 2147483646 h 137"/>
                <a:gd name="T52" fmla="*/ 2147483646 w 177"/>
                <a:gd name="T53" fmla="*/ 2147483646 h 137"/>
                <a:gd name="T54" fmla="*/ 2147483646 w 177"/>
                <a:gd name="T55" fmla="*/ 2147483646 h 137"/>
                <a:gd name="T56" fmla="*/ 2147483646 w 177"/>
                <a:gd name="T57" fmla="*/ 2147483646 h 137"/>
                <a:gd name="T58" fmla="*/ 2147483646 w 177"/>
                <a:gd name="T59" fmla="*/ 2147483646 h 137"/>
                <a:gd name="T60" fmla="*/ 2147483646 w 177"/>
                <a:gd name="T61" fmla="*/ 2147483646 h 137"/>
                <a:gd name="T62" fmla="*/ 2147483646 w 177"/>
                <a:gd name="T63" fmla="*/ 2147483646 h 137"/>
                <a:gd name="T64" fmla="*/ 2147483646 w 177"/>
                <a:gd name="T65" fmla="*/ 2147483646 h 137"/>
                <a:gd name="T66" fmla="*/ 2147483646 w 177"/>
                <a:gd name="T67" fmla="*/ 2147483646 h 137"/>
                <a:gd name="T68" fmla="*/ 2147483646 w 177"/>
                <a:gd name="T69" fmla="*/ 2147483646 h 137"/>
                <a:gd name="T70" fmla="*/ 2147483646 w 177"/>
                <a:gd name="T71" fmla="*/ 2147483646 h 137"/>
                <a:gd name="T72" fmla="*/ 2147483646 w 177"/>
                <a:gd name="T73" fmla="*/ 2147483646 h 137"/>
                <a:gd name="T74" fmla="*/ 2147483646 w 177"/>
                <a:gd name="T75" fmla="*/ 0 h 137"/>
                <a:gd name="T76" fmla="*/ 0 w 177"/>
                <a:gd name="T77" fmla="*/ 2147483646 h 1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7"/>
                <a:gd name="T119" fmla="*/ 177 w 177"/>
                <a:gd name="T120" fmla="*/ 137 h 1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7">
                  <a:moveTo>
                    <a:pt x="0" y="2"/>
                  </a:moveTo>
                  <a:lnTo>
                    <a:pt x="10" y="20"/>
                  </a:lnTo>
                  <a:lnTo>
                    <a:pt x="15" y="24"/>
                  </a:lnTo>
                  <a:lnTo>
                    <a:pt x="19" y="23"/>
                  </a:lnTo>
                  <a:lnTo>
                    <a:pt x="22" y="26"/>
                  </a:lnTo>
                  <a:lnTo>
                    <a:pt x="22" y="28"/>
                  </a:lnTo>
                  <a:lnTo>
                    <a:pt x="19" y="28"/>
                  </a:lnTo>
                  <a:lnTo>
                    <a:pt x="16" y="34"/>
                  </a:lnTo>
                  <a:lnTo>
                    <a:pt x="24" y="43"/>
                  </a:lnTo>
                  <a:lnTo>
                    <a:pt x="29" y="45"/>
                  </a:lnTo>
                  <a:lnTo>
                    <a:pt x="29" y="110"/>
                  </a:lnTo>
                  <a:lnTo>
                    <a:pt x="29" y="125"/>
                  </a:lnTo>
                  <a:lnTo>
                    <a:pt x="148" y="122"/>
                  </a:lnTo>
                  <a:lnTo>
                    <a:pt x="150" y="131"/>
                  </a:lnTo>
                  <a:lnTo>
                    <a:pt x="145" y="137"/>
                  </a:lnTo>
                  <a:lnTo>
                    <a:pt x="162" y="136"/>
                  </a:lnTo>
                  <a:lnTo>
                    <a:pt x="165" y="131"/>
                  </a:lnTo>
                  <a:lnTo>
                    <a:pt x="166" y="125"/>
                  </a:lnTo>
                  <a:lnTo>
                    <a:pt x="170" y="121"/>
                  </a:lnTo>
                  <a:lnTo>
                    <a:pt x="172" y="117"/>
                  </a:lnTo>
                  <a:lnTo>
                    <a:pt x="176" y="116"/>
                  </a:lnTo>
                  <a:lnTo>
                    <a:pt x="177" y="106"/>
                  </a:lnTo>
                  <a:lnTo>
                    <a:pt x="175" y="105"/>
                  </a:lnTo>
                  <a:lnTo>
                    <a:pt x="171" y="105"/>
                  </a:lnTo>
                  <a:lnTo>
                    <a:pt x="167" y="98"/>
                  </a:lnTo>
                  <a:lnTo>
                    <a:pt x="165" y="88"/>
                  </a:lnTo>
                  <a:lnTo>
                    <a:pt x="160" y="82"/>
                  </a:lnTo>
                  <a:lnTo>
                    <a:pt x="153" y="80"/>
                  </a:lnTo>
                  <a:lnTo>
                    <a:pt x="145" y="73"/>
                  </a:lnTo>
                  <a:lnTo>
                    <a:pt x="141" y="65"/>
                  </a:lnTo>
                  <a:lnTo>
                    <a:pt x="146" y="52"/>
                  </a:lnTo>
                  <a:lnTo>
                    <a:pt x="142" y="49"/>
                  </a:lnTo>
                  <a:lnTo>
                    <a:pt x="131" y="49"/>
                  </a:lnTo>
                  <a:lnTo>
                    <a:pt x="130" y="41"/>
                  </a:lnTo>
                  <a:lnTo>
                    <a:pt x="113" y="26"/>
                  </a:lnTo>
                  <a:lnTo>
                    <a:pt x="108" y="12"/>
                  </a:lnTo>
                  <a:lnTo>
                    <a:pt x="111" y="7"/>
                  </a:lnTo>
                  <a:lnTo>
                    <a:pt x="103" y="0"/>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7" name="Freeform 1186">
              <a:extLst>
                <a:ext uri="{FF2B5EF4-FFF2-40B4-BE49-F238E27FC236}">
                  <a16:creationId xmlns:a16="http://schemas.microsoft.com/office/drawing/2014/main" id="{9F0F6174-A08C-E942-9392-2C48B2D01562}"/>
                </a:ext>
              </a:extLst>
            </p:cNvPr>
            <p:cNvSpPr>
              <a:spLocks noChangeArrowheads="1"/>
            </p:cNvSpPr>
            <p:nvPr/>
          </p:nvSpPr>
          <p:spPr bwMode="auto">
            <a:xfrm>
              <a:off x="3860833" y="4583254"/>
              <a:ext cx="396057" cy="215236"/>
            </a:xfrm>
            <a:custGeom>
              <a:avLst/>
              <a:gdLst>
                <a:gd name="T0" fmla="*/ 0 w 274"/>
                <a:gd name="T1" fmla="*/ 2147483646 h 153"/>
                <a:gd name="T2" fmla="*/ 2147483646 w 274"/>
                <a:gd name="T3" fmla="*/ 2147483646 h 153"/>
                <a:gd name="T4" fmla="*/ 2147483646 w 274"/>
                <a:gd name="T5" fmla="*/ 2147483646 h 153"/>
                <a:gd name="T6" fmla="*/ 2147483646 w 274"/>
                <a:gd name="T7" fmla="*/ 2147483646 h 153"/>
                <a:gd name="T8" fmla="*/ 2147483646 w 274"/>
                <a:gd name="T9" fmla="*/ 2147483646 h 153"/>
                <a:gd name="T10" fmla="*/ 2147483646 w 274"/>
                <a:gd name="T11" fmla="*/ 2147483646 h 153"/>
                <a:gd name="T12" fmla="*/ 2147483646 w 274"/>
                <a:gd name="T13" fmla="*/ 2147483646 h 153"/>
                <a:gd name="T14" fmla="*/ 2147483646 w 274"/>
                <a:gd name="T15" fmla="*/ 2147483646 h 153"/>
                <a:gd name="T16" fmla="*/ 2147483646 w 274"/>
                <a:gd name="T17" fmla="*/ 2147483646 h 153"/>
                <a:gd name="T18" fmla="*/ 2147483646 w 274"/>
                <a:gd name="T19" fmla="*/ 2147483646 h 153"/>
                <a:gd name="T20" fmla="*/ 2147483646 w 274"/>
                <a:gd name="T21" fmla="*/ 2147483646 h 153"/>
                <a:gd name="T22" fmla="*/ 2147483646 w 274"/>
                <a:gd name="T23" fmla="*/ 2147483646 h 153"/>
                <a:gd name="T24" fmla="*/ 2147483646 w 274"/>
                <a:gd name="T25" fmla="*/ 2147483646 h 153"/>
                <a:gd name="T26" fmla="*/ 2147483646 w 274"/>
                <a:gd name="T27" fmla="*/ 2147483646 h 153"/>
                <a:gd name="T28" fmla="*/ 2147483646 w 274"/>
                <a:gd name="T29" fmla="*/ 2147483646 h 153"/>
                <a:gd name="T30" fmla="*/ 2147483646 w 274"/>
                <a:gd name="T31" fmla="*/ 2147483646 h 153"/>
                <a:gd name="T32" fmla="*/ 2147483646 w 274"/>
                <a:gd name="T33" fmla="*/ 2147483646 h 153"/>
                <a:gd name="T34" fmla="*/ 2147483646 w 274"/>
                <a:gd name="T35" fmla="*/ 2147483646 h 153"/>
                <a:gd name="T36" fmla="*/ 2147483646 w 274"/>
                <a:gd name="T37" fmla="*/ 2147483646 h 153"/>
                <a:gd name="T38" fmla="*/ 2147483646 w 274"/>
                <a:gd name="T39" fmla="*/ 2147483646 h 153"/>
                <a:gd name="T40" fmla="*/ 2147483646 w 274"/>
                <a:gd name="T41" fmla="*/ 2147483646 h 153"/>
                <a:gd name="T42" fmla="*/ 2147483646 w 274"/>
                <a:gd name="T43" fmla="*/ 2147483646 h 153"/>
                <a:gd name="T44" fmla="*/ 2147483646 w 274"/>
                <a:gd name="T45" fmla="*/ 2147483646 h 153"/>
                <a:gd name="T46" fmla="*/ 2147483646 w 274"/>
                <a:gd name="T47" fmla="*/ 2147483646 h 153"/>
                <a:gd name="T48" fmla="*/ 2147483646 w 274"/>
                <a:gd name="T49" fmla="*/ 2147483646 h 153"/>
                <a:gd name="T50" fmla="*/ 2147483646 w 274"/>
                <a:gd name="T51" fmla="*/ 2147483646 h 153"/>
                <a:gd name="T52" fmla="*/ 2147483646 w 274"/>
                <a:gd name="T53" fmla="*/ 2147483646 h 153"/>
                <a:gd name="T54" fmla="*/ 2147483646 w 274"/>
                <a:gd name="T55" fmla="*/ 2147483646 h 153"/>
                <a:gd name="T56" fmla="*/ 2147483646 w 274"/>
                <a:gd name="T57" fmla="*/ 2147483646 h 153"/>
                <a:gd name="T58" fmla="*/ 2147483646 w 274"/>
                <a:gd name="T59" fmla="*/ 2147483646 h 153"/>
                <a:gd name="T60" fmla="*/ 2147483646 w 274"/>
                <a:gd name="T61" fmla="*/ 2147483646 h 153"/>
                <a:gd name="T62" fmla="*/ 2147483646 w 274"/>
                <a:gd name="T63" fmla="*/ 2147483646 h 153"/>
                <a:gd name="T64" fmla="*/ 2147483646 w 274"/>
                <a:gd name="T65" fmla="*/ 2147483646 h 153"/>
                <a:gd name="T66" fmla="*/ 2147483646 w 274"/>
                <a:gd name="T67" fmla="*/ 0 h 153"/>
                <a:gd name="T68" fmla="*/ 0 w 274"/>
                <a:gd name="T69" fmla="*/ 2147483646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4"/>
                <a:gd name="T106" fmla="*/ 0 h 153"/>
                <a:gd name="T107" fmla="*/ 274 w 274"/>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4" h="153">
                  <a:moveTo>
                    <a:pt x="0" y="28"/>
                  </a:moveTo>
                  <a:lnTo>
                    <a:pt x="5" y="38"/>
                  </a:lnTo>
                  <a:lnTo>
                    <a:pt x="5" y="45"/>
                  </a:lnTo>
                  <a:lnTo>
                    <a:pt x="3" y="46"/>
                  </a:lnTo>
                  <a:lnTo>
                    <a:pt x="12" y="53"/>
                  </a:lnTo>
                  <a:lnTo>
                    <a:pt x="20" y="72"/>
                  </a:lnTo>
                  <a:lnTo>
                    <a:pt x="23" y="71"/>
                  </a:lnTo>
                  <a:lnTo>
                    <a:pt x="24" y="73"/>
                  </a:lnTo>
                  <a:lnTo>
                    <a:pt x="27" y="75"/>
                  </a:lnTo>
                  <a:lnTo>
                    <a:pt x="30" y="75"/>
                  </a:lnTo>
                  <a:lnTo>
                    <a:pt x="23" y="88"/>
                  </a:lnTo>
                  <a:lnTo>
                    <a:pt x="24" y="97"/>
                  </a:lnTo>
                  <a:lnTo>
                    <a:pt x="18" y="105"/>
                  </a:lnTo>
                  <a:lnTo>
                    <a:pt x="22" y="109"/>
                  </a:lnTo>
                  <a:lnTo>
                    <a:pt x="33" y="104"/>
                  </a:lnTo>
                  <a:lnTo>
                    <a:pt x="41" y="133"/>
                  </a:lnTo>
                  <a:lnTo>
                    <a:pt x="46" y="134"/>
                  </a:lnTo>
                  <a:lnTo>
                    <a:pt x="47" y="143"/>
                  </a:lnTo>
                  <a:lnTo>
                    <a:pt x="51" y="147"/>
                  </a:lnTo>
                  <a:lnTo>
                    <a:pt x="54" y="144"/>
                  </a:lnTo>
                  <a:lnTo>
                    <a:pt x="61" y="146"/>
                  </a:lnTo>
                  <a:lnTo>
                    <a:pt x="65" y="143"/>
                  </a:lnTo>
                  <a:lnTo>
                    <a:pt x="80" y="146"/>
                  </a:lnTo>
                  <a:lnTo>
                    <a:pt x="84" y="146"/>
                  </a:lnTo>
                  <a:lnTo>
                    <a:pt x="87" y="141"/>
                  </a:lnTo>
                  <a:lnTo>
                    <a:pt x="93" y="150"/>
                  </a:lnTo>
                  <a:lnTo>
                    <a:pt x="96" y="135"/>
                  </a:lnTo>
                  <a:lnTo>
                    <a:pt x="170" y="145"/>
                  </a:lnTo>
                  <a:lnTo>
                    <a:pt x="262" y="153"/>
                  </a:lnTo>
                  <a:lnTo>
                    <a:pt x="265" y="126"/>
                  </a:lnTo>
                  <a:lnTo>
                    <a:pt x="274" y="35"/>
                  </a:lnTo>
                  <a:lnTo>
                    <a:pt x="153" y="23"/>
                  </a:lnTo>
                  <a:lnTo>
                    <a:pt x="92" y="14"/>
                  </a:lnTo>
                  <a:lnTo>
                    <a:pt x="8" y="0"/>
                  </a:lnTo>
                  <a:lnTo>
                    <a:pt x="0" y="2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8" name="Freeform 1187">
              <a:extLst>
                <a:ext uri="{FF2B5EF4-FFF2-40B4-BE49-F238E27FC236}">
                  <a16:creationId xmlns:a16="http://schemas.microsoft.com/office/drawing/2014/main" id="{27A3ADBD-4AF7-3B46-85D6-11AE69D6697F}"/>
                </a:ext>
              </a:extLst>
            </p:cNvPr>
            <p:cNvSpPr>
              <a:spLocks noChangeArrowheads="1"/>
            </p:cNvSpPr>
            <p:nvPr/>
          </p:nvSpPr>
          <p:spPr bwMode="auto">
            <a:xfrm>
              <a:off x="4220752" y="4882897"/>
              <a:ext cx="319448" cy="137863"/>
            </a:xfrm>
            <a:custGeom>
              <a:avLst/>
              <a:gdLst>
                <a:gd name="T0" fmla="*/ 0 w 221"/>
                <a:gd name="T1" fmla="*/ 2147483646 h 98"/>
                <a:gd name="T2" fmla="*/ 2147483646 w 221"/>
                <a:gd name="T3" fmla="*/ 0 h 98"/>
                <a:gd name="T4" fmla="*/ 2147483646 w 221"/>
                <a:gd name="T5" fmla="*/ 2147483646 h 98"/>
                <a:gd name="T6" fmla="*/ 2147483646 w 221"/>
                <a:gd name="T7" fmla="*/ 2147483646 h 98"/>
                <a:gd name="T8" fmla="*/ 2147483646 w 221"/>
                <a:gd name="T9" fmla="*/ 2147483646 h 98"/>
                <a:gd name="T10" fmla="*/ 2147483646 w 221"/>
                <a:gd name="T11" fmla="*/ 2147483646 h 98"/>
                <a:gd name="T12" fmla="*/ 2147483646 w 221"/>
                <a:gd name="T13" fmla="*/ 2147483646 h 98"/>
                <a:gd name="T14" fmla="*/ 2147483646 w 221"/>
                <a:gd name="T15" fmla="*/ 2147483646 h 98"/>
                <a:gd name="T16" fmla="*/ 2147483646 w 221"/>
                <a:gd name="T17" fmla="*/ 2147483646 h 98"/>
                <a:gd name="T18" fmla="*/ 2147483646 w 221"/>
                <a:gd name="T19" fmla="*/ 2147483646 h 98"/>
                <a:gd name="T20" fmla="*/ 2147483646 w 221"/>
                <a:gd name="T21" fmla="*/ 2147483646 h 98"/>
                <a:gd name="T22" fmla="*/ 2147483646 w 221"/>
                <a:gd name="T23" fmla="*/ 2147483646 h 98"/>
                <a:gd name="T24" fmla="*/ 2147483646 w 221"/>
                <a:gd name="T25" fmla="*/ 2147483646 h 98"/>
                <a:gd name="T26" fmla="*/ 2147483646 w 221"/>
                <a:gd name="T27" fmla="*/ 2147483646 h 98"/>
                <a:gd name="T28" fmla="*/ 2147483646 w 221"/>
                <a:gd name="T29" fmla="*/ 2147483646 h 98"/>
                <a:gd name="T30" fmla="*/ 2147483646 w 221"/>
                <a:gd name="T31" fmla="*/ 2147483646 h 98"/>
                <a:gd name="T32" fmla="*/ 2147483646 w 221"/>
                <a:gd name="T33" fmla="*/ 2147483646 h 98"/>
                <a:gd name="T34" fmla="*/ 2147483646 w 221"/>
                <a:gd name="T35" fmla="*/ 2147483646 h 98"/>
                <a:gd name="T36" fmla="*/ 2147483646 w 221"/>
                <a:gd name="T37" fmla="*/ 2147483646 h 98"/>
                <a:gd name="T38" fmla="*/ 0 w 221"/>
                <a:gd name="T39" fmla="*/ 2147483646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98"/>
                <a:gd name="T62" fmla="*/ 221 w 221"/>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98">
                  <a:moveTo>
                    <a:pt x="0" y="59"/>
                  </a:moveTo>
                  <a:lnTo>
                    <a:pt x="6" y="0"/>
                  </a:lnTo>
                  <a:lnTo>
                    <a:pt x="143" y="7"/>
                  </a:lnTo>
                  <a:lnTo>
                    <a:pt x="152" y="14"/>
                  </a:lnTo>
                  <a:lnTo>
                    <a:pt x="168" y="13"/>
                  </a:lnTo>
                  <a:lnTo>
                    <a:pt x="175" y="15"/>
                  </a:lnTo>
                  <a:lnTo>
                    <a:pt x="185" y="18"/>
                  </a:lnTo>
                  <a:lnTo>
                    <a:pt x="189" y="23"/>
                  </a:lnTo>
                  <a:lnTo>
                    <a:pt x="194" y="24"/>
                  </a:lnTo>
                  <a:lnTo>
                    <a:pt x="202" y="42"/>
                  </a:lnTo>
                  <a:lnTo>
                    <a:pt x="202" y="48"/>
                  </a:lnTo>
                  <a:lnTo>
                    <a:pt x="206" y="57"/>
                  </a:lnTo>
                  <a:lnTo>
                    <a:pt x="209" y="71"/>
                  </a:lnTo>
                  <a:lnTo>
                    <a:pt x="207" y="76"/>
                  </a:lnTo>
                  <a:lnTo>
                    <a:pt x="211" y="80"/>
                  </a:lnTo>
                  <a:lnTo>
                    <a:pt x="221" y="98"/>
                  </a:lnTo>
                  <a:lnTo>
                    <a:pt x="123" y="97"/>
                  </a:lnTo>
                  <a:lnTo>
                    <a:pt x="49" y="93"/>
                  </a:lnTo>
                  <a:lnTo>
                    <a:pt x="51" y="63"/>
                  </a:lnTo>
                  <a:lnTo>
                    <a:pt x="0" y="5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9" name="Freeform 1188">
              <a:extLst>
                <a:ext uri="{FF2B5EF4-FFF2-40B4-BE49-F238E27FC236}">
                  <a16:creationId xmlns:a16="http://schemas.microsoft.com/office/drawing/2014/main" id="{C6EDC044-B9FD-3D4D-AD5E-5B61A1045392}"/>
                </a:ext>
              </a:extLst>
            </p:cNvPr>
            <p:cNvSpPr>
              <a:spLocks noChangeArrowheads="1"/>
            </p:cNvSpPr>
            <p:nvPr/>
          </p:nvSpPr>
          <p:spPr bwMode="auto">
            <a:xfrm>
              <a:off x="3623777" y="4839286"/>
              <a:ext cx="245729" cy="326370"/>
            </a:xfrm>
            <a:custGeom>
              <a:avLst/>
              <a:gdLst>
                <a:gd name="T0" fmla="*/ 0 w 170"/>
                <a:gd name="T1" fmla="*/ 2147483646 h 232"/>
                <a:gd name="T2" fmla="*/ 2147483646 w 170"/>
                <a:gd name="T3" fmla="*/ 2147483646 h 232"/>
                <a:gd name="T4" fmla="*/ 2147483646 w 170"/>
                <a:gd name="T5" fmla="*/ 2147483646 h 232"/>
                <a:gd name="T6" fmla="*/ 2147483646 w 170"/>
                <a:gd name="T7" fmla="*/ 2147483646 h 232"/>
                <a:gd name="T8" fmla="*/ 2147483646 w 170"/>
                <a:gd name="T9" fmla="*/ 2147483646 h 232"/>
                <a:gd name="T10" fmla="*/ 2147483646 w 170"/>
                <a:gd name="T11" fmla="*/ 2147483646 h 232"/>
                <a:gd name="T12" fmla="*/ 2147483646 w 170"/>
                <a:gd name="T13" fmla="*/ 2147483646 h 232"/>
                <a:gd name="T14" fmla="*/ 2147483646 w 170"/>
                <a:gd name="T15" fmla="*/ 2147483646 h 232"/>
                <a:gd name="T16" fmla="*/ 2147483646 w 170"/>
                <a:gd name="T17" fmla="*/ 2147483646 h 232"/>
                <a:gd name="T18" fmla="*/ 2147483646 w 170"/>
                <a:gd name="T19" fmla="*/ 0 h 232"/>
                <a:gd name="T20" fmla="*/ 0 w 170"/>
                <a:gd name="T21" fmla="*/ 2147483646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232"/>
                <a:gd name="T35" fmla="*/ 170 w 17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232">
                  <a:moveTo>
                    <a:pt x="0" y="85"/>
                  </a:moveTo>
                  <a:lnTo>
                    <a:pt x="7" y="98"/>
                  </a:lnTo>
                  <a:lnTo>
                    <a:pt x="108" y="232"/>
                  </a:lnTo>
                  <a:lnTo>
                    <a:pt x="112" y="201"/>
                  </a:lnTo>
                  <a:lnTo>
                    <a:pt x="118" y="199"/>
                  </a:lnTo>
                  <a:lnTo>
                    <a:pt x="129" y="204"/>
                  </a:lnTo>
                  <a:lnTo>
                    <a:pt x="137" y="177"/>
                  </a:lnTo>
                  <a:lnTo>
                    <a:pt x="170" y="29"/>
                  </a:lnTo>
                  <a:lnTo>
                    <a:pt x="97" y="16"/>
                  </a:lnTo>
                  <a:lnTo>
                    <a:pt x="25" y="0"/>
                  </a:lnTo>
                  <a:lnTo>
                    <a:pt x="0" y="8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0" name="Freeform 1189">
              <a:extLst>
                <a:ext uri="{FF2B5EF4-FFF2-40B4-BE49-F238E27FC236}">
                  <a16:creationId xmlns:a16="http://schemas.microsoft.com/office/drawing/2014/main" id="{946E876D-D90E-8248-B7D4-49141526196D}"/>
                </a:ext>
              </a:extLst>
            </p:cNvPr>
            <p:cNvSpPr>
              <a:spLocks noChangeArrowheads="1"/>
            </p:cNvSpPr>
            <p:nvPr/>
          </p:nvSpPr>
          <p:spPr bwMode="auto">
            <a:xfrm>
              <a:off x="5342433" y="4705644"/>
              <a:ext cx="62155" cy="115355"/>
            </a:xfrm>
            <a:custGeom>
              <a:avLst/>
              <a:gdLst>
                <a:gd name="T0" fmla="*/ 0 w 43"/>
                <a:gd name="T1" fmla="*/ 2147483646 h 82"/>
                <a:gd name="T2" fmla="*/ 2147483646 w 43"/>
                <a:gd name="T3" fmla="*/ 2147483646 h 82"/>
                <a:gd name="T4" fmla="*/ 2147483646 w 43"/>
                <a:gd name="T5" fmla="*/ 2147483646 h 82"/>
                <a:gd name="T6" fmla="*/ 2147483646 w 43"/>
                <a:gd name="T7" fmla="*/ 2147483646 h 82"/>
                <a:gd name="T8" fmla="*/ 2147483646 w 43"/>
                <a:gd name="T9" fmla="*/ 2147483646 h 82"/>
                <a:gd name="T10" fmla="*/ 2147483646 w 43"/>
                <a:gd name="T11" fmla="*/ 0 h 82"/>
                <a:gd name="T12" fmla="*/ 2147483646 w 43"/>
                <a:gd name="T13" fmla="*/ 2147483646 h 82"/>
                <a:gd name="T14" fmla="*/ 2147483646 w 43"/>
                <a:gd name="T15" fmla="*/ 2147483646 h 82"/>
                <a:gd name="T16" fmla="*/ 2147483646 w 43"/>
                <a:gd name="T17" fmla="*/ 2147483646 h 82"/>
                <a:gd name="T18" fmla="*/ 2147483646 w 43"/>
                <a:gd name="T19" fmla="*/ 2147483646 h 82"/>
                <a:gd name="T20" fmla="*/ 2147483646 w 43"/>
                <a:gd name="T21" fmla="*/ 2147483646 h 82"/>
                <a:gd name="T22" fmla="*/ 2147483646 w 43"/>
                <a:gd name="T23" fmla="*/ 2147483646 h 82"/>
                <a:gd name="T24" fmla="*/ 0 w 43"/>
                <a:gd name="T25" fmla="*/ 2147483646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82"/>
                <a:gd name="T41" fmla="*/ 43 w 43"/>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82">
                  <a:moveTo>
                    <a:pt x="0" y="56"/>
                  </a:moveTo>
                  <a:lnTo>
                    <a:pt x="2" y="38"/>
                  </a:lnTo>
                  <a:lnTo>
                    <a:pt x="8" y="30"/>
                  </a:lnTo>
                  <a:lnTo>
                    <a:pt x="8" y="11"/>
                  </a:lnTo>
                  <a:lnTo>
                    <a:pt x="8" y="4"/>
                  </a:lnTo>
                  <a:lnTo>
                    <a:pt x="15" y="0"/>
                  </a:lnTo>
                  <a:lnTo>
                    <a:pt x="34" y="51"/>
                  </a:lnTo>
                  <a:lnTo>
                    <a:pt x="42" y="62"/>
                  </a:lnTo>
                  <a:lnTo>
                    <a:pt x="43" y="65"/>
                  </a:lnTo>
                  <a:lnTo>
                    <a:pt x="42" y="69"/>
                  </a:lnTo>
                  <a:lnTo>
                    <a:pt x="34" y="75"/>
                  </a:lnTo>
                  <a:lnTo>
                    <a:pt x="4" y="82"/>
                  </a:lnTo>
                  <a:lnTo>
                    <a:pt x="0" y="5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1" name="Freeform 1190">
              <a:extLst>
                <a:ext uri="{FF2B5EF4-FFF2-40B4-BE49-F238E27FC236}">
                  <a16:creationId xmlns:a16="http://schemas.microsoft.com/office/drawing/2014/main" id="{3BDEDBB7-7F97-EC4C-9186-E539B45FAFC6}"/>
                </a:ext>
              </a:extLst>
            </p:cNvPr>
            <p:cNvSpPr>
              <a:spLocks noChangeArrowheads="1"/>
            </p:cNvSpPr>
            <p:nvPr/>
          </p:nvSpPr>
          <p:spPr bwMode="auto">
            <a:xfrm>
              <a:off x="5274495" y="4892743"/>
              <a:ext cx="50591" cy="101287"/>
            </a:xfrm>
            <a:custGeom>
              <a:avLst/>
              <a:gdLst>
                <a:gd name="T0" fmla="*/ 0 w 35"/>
                <a:gd name="T1" fmla="*/ 2147483646 h 72"/>
                <a:gd name="T2" fmla="*/ 2147483646 w 35"/>
                <a:gd name="T3" fmla="*/ 2147483646 h 72"/>
                <a:gd name="T4" fmla="*/ 2147483646 w 35"/>
                <a:gd name="T5" fmla="*/ 2147483646 h 72"/>
                <a:gd name="T6" fmla="*/ 2147483646 w 35"/>
                <a:gd name="T7" fmla="*/ 2147483646 h 72"/>
                <a:gd name="T8" fmla="*/ 2147483646 w 35"/>
                <a:gd name="T9" fmla="*/ 2147483646 h 72"/>
                <a:gd name="T10" fmla="*/ 2147483646 w 35"/>
                <a:gd name="T11" fmla="*/ 2147483646 h 72"/>
                <a:gd name="T12" fmla="*/ 0 w 35"/>
                <a:gd name="T13" fmla="*/ 2147483646 h 72"/>
                <a:gd name="T14" fmla="*/ 2147483646 w 35"/>
                <a:gd name="T15" fmla="*/ 0 h 72"/>
                <a:gd name="T16" fmla="*/ 2147483646 w 35"/>
                <a:gd name="T17" fmla="*/ 2147483646 h 72"/>
                <a:gd name="T18" fmla="*/ 2147483646 w 35"/>
                <a:gd name="T19" fmla="*/ 2147483646 h 72"/>
                <a:gd name="T20" fmla="*/ 2147483646 w 35"/>
                <a:gd name="T21" fmla="*/ 2147483646 h 72"/>
                <a:gd name="T22" fmla="*/ 2147483646 w 35"/>
                <a:gd name="T23" fmla="*/ 2147483646 h 72"/>
                <a:gd name="T24" fmla="*/ 2147483646 w 35"/>
                <a:gd name="T25" fmla="*/ 2147483646 h 72"/>
                <a:gd name="T26" fmla="*/ 2147483646 w 35"/>
                <a:gd name="T27" fmla="*/ 2147483646 h 72"/>
                <a:gd name="T28" fmla="*/ 2147483646 w 35"/>
                <a:gd name="T29" fmla="*/ 2147483646 h 72"/>
                <a:gd name="T30" fmla="*/ 2147483646 w 35"/>
                <a:gd name="T31" fmla="*/ 2147483646 h 72"/>
                <a:gd name="T32" fmla="*/ 2147483646 w 35"/>
                <a:gd name="T33" fmla="*/ 2147483646 h 72"/>
                <a:gd name="T34" fmla="*/ 2147483646 w 35"/>
                <a:gd name="T35" fmla="*/ 2147483646 h 72"/>
                <a:gd name="T36" fmla="*/ 2147483646 w 35"/>
                <a:gd name="T37" fmla="*/ 2147483646 h 72"/>
                <a:gd name="T38" fmla="*/ 2147483646 w 35"/>
                <a:gd name="T39" fmla="*/ 2147483646 h 72"/>
                <a:gd name="T40" fmla="*/ 2147483646 w 35"/>
                <a:gd name="T41" fmla="*/ 2147483646 h 72"/>
                <a:gd name="T42" fmla="*/ 2147483646 w 35"/>
                <a:gd name="T43" fmla="*/ 2147483646 h 72"/>
                <a:gd name="T44" fmla="*/ 2147483646 w 35"/>
                <a:gd name="T45" fmla="*/ 2147483646 h 72"/>
                <a:gd name="T46" fmla="*/ 2147483646 w 35"/>
                <a:gd name="T47" fmla="*/ 2147483646 h 72"/>
                <a:gd name="T48" fmla="*/ 2147483646 w 35"/>
                <a:gd name="T49" fmla="*/ 2147483646 h 72"/>
                <a:gd name="T50" fmla="*/ 2147483646 w 35"/>
                <a:gd name="T51" fmla="*/ 2147483646 h 72"/>
                <a:gd name="T52" fmla="*/ 2147483646 w 35"/>
                <a:gd name="T53" fmla="*/ 2147483646 h 72"/>
                <a:gd name="T54" fmla="*/ 2147483646 w 35"/>
                <a:gd name="T55" fmla="*/ 2147483646 h 72"/>
                <a:gd name="T56" fmla="*/ 2147483646 w 35"/>
                <a:gd name="T57" fmla="*/ 2147483646 h 72"/>
                <a:gd name="T58" fmla="*/ 2147483646 w 35"/>
                <a:gd name="T59" fmla="*/ 2147483646 h 72"/>
                <a:gd name="T60" fmla="*/ 2147483646 w 35"/>
                <a:gd name="T61" fmla="*/ 2147483646 h 72"/>
                <a:gd name="T62" fmla="*/ 2147483646 w 35"/>
                <a:gd name="T63" fmla="*/ 2147483646 h 72"/>
                <a:gd name="T64" fmla="*/ 2147483646 w 35"/>
                <a:gd name="T65" fmla="*/ 2147483646 h 72"/>
                <a:gd name="T66" fmla="*/ 2147483646 w 35"/>
                <a:gd name="T67" fmla="*/ 2147483646 h 72"/>
                <a:gd name="T68" fmla="*/ 2147483646 w 35"/>
                <a:gd name="T69" fmla="*/ 2147483646 h 72"/>
                <a:gd name="T70" fmla="*/ 2147483646 w 35"/>
                <a:gd name="T71" fmla="*/ 2147483646 h 72"/>
                <a:gd name="T72" fmla="*/ 2147483646 w 35"/>
                <a:gd name="T73" fmla="*/ 2147483646 h 72"/>
                <a:gd name="T74" fmla="*/ 0 w 35"/>
                <a:gd name="T75" fmla="*/ 2147483646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
                <a:gd name="T115" fmla="*/ 0 h 72"/>
                <a:gd name="T116" fmla="*/ 35 w 35"/>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 h="72">
                  <a:moveTo>
                    <a:pt x="0" y="53"/>
                  </a:moveTo>
                  <a:lnTo>
                    <a:pt x="1" y="49"/>
                  </a:lnTo>
                  <a:lnTo>
                    <a:pt x="7" y="45"/>
                  </a:lnTo>
                  <a:lnTo>
                    <a:pt x="11" y="40"/>
                  </a:lnTo>
                  <a:lnTo>
                    <a:pt x="16" y="35"/>
                  </a:lnTo>
                  <a:lnTo>
                    <a:pt x="1" y="24"/>
                  </a:lnTo>
                  <a:lnTo>
                    <a:pt x="0" y="14"/>
                  </a:lnTo>
                  <a:lnTo>
                    <a:pt x="7" y="0"/>
                  </a:lnTo>
                  <a:lnTo>
                    <a:pt x="30" y="7"/>
                  </a:lnTo>
                  <a:lnTo>
                    <a:pt x="31" y="10"/>
                  </a:lnTo>
                  <a:lnTo>
                    <a:pt x="27" y="17"/>
                  </a:lnTo>
                  <a:lnTo>
                    <a:pt x="25" y="20"/>
                  </a:lnTo>
                  <a:lnTo>
                    <a:pt x="24" y="24"/>
                  </a:lnTo>
                  <a:lnTo>
                    <a:pt x="27" y="25"/>
                  </a:lnTo>
                  <a:lnTo>
                    <a:pt x="30" y="24"/>
                  </a:lnTo>
                  <a:lnTo>
                    <a:pt x="32" y="25"/>
                  </a:lnTo>
                  <a:lnTo>
                    <a:pt x="31" y="23"/>
                  </a:lnTo>
                  <a:lnTo>
                    <a:pt x="33" y="24"/>
                  </a:lnTo>
                  <a:lnTo>
                    <a:pt x="34" y="28"/>
                  </a:lnTo>
                  <a:lnTo>
                    <a:pt x="35" y="43"/>
                  </a:lnTo>
                  <a:lnTo>
                    <a:pt x="34" y="40"/>
                  </a:lnTo>
                  <a:lnTo>
                    <a:pt x="33" y="36"/>
                  </a:lnTo>
                  <a:lnTo>
                    <a:pt x="32" y="38"/>
                  </a:lnTo>
                  <a:lnTo>
                    <a:pt x="33" y="41"/>
                  </a:lnTo>
                  <a:lnTo>
                    <a:pt x="32" y="43"/>
                  </a:lnTo>
                  <a:lnTo>
                    <a:pt x="33" y="47"/>
                  </a:lnTo>
                  <a:lnTo>
                    <a:pt x="31" y="52"/>
                  </a:lnTo>
                  <a:lnTo>
                    <a:pt x="29" y="52"/>
                  </a:lnTo>
                  <a:lnTo>
                    <a:pt x="30" y="55"/>
                  </a:lnTo>
                  <a:lnTo>
                    <a:pt x="26" y="60"/>
                  </a:lnTo>
                  <a:lnTo>
                    <a:pt x="21" y="72"/>
                  </a:lnTo>
                  <a:lnTo>
                    <a:pt x="19" y="72"/>
                  </a:lnTo>
                  <a:lnTo>
                    <a:pt x="20" y="68"/>
                  </a:lnTo>
                  <a:lnTo>
                    <a:pt x="18" y="66"/>
                  </a:lnTo>
                  <a:lnTo>
                    <a:pt x="13" y="66"/>
                  </a:lnTo>
                  <a:lnTo>
                    <a:pt x="4" y="61"/>
                  </a:lnTo>
                  <a:lnTo>
                    <a:pt x="1" y="59"/>
                  </a:lnTo>
                  <a:lnTo>
                    <a:pt x="0" y="5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2" name="Freeform 1191">
              <a:extLst>
                <a:ext uri="{FF2B5EF4-FFF2-40B4-BE49-F238E27FC236}">
                  <a16:creationId xmlns:a16="http://schemas.microsoft.com/office/drawing/2014/main" id="{404607E8-B014-CD4D-8DB2-B5B7E530022A}"/>
                </a:ext>
              </a:extLst>
            </p:cNvPr>
            <p:cNvSpPr>
              <a:spLocks noChangeArrowheads="1"/>
            </p:cNvSpPr>
            <p:nvPr/>
          </p:nvSpPr>
          <p:spPr bwMode="auto">
            <a:xfrm>
              <a:off x="3973579" y="5116420"/>
              <a:ext cx="270301" cy="239151"/>
            </a:xfrm>
            <a:custGeom>
              <a:avLst/>
              <a:gdLst>
                <a:gd name="T0" fmla="*/ 0 w 187"/>
                <a:gd name="T1" fmla="*/ 2147483646 h 170"/>
                <a:gd name="T2" fmla="*/ 2147483646 w 187"/>
                <a:gd name="T3" fmla="*/ 2147483646 h 170"/>
                <a:gd name="T4" fmla="*/ 2147483646 w 187"/>
                <a:gd name="T5" fmla="*/ 2147483646 h 170"/>
                <a:gd name="T6" fmla="*/ 2147483646 w 187"/>
                <a:gd name="T7" fmla="*/ 2147483646 h 170"/>
                <a:gd name="T8" fmla="*/ 2147483646 w 187"/>
                <a:gd name="T9" fmla="*/ 2147483646 h 170"/>
                <a:gd name="T10" fmla="*/ 2147483646 w 187"/>
                <a:gd name="T11" fmla="*/ 2147483646 h 170"/>
                <a:gd name="T12" fmla="*/ 2147483646 w 187"/>
                <a:gd name="T13" fmla="*/ 2147483646 h 170"/>
                <a:gd name="T14" fmla="*/ 2147483646 w 187"/>
                <a:gd name="T15" fmla="*/ 2147483646 h 170"/>
                <a:gd name="T16" fmla="*/ 2147483646 w 187"/>
                <a:gd name="T17" fmla="*/ 2147483646 h 170"/>
                <a:gd name="T18" fmla="*/ 2147483646 w 187"/>
                <a:gd name="T19" fmla="*/ 2147483646 h 170"/>
                <a:gd name="T20" fmla="*/ 2147483646 w 187"/>
                <a:gd name="T21" fmla="*/ 0 h 170"/>
                <a:gd name="T22" fmla="*/ 0 w 187"/>
                <a:gd name="T23" fmla="*/ 2147483646 h 1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7"/>
                <a:gd name="T37" fmla="*/ 0 h 170"/>
                <a:gd name="T38" fmla="*/ 187 w 187"/>
                <a:gd name="T39" fmla="*/ 170 h 1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7" h="170">
                  <a:moveTo>
                    <a:pt x="0" y="167"/>
                  </a:moveTo>
                  <a:lnTo>
                    <a:pt x="23" y="170"/>
                  </a:lnTo>
                  <a:lnTo>
                    <a:pt x="25" y="157"/>
                  </a:lnTo>
                  <a:lnTo>
                    <a:pt x="73" y="162"/>
                  </a:lnTo>
                  <a:lnTo>
                    <a:pt x="71" y="156"/>
                  </a:lnTo>
                  <a:lnTo>
                    <a:pt x="78" y="157"/>
                  </a:lnTo>
                  <a:lnTo>
                    <a:pt x="172" y="165"/>
                  </a:lnTo>
                  <a:lnTo>
                    <a:pt x="186" y="31"/>
                  </a:lnTo>
                  <a:lnTo>
                    <a:pt x="187" y="15"/>
                  </a:lnTo>
                  <a:lnTo>
                    <a:pt x="108" y="9"/>
                  </a:lnTo>
                  <a:lnTo>
                    <a:pt x="27" y="0"/>
                  </a:lnTo>
                  <a:lnTo>
                    <a:pt x="0" y="16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3" name="Freeform 1192">
              <a:extLst>
                <a:ext uri="{FF2B5EF4-FFF2-40B4-BE49-F238E27FC236}">
                  <a16:creationId xmlns:a16="http://schemas.microsoft.com/office/drawing/2014/main" id="{9A03F4A2-5920-F842-90A3-90742B5AF256}"/>
                </a:ext>
              </a:extLst>
            </p:cNvPr>
            <p:cNvSpPr>
              <a:spLocks noChangeArrowheads="1"/>
            </p:cNvSpPr>
            <p:nvPr/>
          </p:nvSpPr>
          <p:spPr bwMode="auto">
            <a:xfrm>
              <a:off x="5096704" y="4733779"/>
              <a:ext cx="229829" cy="175846"/>
            </a:xfrm>
            <a:custGeom>
              <a:avLst/>
              <a:gdLst>
                <a:gd name="T0" fmla="*/ 0 w 159"/>
                <a:gd name="T1" fmla="*/ 2147483646 h 125"/>
                <a:gd name="T2" fmla="*/ 2147483646 w 159"/>
                <a:gd name="T3" fmla="*/ 2147483646 h 125"/>
                <a:gd name="T4" fmla="*/ 2147483646 w 159"/>
                <a:gd name="T5" fmla="*/ 2147483646 h 125"/>
                <a:gd name="T6" fmla="*/ 2147483646 w 159"/>
                <a:gd name="T7" fmla="*/ 2147483646 h 125"/>
                <a:gd name="T8" fmla="*/ 2147483646 w 159"/>
                <a:gd name="T9" fmla="*/ 2147483646 h 125"/>
                <a:gd name="T10" fmla="*/ 2147483646 w 159"/>
                <a:gd name="T11" fmla="*/ 2147483646 h 125"/>
                <a:gd name="T12" fmla="*/ 2147483646 w 159"/>
                <a:gd name="T13" fmla="*/ 2147483646 h 125"/>
                <a:gd name="T14" fmla="*/ 2147483646 w 159"/>
                <a:gd name="T15" fmla="*/ 2147483646 h 125"/>
                <a:gd name="T16" fmla="*/ 2147483646 w 159"/>
                <a:gd name="T17" fmla="*/ 2147483646 h 125"/>
                <a:gd name="T18" fmla="*/ 2147483646 w 159"/>
                <a:gd name="T19" fmla="*/ 2147483646 h 125"/>
                <a:gd name="T20" fmla="*/ 2147483646 w 159"/>
                <a:gd name="T21" fmla="*/ 2147483646 h 125"/>
                <a:gd name="T22" fmla="*/ 2147483646 w 159"/>
                <a:gd name="T23" fmla="*/ 2147483646 h 125"/>
                <a:gd name="T24" fmla="*/ 2147483646 w 159"/>
                <a:gd name="T25" fmla="*/ 2147483646 h 125"/>
                <a:gd name="T26" fmla="*/ 2147483646 w 159"/>
                <a:gd name="T27" fmla="*/ 2147483646 h 125"/>
                <a:gd name="T28" fmla="*/ 2147483646 w 159"/>
                <a:gd name="T29" fmla="*/ 2147483646 h 125"/>
                <a:gd name="T30" fmla="*/ 2147483646 w 159"/>
                <a:gd name="T31" fmla="*/ 2147483646 h 125"/>
                <a:gd name="T32" fmla="*/ 2147483646 w 159"/>
                <a:gd name="T33" fmla="*/ 2147483646 h 125"/>
                <a:gd name="T34" fmla="*/ 2147483646 w 159"/>
                <a:gd name="T35" fmla="*/ 0 h 125"/>
                <a:gd name="T36" fmla="*/ 2147483646 w 159"/>
                <a:gd name="T37" fmla="*/ 2147483646 h 125"/>
                <a:gd name="T38" fmla="*/ 2147483646 w 159"/>
                <a:gd name="T39" fmla="*/ 2147483646 h 125"/>
                <a:gd name="T40" fmla="*/ 2147483646 w 159"/>
                <a:gd name="T41" fmla="*/ 2147483646 h 125"/>
                <a:gd name="T42" fmla="*/ 2147483646 w 159"/>
                <a:gd name="T43" fmla="*/ 2147483646 h 125"/>
                <a:gd name="T44" fmla="*/ 2147483646 w 159"/>
                <a:gd name="T45" fmla="*/ 2147483646 h 125"/>
                <a:gd name="T46" fmla="*/ 2147483646 w 159"/>
                <a:gd name="T47" fmla="*/ 2147483646 h 125"/>
                <a:gd name="T48" fmla="*/ 2147483646 w 159"/>
                <a:gd name="T49" fmla="*/ 2147483646 h 125"/>
                <a:gd name="T50" fmla="*/ 2147483646 w 159"/>
                <a:gd name="T51" fmla="*/ 2147483646 h 125"/>
                <a:gd name="T52" fmla="*/ 2147483646 w 159"/>
                <a:gd name="T53" fmla="*/ 2147483646 h 125"/>
                <a:gd name="T54" fmla="*/ 2147483646 w 159"/>
                <a:gd name="T55" fmla="*/ 2147483646 h 125"/>
                <a:gd name="T56" fmla="*/ 2147483646 w 159"/>
                <a:gd name="T57" fmla="*/ 2147483646 h 125"/>
                <a:gd name="T58" fmla="*/ 2147483646 w 159"/>
                <a:gd name="T59" fmla="*/ 2147483646 h 125"/>
                <a:gd name="T60" fmla="*/ 2147483646 w 159"/>
                <a:gd name="T61" fmla="*/ 2147483646 h 125"/>
                <a:gd name="T62" fmla="*/ 2147483646 w 159"/>
                <a:gd name="T63" fmla="*/ 2147483646 h 125"/>
                <a:gd name="T64" fmla="*/ 2147483646 w 159"/>
                <a:gd name="T65" fmla="*/ 2147483646 h 125"/>
                <a:gd name="T66" fmla="*/ 2147483646 w 159"/>
                <a:gd name="T67" fmla="*/ 2147483646 h 125"/>
                <a:gd name="T68" fmla="*/ 2147483646 w 159"/>
                <a:gd name="T69" fmla="*/ 2147483646 h 125"/>
                <a:gd name="T70" fmla="*/ 2147483646 w 159"/>
                <a:gd name="T71" fmla="*/ 2147483646 h 125"/>
                <a:gd name="T72" fmla="*/ 2147483646 w 159"/>
                <a:gd name="T73" fmla="*/ 2147483646 h 125"/>
                <a:gd name="T74" fmla="*/ 2147483646 w 159"/>
                <a:gd name="T75" fmla="*/ 2147483646 h 125"/>
                <a:gd name="T76" fmla="*/ 2147483646 w 159"/>
                <a:gd name="T77" fmla="*/ 2147483646 h 125"/>
                <a:gd name="T78" fmla="*/ 2147483646 w 159"/>
                <a:gd name="T79" fmla="*/ 2147483646 h 125"/>
                <a:gd name="T80" fmla="*/ 2147483646 w 159"/>
                <a:gd name="T81" fmla="*/ 2147483646 h 125"/>
                <a:gd name="T82" fmla="*/ 2147483646 w 159"/>
                <a:gd name="T83" fmla="*/ 2147483646 h 125"/>
                <a:gd name="T84" fmla="*/ 2147483646 w 159"/>
                <a:gd name="T85" fmla="*/ 2147483646 h 125"/>
                <a:gd name="T86" fmla="*/ 2147483646 w 159"/>
                <a:gd name="T87" fmla="*/ 2147483646 h 125"/>
                <a:gd name="T88" fmla="*/ 2147483646 w 159"/>
                <a:gd name="T89" fmla="*/ 2147483646 h 125"/>
                <a:gd name="T90" fmla="*/ 2147483646 w 159"/>
                <a:gd name="T91" fmla="*/ 2147483646 h 125"/>
                <a:gd name="T92" fmla="*/ 2147483646 w 159"/>
                <a:gd name="T93" fmla="*/ 2147483646 h 125"/>
                <a:gd name="T94" fmla="*/ 2147483646 w 159"/>
                <a:gd name="T95" fmla="*/ 2147483646 h 125"/>
                <a:gd name="T96" fmla="*/ 2147483646 w 159"/>
                <a:gd name="T97" fmla="*/ 2147483646 h 125"/>
                <a:gd name="T98" fmla="*/ 2147483646 w 159"/>
                <a:gd name="T99" fmla="*/ 2147483646 h 125"/>
                <a:gd name="T100" fmla="*/ 2147483646 w 159"/>
                <a:gd name="T101" fmla="*/ 2147483646 h 125"/>
                <a:gd name="T102" fmla="*/ 2147483646 w 159"/>
                <a:gd name="T103" fmla="*/ 2147483646 h 125"/>
                <a:gd name="T104" fmla="*/ 0 w 159"/>
                <a:gd name="T105" fmla="*/ 214748364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9"/>
                <a:gd name="T160" fmla="*/ 0 h 125"/>
                <a:gd name="T161" fmla="*/ 159 w 159"/>
                <a:gd name="T162" fmla="*/ 125 h 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9" h="125">
                  <a:moveTo>
                    <a:pt x="0" y="108"/>
                  </a:moveTo>
                  <a:lnTo>
                    <a:pt x="5" y="115"/>
                  </a:lnTo>
                  <a:lnTo>
                    <a:pt x="109" y="97"/>
                  </a:lnTo>
                  <a:lnTo>
                    <a:pt x="116" y="101"/>
                  </a:lnTo>
                  <a:lnTo>
                    <a:pt x="120" y="108"/>
                  </a:lnTo>
                  <a:lnTo>
                    <a:pt x="130" y="113"/>
                  </a:lnTo>
                  <a:lnTo>
                    <a:pt x="153" y="120"/>
                  </a:lnTo>
                  <a:lnTo>
                    <a:pt x="154" y="123"/>
                  </a:lnTo>
                  <a:lnTo>
                    <a:pt x="155" y="125"/>
                  </a:lnTo>
                  <a:lnTo>
                    <a:pt x="156" y="124"/>
                  </a:lnTo>
                  <a:lnTo>
                    <a:pt x="158" y="118"/>
                  </a:lnTo>
                  <a:lnTo>
                    <a:pt x="159" y="107"/>
                  </a:lnTo>
                  <a:lnTo>
                    <a:pt x="155" y="87"/>
                  </a:lnTo>
                  <a:lnTo>
                    <a:pt x="155" y="66"/>
                  </a:lnTo>
                  <a:lnTo>
                    <a:pt x="150" y="49"/>
                  </a:lnTo>
                  <a:lnTo>
                    <a:pt x="144" y="35"/>
                  </a:lnTo>
                  <a:lnTo>
                    <a:pt x="142" y="22"/>
                  </a:lnTo>
                  <a:lnTo>
                    <a:pt x="135" y="0"/>
                  </a:lnTo>
                  <a:lnTo>
                    <a:pt x="103" y="8"/>
                  </a:lnTo>
                  <a:lnTo>
                    <a:pt x="101" y="7"/>
                  </a:lnTo>
                  <a:lnTo>
                    <a:pt x="92" y="14"/>
                  </a:lnTo>
                  <a:lnTo>
                    <a:pt x="83" y="25"/>
                  </a:lnTo>
                  <a:lnTo>
                    <a:pt x="82" y="30"/>
                  </a:lnTo>
                  <a:lnTo>
                    <a:pt x="78" y="34"/>
                  </a:lnTo>
                  <a:lnTo>
                    <a:pt x="71" y="40"/>
                  </a:lnTo>
                  <a:lnTo>
                    <a:pt x="74" y="44"/>
                  </a:lnTo>
                  <a:lnTo>
                    <a:pt x="75" y="41"/>
                  </a:lnTo>
                  <a:lnTo>
                    <a:pt x="77" y="42"/>
                  </a:lnTo>
                  <a:lnTo>
                    <a:pt x="76" y="44"/>
                  </a:lnTo>
                  <a:lnTo>
                    <a:pt x="77" y="44"/>
                  </a:lnTo>
                  <a:lnTo>
                    <a:pt x="76" y="47"/>
                  </a:lnTo>
                  <a:lnTo>
                    <a:pt x="75" y="47"/>
                  </a:lnTo>
                  <a:lnTo>
                    <a:pt x="75" y="48"/>
                  </a:lnTo>
                  <a:lnTo>
                    <a:pt x="78" y="52"/>
                  </a:lnTo>
                  <a:lnTo>
                    <a:pt x="78" y="56"/>
                  </a:lnTo>
                  <a:lnTo>
                    <a:pt x="73" y="58"/>
                  </a:lnTo>
                  <a:lnTo>
                    <a:pt x="68" y="65"/>
                  </a:lnTo>
                  <a:lnTo>
                    <a:pt x="62" y="68"/>
                  </a:lnTo>
                  <a:lnTo>
                    <a:pt x="52" y="69"/>
                  </a:lnTo>
                  <a:lnTo>
                    <a:pt x="49" y="72"/>
                  </a:lnTo>
                  <a:lnTo>
                    <a:pt x="43" y="69"/>
                  </a:lnTo>
                  <a:lnTo>
                    <a:pt x="26" y="71"/>
                  </a:lnTo>
                  <a:lnTo>
                    <a:pt x="13" y="75"/>
                  </a:lnTo>
                  <a:lnTo>
                    <a:pt x="14" y="79"/>
                  </a:lnTo>
                  <a:lnTo>
                    <a:pt x="13" y="81"/>
                  </a:lnTo>
                  <a:lnTo>
                    <a:pt x="14" y="81"/>
                  </a:lnTo>
                  <a:lnTo>
                    <a:pt x="16" y="85"/>
                  </a:lnTo>
                  <a:lnTo>
                    <a:pt x="18" y="85"/>
                  </a:lnTo>
                  <a:lnTo>
                    <a:pt x="19" y="89"/>
                  </a:lnTo>
                  <a:lnTo>
                    <a:pt x="19" y="90"/>
                  </a:lnTo>
                  <a:lnTo>
                    <a:pt x="16" y="92"/>
                  </a:lnTo>
                  <a:lnTo>
                    <a:pt x="15" y="96"/>
                  </a:lnTo>
                  <a:lnTo>
                    <a:pt x="0" y="10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4" name="Freeform 1193">
              <a:extLst>
                <a:ext uri="{FF2B5EF4-FFF2-40B4-BE49-F238E27FC236}">
                  <a16:creationId xmlns:a16="http://schemas.microsoft.com/office/drawing/2014/main" id="{8871D148-05DA-994B-A2F5-B6FC33A5C84C}"/>
                </a:ext>
              </a:extLst>
            </p:cNvPr>
            <p:cNvSpPr>
              <a:spLocks noChangeArrowheads="1"/>
            </p:cNvSpPr>
            <p:nvPr/>
          </p:nvSpPr>
          <p:spPr bwMode="auto">
            <a:xfrm>
              <a:off x="5309187" y="4916659"/>
              <a:ext cx="8673" cy="9847"/>
            </a:xfrm>
            <a:custGeom>
              <a:avLst/>
              <a:gdLst>
                <a:gd name="T0" fmla="*/ 0 w 6"/>
                <a:gd name="T1" fmla="*/ 2147483646 h 7"/>
                <a:gd name="T2" fmla="*/ 2147483646 w 6"/>
                <a:gd name="T3" fmla="*/ 2147483646 h 7"/>
                <a:gd name="T4" fmla="*/ 2147483646 w 6"/>
                <a:gd name="T5" fmla="*/ 0 h 7"/>
                <a:gd name="T6" fmla="*/ 2147483646 w 6"/>
                <a:gd name="T7" fmla="*/ 2147483646 h 7"/>
                <a:gd name="T8" fmla="*/ 2147483646 w 6"/>
                <a:gd name="T9" fmla="*/ 2147483646 h 7"/>
                <a:gd name="T10" fmla="*/ 0 w 6"/>
                <a:gd name="T11" fmla="*/ 2147483646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7"/>
                  </a:moveTo>
                  <a:lnTo>
                    <a:pt x="1" y="3"/>
                  </a:lnTo>
                  <a:lnTo>
                    <a:pt x="3" y="0"/>
                  </a:lnTo>
                  <a:lnTo>
                    <a:pt x="6" y="2"/>
                  </a:lnTo>
                  <a:lnTo>
                    <a:pt x="3" y="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5" name="Freeform 1194">
              <a:extLst>
                <a:ext uri="{FF2B5EF4-FFF2-40B4-BE49-F238E27FC236}">
                  <a16:creationId xmlns:a16="http://schemas.microsoft.com/office/drawing/2014/main" id="{9BAE72D5-BD0E-F74F-8AEA-1DF59E416ED4}"/>
                </a:ext>
              </a:extLst>
            </p:cNvPr>
            <p:cNvSpPr>
              <a:spLocks noChangeArrowheads="1"/>
            </p:cNvSpPr>
            <p:nvPr/>
          </p:nvSpPr>
          <p:spPr bwMode="auto">
            <a:xfrm>
              <a:off x="5317860" y="4882896"/>
              <a:ext cx="70827" cy="37982"/>
            </a:xfrm>
            <a:custGeom>
              <a:avLst/>
              <a:gdLst>
                <a:gd name="T0" fmla="*/ 0 w 49"/>
                <a:gd name="T1" fmla="*/ 2147483646 h 27"/>
                <a:gd name="T2" fmla="*/ 2147483646 w 49"/>
                <a:gd name="T3" fmla="*/ 2147483646 h 27"/>
                <a:gd name="T4" fmla="*/ 2147483646 w 49"/>
                <a:gd name="T5" fmla="*/ 2147483646 h 27"/>
                <a:gd name="T6" fmla="*/ 2147483646 w 49"/>
                <a:gd name="T7" fmla="*/ 2147483646 h 27"/>
                <a:gd name="T8" fmla="*/ 2147483646 w 49"/>
                <a:gd name="T9" fmla="*/ 2147483646 h 27"/>
                <a:gd name="T10" fmla="*/ 2147483646 w 49"/>
                <a:gd name="T11" fmla="*/ 2147483646 h 27"/>
                <a:gd name="T12" fmla="*/ 2147483646 w 49"/>
                <a:gd name="T13" fmla="*/ 2147483646 h 27"/>
                <a:gd name="T14" fmla="*/ 2147483646 w 49"/>
                <a:gd name="T15" fmla="*/ 2147483646 h 27"/>
                <a:gd name="T16" fmla="*/ 2147483646 w 49"/>
                <a:gd name="T17" fmla="*/ 2147483646 h 27"/>
                <a:gd name="T18" fmla="*/ 2147483646 w 49"/>
                <a:gd name="T19" fmla="*/ 2147483646 h 27"/>
                <a:gd name="T20" fmla="*/ 2147483646 w 49"/>
                <a:gd name="T21" fmla="*/ 2147483646 h 27"/>
                <a:gd name="T22" fmla="*/ 2147483646 w 49"/>
                <a:gd name="T23" fmla="*/ 2147483646 h 27"/>
                <a:gd name="T24" fmla="*/ 2147483646 w 49"/>
                <a:gd name="T25" fmla="*/ 2147483646 h 27"/>
                <a:gd name="T26" fmla="*/ 2147483646 w 49"/>
                <a:gd name="T27" fmla="*/ 2147483646 h 27"/>
                <a:gd name="T28" fmla="*/ 2147483646 w 49"/>
                <a:gd name="T29" fmla="*/ 2147483646 h 27"/>
                <a:gd name="T30" fmla="*/ 2147483646 w 49"/>
                <a:gd name="T31" fmla="*/ 2147483646 h 27"/>
                <a:gd name="T32" fmla="*/ 2147483646 w 49"/>
                <a:gd name="T33" fmla="*/ 2147483646 h 27"/>
                <a:gd name="T34" fmla="*/ 2147483646 w 49"/>
                <a:gd name="T35" fmla="*/ 2147483646 h 27"/>
                <a:gd name="T36" fmla="*/ 2147483646 w 49"/>
                <a:gd name="T37" fmla="*/ 2147483646 h 27"/>
                <a:gd name="T38" fmla="*/ 2147483646 w 49"/>
                <a:gd name="T39" fmla="*/ 2147483646 h 27"/>
                <a:gd name="T40" fmla="*/ 2147483646 w 49"/>
                <a:gd name="T41" fmla="*/ 2147483646 h 27"/>
                <a:gd name="T42" fmla="*/ 2147483646 w 49"/>
                <a:gd name="T43" fmla="*/ 2147483646 h 27"/>
                <a:gd name="T44" fmla="*/ 2147483646 w 49"/>
                <a:gd name="T45" fmla="*/ 2147483646 h 27"/>
                <a:gd name="T46" fmla="*/ 2147483646 w 49"/>
                <a:gd name="T47" fmla="*/ 2147483646 h 27"/>
                <a:gd name="T48" fmla="*/ 2147483646 w 49"/>
                <a:gd name="T49" fmla="*/ 2147483646 h 27"/>
                <a:gd name="T50" fmla="*/ 2147483646 w 49"/>
                <a:gd name="T51" fmla="*/ 2147483646 h 27"/>
                <a:gd name="T52" fmla="*/ 2147483646 w 49"/>
                <a:gd name="T53" fmla="*/ 2147483646 h 27"/>
                <a:gd name="T54" fmla="*/ 2147483646 w 49"/>
                <a:gd name="T55" fmla="*/ 2147483646 h 27"/>
                <a:gd name="T56" fmla="*/ 2147483646 w 49"/>
                <a:gd name="T57" fmla="*/ 2147483646 h 27"/>
                <a:gd name="T58" fmla="*/ 2147483646 w 49"/>
                <a:gd name="T59" fmla="*/ 2147483646 h 27"/>
                <a:gd name="T60" fmla="*/ 2147483646 w 49"/>
                <a:gd name="T61" fmla="*/ 2147483646 h 27"/>
                <a:gd name="T62" fmla="*/ 2147483646 w 49"/>
                <a:gd name="T63" fmla="*/ 2147483646 h 27"/>
                <a:gd name="T64" fmla="*/ 2147483646 w 49"/>
                <a:gd name="T65" fmla="*/ 0 h 27"/>
                <a:gd name="T66" fmla="*/ 2147483646 w 49"/>
                <a:gd name="T67" fmla="*/ 0 h 27"/>
                <a:gd name="T68" fmla="*/ 2147483646 w 49"/>
                <a:gd name="T69" fmla="*/ 2147483646 h 27"/>
                <a:gd name="T70" fmla="*/ 2147483646 w 49"/>
                <a:gd name="T71" fmla="*/ 2147483646 h 27"/>
                <a:gd name="T72" fmla="*/ 2147483646 w 49"/>
                <a:gd name="T73" fmla="*/ 2147483646 h 27"/>
                <a:gd name="T74" fmla="*/ 2147483646 w 49"/>
                <a:gd name="T75" fmla="*/ 2147483646 h 27"/>
                <a:gd name="T76" fmla="*/ 2147483646 w 49"/>
                <a:gd name="T77" fmla="*/ 2147483646 h 27"/>
                <a:gd name="T78" fmla="*/ 2147483646 w 49"/>
                <a:gd name="T79" fmla="*/ 2147483646 h 27"/>
                <a:gd name="T80" fmla="*/ 2147483646 w 49"/>
                <a:gd name="T81" fmla="*/ 2147483646 h 27"/>
                <a:gd name="T82" fmla="*/ 2147483646 w 49"/>
                <a:gd name="T83" fmla="*/ 2147483646 h 27"/>
                <a:gd name="T84" fmla="*/ 2147483646 w 49"/>
                <a:gd name="T85" fmla="*/ 2147483646 h 27"/>
                <a:gd name="T86" fmla="*/ 2147483646 w 49"/>
                <a:gd name="T87" fmla="*/ 2147483646 h 27"/>
                <a:gd name="T88" fmla="*/ 2147483646 w 49"/>
                <a:gd name="T89" fmla="*/ 2147483646 h 27"/>
                <a:gd name="T90" fmla="*/ 2147483646 w 49"/>
                <a:gd name="T91" fmla="*/ 2147483646 h 27"/>
                <a:gd name="T92" fmla="*/ 2147483646 w 49"/>
                <a:gd name="T93" fmla="*/ 2147483646 h 27"/>
                <a:gd name="T94" fmla="*/ 2147483646 w 49"/>
                <a:gd name="T95" fmla="*/ 2147483646 h 27"/>
                <a:gd name="T96" fmla="*/ 0 w 49"/>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
                <a:gd name="T148" fmla="*/ 0 h 27"/>
                <a:gd name="T149" fmla="*/ 49 w 49"/>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 h="27">
                  <a:moveTo>
                    <a:pt x="0" y="24"/>
                  </a:moveTo>
                  <a:lnTo>
                    <a:pt x="1" y="26"/>
                  </a:lnTo>
                  <a:lnTo>
                    <a:pt x="2" y="26"/>
                  </a:lnTo>
                  <a:lnTo>
                    <a:pt x="4" y="24"/>
                  </a:lnTo>
                  <a:lnTo>
                    <a:pt x="5" y="24"/>
                  </a:lnTo>
                  <a:lnTo>
                    <a:pt x="6" y="24"/>
                  </a:lnTo>
                  <a:lnTo>
                    <a:pt x="3" y="27"/>
                  </a:lnTo>
                  <a:lnTo>
                    <a:pt x="7" y="25"/>
                  </a:lnTo>
                  <a:lnTo>
                    <a:pt x="8" y="24"/>
                  </a:lnTo>
                  <a:lnTo>
                    <a:pt x="15" y="22"/>
                  </a:lnTo>
                  <a:lnTo>
                    <a:pt x="21" y="18"/>
                  </a:lnTo>
                  <a:lnTo>
                    <a:pt x="27" y="16"/>
                  </a:lnTo>
                  <a:lnTo>
                    <a:pt x="32" y="13"/>
                  </a:lnTo>
                  <a:lnTo>
                    <a:pt x="32" y="14"/>
                  </a:lnTo>
                  <a:lnTo>
                    <a:pt x="22" y="20"/>
                  </a:lnTo>
                  <a:lnTo>
                    <a:pt x="20" y="21"/>
                  </a:lnTo>
                  <a:lnTo>
                    <a:pt x="21" y="21"/>
                  </a:lnTo>
                  <a:lnTo>
                    <a:pt x="24" y="20"/>
                  </a:lnTo>
                  <a:lnTo>
                    <a:pt x="39" y="10"/>
                  </a:lnTo>
                  <a:lnTo>
                    <a:pt x="42" y="8"/>
                  </a:lnTo>
                  <a:lnTo>
                    <a:pt x="49" y="2"/>
                  </a:lnTo>
                  <a:lnTo>
                    <a:pt x="49" y="1"/>
                  </a:lnTo>
                  <a:lnTo>
                    <a:pt x="48" y="1"/>
                  </a:lnTo>
                  <a:lnTo>
                    <a:pt x="44" y="4"/>
                  </a:lnTo>
                  <a:lnTo>
                    <a:pt x="42" y="3"/>
                  </a:lnTo>
                  <a:lnTo>
                    <a:pt x="39" y="5"/>
                  </a:lnTo>
                  <a:lnTo>
                    <a:pt x="38" y="5"/>
                  </a:lnTo>
                  <a:lnTo>
                    <a:pt x="36" y="10"/>
                  </a:lnTo>
                  <a:lnTo>
                    <a:pt x="35" y="10"/>
                  </a:lnTo>
                  <a:lnTo>
                    <a:pt x="32" y="10"/>
                  </a:lnTo>
                  <a:lnTo>
                    <a:pt x="36" y="5"/>
                  </a:lnTo>
                  <a:lnTo>
                    <a:pt x="36" y="4"/>
                  </a:lnTo>
                  <a:lnTo>
                    <a:pt x="39" y="0"/>
                  </a:lnTo>
                  <a:lnTo>
                    <a:pt x="38" y="0"/>
                  </a:lnTo>
                  <a:lnTo>
                    <a:pt x="32" y="7"/>
                  </a:lnTo>
                  <a:lnTo>
                    <a:pt x="24" y="10"/>
                  </a:lnTo>
                  <a:lnTo>
                    <a:pt x="19" y="10"/>
                  </a:lnTo>
                  <a:lnTo>
                    <a:pt x="18" y="13"/>
                  </a:lnTo>
                  <a:lnTo>
                    <a:pt x="13" y="14"/>
                  </a:lnTo>
                  <a:lnTo>
                    <a:pt x="11" y="13"/>
                  </a:lnTo>
                  <a:lnTo>
                    <a:pt x="11" y="15"/>
                  </a:lnTo>
                  <a:lnTo>
                    <a:pt x="9" y="15"/>
                  </a:lnTo>
                  <a:lnTo>
                    <a:pt x="7" y="16"/>
                  </a:lnTo>
                  <a:lnTo>
                    <a:pt x="7" y="18"/>
                  </a:lnTo>
                  <a:lnTo>
                    <a:pt x="6" y="18"/>
                  </a:lnTo>
                  <a:lnTo>
                    <a:pt x="5" y="19"/>
                  </a:lnTo>
                  <a:lnTo>
                    <a:pt x="2" y="21"/>
                  </a:lnTo>
                  <a:lnTo>
                    <a:pt x="1" y="22"/>
                  </a:lnTo>
                  <a:lnTo>
                    <a:pt x="0" y="2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6" name="Freeform 1195">
              <a:extLst>
                <a:ext uri="{FF2B5EF4-FFF2-40B4-BE49-F238E27FC236}">
                  <a16:creationId xmlns:a16="http://schemas.microsoft.com/office/drawing/2014/main" id="{FFECE8A6-0C43-2F4D-B8CC-1450B8EF3F68}"/>
                </a:ext>
              </a:extLst>
            </p:cNvPr>
            <p:cNvSpPr>
              <a:spLocks noChangeArrowheads="1"/>
            </p:cNvSpPr>
            <p:nvPr/>
          </p:nvSpPr>
          <p:spPr bwMode="auto">
            <a:xfrm>
              <a:off x="4976730" y="5100945"/>
              <a:ext cx="329566" cy="126609"/>
            </a:xfrm>
            <a:custGeom>
              <a:avLst/>
              <a:gdLst>
                <a:gd name="T0" fmla="*/ 2147483646 w 228"/>
                <a:gd name="T1" fmla="*/ 2147483646 h 90"/>
                <a:gd name="T2" fmla="*/ 2147483646 w 228"/>
                <a:gd name="T3" fmla="*/ 2147483646 h 90"/>
                <a:gd name="T4" fmla="*/ 2147483646 w 228"/>
                <a:gd name="T5" fmla="*/ 2147483646 h 90"/>
                <a:gd name="T6" fmla="*/ 2147483646 w 228"/>
                <a:gd name="T7" fmla="*/ 2147483646 h 90"/>
                <a:gd name="T8" fmla="*/ 2147483646 w 228"/>
                <a:gd name="T9" fmla="*/ 2147483646 h 90"/>
                <a:gd name="T10" fmla="*/ 2147483646 w 228"/>
                <a:gd name="T11" fmla="*/ 2147483646 h 90"/>
                <a:gd name="T12" fmla="*/ 2147483646 w 228"/>
                <a:gd name="T13" fmla="*/ 2147483646 h 90"/>
                <a:gd name="T14" fmla="*/ 2147483646 w 228"/>
                <a:gd name="T15" fmla="*/ 2147483646 h 90"/>
                <a:gd name="T16" fmla="*/ 2147483646 w 228"/>
                <a:gd name="T17" fmla="*/ 2147483646 h 90"/>
                <a:gd name="T18" fmla="*/ 2147483646 w 228"/>
                <a:gd name="T19" fmla="*/ 2147483646 h 90"/>
                <a:gd name="T20" fmla="*/ 2147483646 w 228"/>
                <a:gd name="T21" fmla="*/ 2147483646 h 90"/>
                <a:gd name="T22" fmla="*/ 2147483646 w 228"/>
                <a:gd name="T23" fmla="*/ 2147483646 h 90"/>
                <a:gd name="T24" fmla="*/ 2147483646 w 228"/>
                <a:gd name="T25" fmla="*/ 2147483646 h 90"/>
                <a:gd name="T26" fmla="*/ 2147483646 w 228"/>
                <a:gd name="T27" fmla="*/ 2147483646 h 90"/>
                <a:gd name="T28" fmla="*/ 2147483646 w 228"/>
                <a:gd name="T29" fmla="*/ 2147483646 h 90"/>
                <a:gd name="T30" fmla="*/ 2147483646 w 228"/>
                <a:gd name="T31" fmla="*/ 2147483646 h 90"/>
                <a:gd name="T32" fmla="*/ 2147483646 w 228"/>
                <a:gd name="T33" fmla="*/ 2147483646 h 90"/>
                <a:gd name="T34" fmla="*/ 2147483646 w 228"/>
                <a:gd name="T35" fmla="*/ 2147483646 h 90"/>
                <a:gd name="T36" fmla="*/ 2147483646 w 228"/>
                <a:gd name="T37" fmla="*/ 2147483646 h 90"/>
                <a:gd name="T38" fmla="*/ 2147483646 w 228"/>
                <a:gd name="T39" fmla="*/ 2147483646 h 90"/>
                <a:gd name="T40" fmla="*/ 2147483646 w 228"/>
                <a:gd name="T41" fmla="*/ 2147483646 h 90"/>
                <a:gd name="T42" fmla="*/ 2147483646 w 228"/>
                <a:gd name="T43" fmla="*/ 2147483646 h 90"/>
                <a:gd name="T44" fmla="*/ 2147483646 w 228"/>
                <a:gd name="T45" fmla="*/ 2147483646 h 90"/>
                <a:gd name="T46" fmla="*/ 2147483646 w 228"/>
                <a:gd name="T47" fmla="*/ 2147483646 h 90"/>
                <a:gd name="T48" fmla="*/ 2147483646 w 228"/>
                <a:gd name="T49" fmla="*/ 2147483646 h 90"/>
                <a:gd name="T50" fmla="*/ 2147483646 w 228"/>
                <a:gd name="T51" fmla="*/ 2147483646 h 90"/>
                <a:gd name="T52" fmla="*/ 2147483646 w 228"/>
                <a:gd name="T53" fmla="*/ 2147483646 h 90"/>
                <a:gd name="T54" fmla="*/ 2147483646 w 228"/>
                <a:gd name="T55" fmla="*/ 2147483646 h 90"/>
                <a:gd name="T56" fmla="*/ 2147483646 w 228"/>
                <a:gd name="T57" fmla="*/ 2147483646 h 90"/>
                <a:gd name="T58" fmla="*/ 2147483646 w 228"/>
                <a:gd name="T59" fmla="*/ 2147483646 h 90"/>
                <a:gd name="T60" fmla="*/ 2147483646 w 228"/>
                <a:gd name="T61" fmla="*/ 2147483646 h 90"/>
                <a:gd name="T62" fmla="*/ 2147483646 w 228"/>
                <a:gd name="T63" fmla="*/ 2147483646 h 90"/>
                <a:gd name="T64" fmla="*/ 2147483646 w 228"/>
                <a:gd name="T65" fmla="*/ 2147483646 h 90"/>
                <a:gd name="T66" fmla="*/ 2147483646 w 228"/>
                <a:gd name="T67" fmla="*/ 2147483646 h 90"/>
                <a:gd name="T68" fmla="*/ 2147483646 w 228"/>
                <a:gd name="T69" fmla="*/ 2147483646 h 90"/>
                <a:gd name="T70" fmla="*/ 2147483646 w 228"/>
                <a:gd name="T71" fmla="*/ 2147483646 h 90"/>
                <a:gd name="T72" fmla="*/ 2147483646 w 228"/>
                <a:gd name="T73" fmla="*/ 2147483646 h 90"/>
                <a:gd name="T74" fmla="*/ 2147483646 w 228"/>
                <a:gd name="T75" fmla="*/ 2147483646 h 90"/>
                <a:gd name="T76" fmla="*/ 2147483646 w 228"/>
                <a:gd name="T77" fmla="*/ 2147483646 h 90"/>
                <a:gd name="T78" fmla="*/ 2147483646 w 228"/>
                <a:gd name="T79" fmla="*/ 2147483646 h 90"/>
                <a:gd name="T80" fmla="*/ 2147483646 w 228"/>
                <a:gd name="T81" fmla="*/ 2147483646 h 90"/>
                <a:gd name="T82" fmla="*/ 2147483646 w 228"/>
                <a:gd name="T83" fmla="*/ 2147483646 h 90"/>
                <a:gd name="T84" fmla="*/ 2147483646 w 228"/>
                <a:gd name="T85" fmla="*/ 2147483646 h 90"/>
                <a:gd name="T86" fmla="*/ 2147483646 w 228"/>
                <a:gd name="T87" fmla="*/ 2147483646 h 90"/>
                <a:gd name="T88" fmla="*/ 2147483646 w 228"/>
                <a:gd name="T89" fmla="*/ 2147483646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8"/>
                <a:gd name="T136" fmla="*/ 0 h 90"/>
                <a:gd name="T137" fmla="*/ 228 w 228"/>
                <a:gd name="T138" fmla="*/ 90 h 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8" h="90">
                  <a:moveTo>
                    <a:pt x="0" y="71"/>
                  </a:moveTo>
                  <a:lnTo>
                    <a:pt x="1" y="77"/>
                  </a:lnTo>
                  <a:lnTo>
                    <a:pt x="33" y="74"/>
                  </a:lnTo>
                  <a:lnTo>
                    <a:pt x="53" y="65"/>
                  </a:lnTo>
                  <a:lnTo>
                    <a:pt x="89" y="62"/>
                  </a:lnTo>
                  <a:lnTo>
                    <a:pt x="104" y="70"/>
                  </a:lnTo>
                  <a:lnTo>
                    <a:pt x="128" y="67"/>
                  </a:lnTo>
                  <a:lnTo>
                    <a:pt x="164" y="90"/>
                  </a:lnTo>
                  <a:lnTo>
                    <a:pt x="168" y="87"/>
                  </a:lnTo>
                  <a:lnTo>
                    <a:pt x="177" y="87"/>
                  </a:lnTo>
                  <a:lnTo>
                    <a:pt x="179" y="81"/>
                  </a:lnTo>
                  <a:lnTo>
                    <a:pt x="181" y="84"/>
                  </a:lnTo>
                  <a:lnTo>
                    <a:pt x="183" y="74"/>
                  </a:lnTo>
                  <a:lnTo>
                    <a:pt x="188" y="68"/>
                  </a:lnTo>
                  <a:lnTo>
                    <a:pt x="193" y="65"/>
                  </a:lnTo>
                  <a:lnTo>
                    <a:pt x="190" y="64"/>
                  </a:lnTo>
                  <a:lnTo>
                    <a:pt x="191" y="62"/>
                  </a:lnTo>
                  <a:lnTo>
                    <a:pt x="189" y="59"/>
                  </a:lnTo>
                  <a:lnTo>
                    <a:pt x="192" y="62"/>
                  </a:lnTo>
                  <a:lnTo>
                    <a:pt x="191" y="63"/>
                  </a:lnTo>
                  <a:lnTo>
                    <a:pt x="193" y="64"/>
                  </a:lnTo>
                  <a:lnTo>
                    <a:pt x="196" y="61"/>
                  </a:lnTo>
                  <a:lnTo>
                    <a:pt x="197" y="61"/>
                  </a:lnTo>
                  <a:lnTo>
                    <a:pt x="196" y="57"/>
                  </a:lnTo>
                  <a:lnTo>
                    <a:pt x="197" y="57"/>
                  </a:lnTo>
                  <a:lnTo>
                    <a:pt x="199" y="59"/>
                  </a:lnTo>
                  <a:lnTo>
                    <a:pt x="207" y="56"/>
                  </a:lnTo>
                  <a:lnTo>
                    <a:pt x="214" y="56"/>
                  </a:lnTo>
                  <a:lnTo>
                    <a:pt x="219" y="48"/>
                  </a:lnTo>
                  <a:lnTo>
                    <a:pt x="217" y="46"/>
                  </a:lnTo>
                  <a:lnTo>
                    <a:pt x="214" y="49"/>
                  </a:lnTo>
                  <a:lnTo>
                    <a:pt x="213" y="46"/>
                  </a:lnTo>
                  <a:lnTo>
                    <a:pt x="210" y="48"/>
                  </a:lnTo>
                  <a:lnTo>
                    <a:pt x="212" y="50"/>
                  </a:lnTo>
                  <a:lnTo>
                    <a:pt x="209" y="49"/>
                  </a:lnTo>
                  <a:lnTo>
                    <a:pt x="209" y="51"/>
                  </a:lnTo>
                  <a:lnTo>
                    <a:pt x="201" y="51"/>
                  </a:lnTo>
                  <a:lnTo>
                    <a:pt x="196" y="47"/>
                  </a:lnTo>
                  <a:lnTo>
                    <a:pt x="196" y="46"/>
                  </a:lnTo>
                  <a:lnTo>
                    <a:pt x="205" y="50"/>
                  </a:lnTo>
                  <a:lnTo>
                    <a:pt x="210" y="44"/>
                  </a:lnTo>
                  <a:lnTo>
                    <a:pt x="207" y="43"/>
                  </a:lnTo>
                  <a:lnTo>
                    <a:pt x="211" y="39"/>
                  </a:lnTo>
                  <a:lnTo>
                    <a:pt x="207" y="40"/>
                  </a:lnTo>
                  <a:lnTo>
                    <a:pt x="195" y="35"/>
                  </a:lnTo>
                  <a:lnTo>
                    <a:pt x="200" y="35"/>
                  </a:lnTo>
                  <a:lnTo>
                    <a:pt x="207" y="37"/>
                  </a:lnTo>
                  <a:lnTo>
                    <a:pt x="207" y="35"/>
                  </a:lnTo>
                  <a:lnTo>
                    <a:pt x="205" y="33"/>
                  </a:lnTo>
                  <a:lnTo>
                    <a:pt x="207" y="33"/>
                  </a:lnTo>
                  <a:lnTo>
                    <a:pt x="210" y="31"/>
                  </a:lnTo>
                  <a:lnTo>
                    <a:pt x="208" y="34"/>
                  </a:lnTo>
                  <a:lnTo>
                    <a:pt x="210" y="36"/>
                  </a:lnTo>
                  <a:lnTo>
                    <a:pt x="212" y="34"/>
                  </a:lnTo>
                  <a:lnTo>
                    <a:pt x="214" y="37"/>
                  </a:lnTo>
                  <a:lnTo>
                    <a:pt x="216" y="36"/>
                  </a:lnTo>
                  <a:lnTo>
                    <a:pt x="220" y="36"/>
                  </a:lnTo>
                  <a:lnTo>
                    <a:pt x="223" y="33"/>
                  </a:lnTo>
                  <a:lnTo>
                    <a:pt x="225" y="26"/>
                  </a:lnTo>
                  <a:lnTo>
                    <a:pt x="228" y="26"/>
                  </a:lnTo>
                  <a:lnTo>
                    <a:pt x="228" y="23"/>
                  </a:lnTo>
                  <a:lnTo>
                    <a:pt x="226" y="18"/>
                  </a:lnTo>
                  <a:lnTo>
                    <a:pt x="223" y="18"/>
                  </a:lnTo>
                  <a:lnTo>
                    <a:pt x="220" y="26"/>
                  </a:lnTo>
                  <a:lnTo>
                    <a:pt x="217" y="22"/>
                  </a:lnTo>
                  <a:lnTo>
                    <a:pt x="217" y="16"/>
                  </a:lnTo>
                  <a:lnTo>
                    <a:pt x="210" y="20"/>
                  </a:lnTo>
                  <a:lnTo>
                    <a:pt x="199" y="21"/>
                  </a:lnTo>
                  <a:lnTo>
                    <a:pt x="201" y="18"/>
                  </a:lnTo>
                  <a:lnTo>
                    <a:pt x="206" y="15"/>
                  </a:lnTo>
                  <a:lnTo>
                    <a:pt x="216" y="12"/>
                  </a:lnTo>
                  <a:lnTo>
                    <a:pt x="213" y="7"/>
                  </a:lnTo>
                  <a:lnTo>
                    <a:pt x="220" y="11"/>
                  </a:lnTo>
                  <a:lnTo>
                    <a:pt x="217" y="7"/>
                  </a:lnTo>
                  <a:lnTo>
                    <a:pt x="223" y="12"/>
                  </a:lnTo>
                  <a:lnTo>
                    <a:pt x="219" y="3"/>
                  </a:lnTo>
                  <a:lnTo>
                    <a:pt x="214" y="0"/>
                  </a:lnTo>
                  <a:lnTo>
                    <a:pt x="132" y="13"/>
                  </a:lnTo>
                  <a:lnTo>
                    <a:pt x="66" y="21"/>
                  </a:lnTo>
                  <a:lnTo>
                    <a:pt x="64" y="28"/>
                  </a:lnTo>
                  <a:lnTo>
                    <a:pt x="60" y="30"/>
                  </a:lnTo>
                  <a:lnTo>
                    <a:pt x="56" y="38"/>
                  </a:lnTo>
                  <a:lnTo>
                    <a:pt x="52" y="37"/>
                  </a:lnTo>
                  <a:lnTo>
                    <a:pt x="48" y="39"/>
                  </a:lnTo>
                  <a:lnTo>
                    <a:pt x="45" y="43"/>
                  </a:lnTo>
                  <a:lnTo>
                    <a:pt x="41" y="41"/>
                  </a:lnTo>
                  <a:lnTo>
                    <a:pt x="35" y="46"/>
                  </a:lnTo>
                  <a:lnTo>
                    <a:pt x="34" y="49"/>
                  </a:lnTo>
                  <a:lnTo>
                    <a:pt x="9" y="63"/>
                  </a:lnTo>
                  <a:lnTo>
                    <a:pt x="7" y="68"/>
                  </a:lnTo>
                  <a:lnTo>
                    <a:pt x="0" y="7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7" name="Freeform 1196">
              <a:extLst>
                <a:ext uri="{FF2B5EF4-FFF2-40B4-BE49-F238E27FC236}">
                  <a16:creationId xmlns:a16="http://schemas.microsoft.com/office/drawing/2014/main" id="{0BC1F370-BF5F-1A46-B53A-5246DFA5B404}"/>
                </a:ext>
              </a:extLst>
            </p:cNvPr>
            <p:cNvSpPr>
              <a:spLocks noChangeArrowheads="1"/>
            </p:cNvSpPr>
            <p:nvPr/>
          </p:nvSpPr>
          <p:spPr bwMode="auto">
            <a:xfrm>
              <a:off x="4243880" y="4632491"/>
              <a:ext cx="254402" cy="139270"/>
            </a:xfrm>
            <a:custGeom>
              <a:avLst/>
              <a:gdLst>
                <a:gd name="T0" fmla="*/ 0 w 176"/>
                <a:gd name="T1" fmla="*/ 2147483646 h 99"/>
                <a:gd name="T2" fmla="*/ 2147483646 w 176"/>
                <a:gd name="T3" fmla="*/ 0 h 99"/>
                <a:gd name="T4" fmla="*/ 2147483646 w 176"/>
                <a:gd name="T5" fmla="*/ 2147483646 h 99"/>
                <a:gd name="T6" fmla="*/ 2147483646 w 176"/>
                <a:gd name="T7" fmla="*/ 2147483646 h 99"/>
                <a:gd name="T8" fmla="*/ 2147483646 w 176"/>
                <a:gd name="T9" fmla="*/ 2147483646 h 99"/>
                <a:gd name="T10" fmla="*/ 2147483646 w 176"/>
                <a:gd name="T11" fmla="*/ 2147483646 h 99"/>
                <a:gd name="T12" fmla="*/ 2147483646 w 176"/>
                <a:gd name="T13" fmla="*/ 2147483646 h 99"/>
                <a:gd name="T14" fmla="*/ 2147483646 w 176"/>
                <a:gd name="T15" fmla="*/ 2147483646 h 99"/>
                <a:gd name="T16" fmla="*/ 2147483646 w 176"/>
                <a:gd name="T17" fmla="*/ 2147483646 h 99"/>
                <a:gd name="T18" fmla="*/ 0 w 176"/>
                <a:gd name="T19" fmla="*/ 214748364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99"/>
                <a:gd name="T32" fmla="*/ 176 w 176"/>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99">
                  <a:moveTo>
                    <a:pt x="0" y="91"/>
                  </a:moveTo>
                  <a:lnTo>
                    <a:pt x="9" y="0"/>
                  </a:lnTo>
                  <a:lnTo>
                    <a:pt x="96" y="6"/>
                  </a:lnTo>
                  <a:lnTo>
                    <a:pt x="162" y="7"/>
                  </a:lnTo>
                  <a:lnTo>
                    <a:pt x="164" y="33"/>
                  </a:lnTo>
                  <a:lnTo>
                    <a:pt x="170" y="52"/>
                  </a:lnTo>
                  <a:lnTo>
                    <a:pt x="171" y="78"/>
                  </a:lnTo>
                  <a:lnTo>
                    <a:pt x="176" y="99"/>
                  </a:lnTo>
                  <a:lnTo>
                    <a:pt x="83" y="96"/>
                  </a:lnTo>
                  <a:lnTo>
                    <a:pt x="0" y="9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8" name="Freeform 1197">
              <a:extLst>
                <a:ext uri="{FF2B5EF4-FFF2-40B4-BE49-F238E27FC236}">
                  <a16:creationId xmlns:a16="http://schemas.microsoft.com/office/drawing/2014/main" id="{23E0B550-10E0-CD4F-93FF-2551CCC542B8}"/>
                </a:ext>
              </a:extLst>
            </p:cNvPr>
            <p:cNvSpPr>
              <a:spLocks noChangeArrowheads="1"/>
            </p:cNvSpPr>
            <p:nvPr/>
          </p:nvSpPr>
          <p:spPr bwMode="auto">
            <a:xfrm>
              <a:off x="4921802" y="4901184"/>
              <a:ext cx="161892" cy="157558"/>
            </a:xfrm>
            <a:custGeom>
              <a:avLst/>
              <a:gdLst>
                <a:gd name="T0" fmla="*/ 0 w 112"/>
                <a:gd name="T1" fmla="*/ 2147483646 h 112"/>
                <a:gd name="T2" fmla="*/ 2147483646 w 112"/>
                <a:gd name="T3" fmla="*/ 2147483646 h 112"/>
                <a:gd name="T4" fmla="*/ 2147483646 w 112"/>
                <a:gd name="T5" fmla="*/ 2147483646 h 112"/>
                <a:gd name="T6" fmla="*/ 2147483646 w 112"/>
                <a:gd name="T7" fmla="*/ 2147483646 h 112"/>
                <a:gd name="T8" fmla="*/ 2147483646 w 112"/>
                <a:gd name="T9" fmla="*/ 2147483646 h 112"/>
                <a:gd name="T10" fmla="*/ 2147483646 w 112"/>
                <a:gd name="T11" fmla="*/ 2147483646 h 112"/>
                <a:gd name="T12" fmla="*/ 2147483646 w 112"/>
                <a:gd name="T13" fmla="*/ 2147483646 h 112"/>
                <a:gd name="T14" fmla="*/ 2147483646 w 112"/>
                <a:gd name="T15" fmla="*/ 2147483646 h 112"/>
                <a:gd name="T16" fmla="*/ 2147483646 w 112"/>
                <a:gd name="T17" fmla="*/ 2147483646 h 112"/>
                <a:gd name="T18" fmla="*/ 2147483646 w 112"/>
                <a:gd name="T19" fmla="*/ 2147483646 h 112"/>
                <a:gd name="T20" fmla="*/ 2147483646 w 112"/>
                <a:gd name="T21" fmla="*/ 2147483646 h 112"/>
                <a:gd name="T22" fmla="*/ 2147483646 w 112"/>
                <a:gd name="T23" fmla="*/ 2147483646 h 112"/>
                <a:gd name="T24" fmla="*/ 2147483646 w 112"/>
                <a:gd name="T25" fmla="*/ 2147483646 h 112"/>
                <a:gd name="T26" fmla="*/ 2147483646 w 112"/>
                <a:gd name="T27" fmla="*/ 2147483646 h 112"/>
                <a:gd name="T28" fmla="*/ 2147483646 w 112"/>
                <a:gd name="T29" fmla="*/ 2147483646 h 112"/>
                <a:gd name="T30" fmla="*/ 2147483646 w 112"/>
                <a:gd name="T31" fmla="*/ 2147483646 h 112"/>
                <a:gd name="T32" fmla="*/ 2147483646 w 112"/>
                <a:gd name="T33" fmla="*/ 2147483646 h 112"/>
                <a:gd name="T34" fmla="*/ 2147483646 w 112"/>
                <a:gd name="T35" fmla="*/ 2147483646 h 112"/>
                <a:gd name="T36" fmla="*/ 2147483646 w 112"/>
                <a:gd name="T37" fmla="*/ 2147483646 h 112"/>
                <a:gd name="T38" fmla="*/ 2147483646 w 112"/>
                <a:gd name="T39" fmla="*/ 0 h 112"/>
                <a:gd name="T40" fmla="*/ 2147483646 w 112"/>
                <a:gd name="T41" fmla="*/ 2147483646 h 112"/>
                <a:gd name="T42" fmla="*/ 2147483646 w 112"/>
                <a:gd name="T43" fmla="*/ 2147483646 h 112"/>
                <a:gd name="T44" fmla="*/ 2147483646 w 112"/>
                <a:gd name="T45" fmla="*/ 2147483646 h 112"/>
                <a:gd name="T46" fmla="*/ 2147483646 w 112"/>
                <a:gd name="T47" fmla="*/ 2147483646 h 112"/>
                <a:gd name="T48" fmla="*/ 2147483646 w 112"/>
                <a:gd name="T49" fmla="*/ 2147483646 h 112"/>
                <a:gd name="T50" fmla="*/ 2147483646 w 112"/>
                <a:gd name="T51" fmla="*/ 2147483646 h 112"/>
                <a:gd name="T52" fmla="*/ 2147483646 w 112"/>
                <a:gd name="T53" fmla="*/ 2147483646 h 112"/>
                <a:gd name="T54" fmla="*/ 2147483646 w 112"/>
                <a:gd name="T55" fmla="*/ 2147483646 h 112"/>
                <a:gd name="T56" fmla="*/ 2147483646 w 112"/>
                <a:gd name="T57" fmla="*/ 2147483646 h 112"/>
                <a:gd name="T58" fmla="*/ 2147483646 w 112"/>
                <a:gd name="T59" fmla="*/ 2147483646 h 112"/>
                <a:gd name="T60" fmla="*/ 2147483646 w 112"/>
                <a:gd name="T61" fmla="*/ 2147483646 h 112"/>
                <a:gd name="T62" fmla="*/ 2147483646 w 112"/>
                <a:gd name="T63" fmla="*/ 2147483646 h 112"/>
                <a:gd name="T64" fmla="*/ 2147483646 w 112"/>
                <a:gd name="T65" fmla="*/ 2147483646 h 112"/>
                <a:gd name="T66" fmla="*/ 2147483646 w 112"/>
                <a:gd name="T67" fmla="*/ 2147483646 h 112"/>
                <a:gd name="T68" fmla="*/ 2147483646 w 112"/>
                <a:gd name="T69" fmla="*/ 2147483646 h 112"/>
                <a:gd name="T70" fmla="*/ 2147483646 w 112"/>
                <a:gd name="T71" fmla="*/ 2147483646 h 112"/>
                <a:gd name="T72" fmla="*/ 2147483646 w 112"/>
                <a:gd name="T73" fmla="*/ 2147483646 h 112"/>
                <a:gd name="T74" fmla="*/ 0 w 112"/>
                <a:gd name="T75" fmla="*/ 2147483646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12"/>
                <a:gd name="T116" fmla="*/ 112 w 112"/>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12">
                  <a:moveTo>
                    <a:pt x="0" y="21"/>
                  </a:moveTo>
                  <a:lnTo>
                    <a:pt x="9" y="98"/>
                  </a:lnTo>
                  <a:lnTo>
                    <a:pt x="17" y="98"/>
                  </a:lnTo>
                  <a:lnTo>
                    <a:pt x="23" y="99"/>
                  </a:lnTo>
                  <a:lnTo>
                    <a:pt x="25" y="104"/>
                  </a:lnTo>
                  <a:lnTo>
                    <a:pt x="34" y="106"/>
                  </a:lnTo>
                  <a:lnTo>
                    <a:pt x="40" y="108"/>
                  </a:lnTo>
                  <a:lnTo>
                    <a:pt x="51" y="108"/>
                  </a:lnTo>
                  <a:lnTo>
                    <a:pt x="57" y="104"/>
                  </a:lnTo>
                  <a:lnTo>
                    <a:pt x="70" y="112"/>
                  </a:lnTo>
                  <a:lnTo>
                    <a:pt x="78" y="106"/>
                  </a:lnTo>
                  <a:lnTo>
                    <a:pt x="80" y="93"/>
                  </a:lnTo>
                  <a:lnTo>
                    <a:pt x="86" y="96"/>
                  </a:lnTo>
                  <a:lnTo>
                    <a:pt x="88" y="86"/>
                  </a:lnTo>
                  <a:lnTo>
                    <a:pt x="102" y="77"/>
                  </a:lnTo>
                  <a:lnTo>
                    <a:pt x="107" y="71"/>
                  </a:lnTo>
                  <a:lnTo>
                    <a:pt x="110" y="47"/>
                  </a:lnTo>
                  <a:lnTo>
                    <a:pt x="108" y="41"/>
                  </a:lnTo>
                  <a:lnTo>
                    <a:pt x="112" y="39"/>
                  </a:lnTo>
                  <a:lnTo>
                    <a:pt x="104" y="0"/>
                  </a:lnTo>
                  <a:lnTo>
                    <a:pt x="93" y="5"/>
                  </a:lnTo>
                  <a:lnTo>
                    <a:pt x="86" y="9"/>
                  </a:lnTo>
                  <a:lnTo>
                    <a:pt x="82" y="13"/>
                  </a:lnTo>
                  <a:lnTo>
                    <a:pt x="76" y="18"/>
                  </a:lnTo>
                  <a:lnTo>
                    <a:pt x="68" y="19"/>
                  </a:lnTo>
                  <a:lnTo>
                    <a:pt x="61" y="22"/>
                  </a:lnTo>
                  <a:lnTo>
                    <a:pt x="58" y="23"/>
                  </a:lnTo>
                  <a:lnTo>
                    <a:pt x="54" y="22"/>
                  </a:lnTo>
                  <a:lnTo>
                    <a:pt x="47" y="24"/>
                  </a:lnTo>
                  <a:lnTo>
                    <a:pt x="46" y="23"/>
                  </a:lnTo>
                  <a:lnTo>
                    <a:pt x="52" y="20"/>
                  </a:lnTo>
                  <a:lnTo>
                    <a:pt x="49" y="19"/>
                  </a:lnTo>
                  <a:lnTo>
                    <a:pt x="47" y="21"/>
                  </a:lnTo>
                  <a:lnTo>
                    <a:pt x="36" y="17"/>
                  </a:lnTo>
                  <a:lnTo>
                    <a:pt x="32" y="18"/>
                  </a:lnTo>
                  <a:lnTo>
                    <a:pt x="33" y="16"/>
                  </a:lnTo>
                  <a:lnTo>
                    <a:pt x="0" y="2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9" name="Freeform 1198">
              <a:extLst>
                <a:ext uri="{FF2B5EF4-FFF2-40B4-BE49-F238E27FC236}">
                  <a16:creationId xmlns:a16="http://schemas.microsoft.com/office/drawing/2014/main" id="{2B7963E1-1F2E-1D41-9F1F-FBE893607D5A}"/>
                </a:ext>
              </a:extLst>
            </p:cNvPr>
            <p:cNvSpPr>
              <a:spLocks noChangeArrowheads="1"/>
            </p:cNvSpPr>
            <p:nvPr/>
          </p:nvSpPr>
          <p:spPr bwMode="auto">
            <a:xfrm>
              <a:off x="4242435" y="5137521"/>
              <a:ext cx="335347" cy="150525"/>
            </a:xfrm>
            <a:custGeom>
              <a:avLst/>
              <a:gdLst>
                <a:gd name="T0" fmla="*/ 0 w 232"/>
                <a:gd name="T1" fmla="*/ 2147483646 h 107"/>
                <a:gd name="T2" fmla="*/ 2147483646 w 232"/>
                <a:gd name="T3" fmla="*/ 0 h 107"/>
                <a:gd name="T4" fmla="*/ 2147483646 w 232"/>
                <a:gd name="T5" fmla="*/ 2147483646 h 107"/>
                <a:gd name="T6" fmla="*/ 2147483646 w 232"/>
                <a:gd name="T7" fmla="*/ 2147483646 h 107"/>
                <a:gd name="T8" fmla="*/ 2147483646 w 232"/>
                <a:gd name="T9" fmla="*/ 2147483646 h 107"/>
                <a:gd name="T10" fmla="*/ 2147483646 w 232"/>
                <a:gd name="T11" fmla="*/ 2147483646 h 107"/>
                <a:gd name="T12" fmla="*/ 2147483646 w 232"/>
                <a:gd name="T13" fmla="*/ 2147483646 h 107"/>
                <a:gd name="T14" fmla="*/ 2147483646 w 232"/>
                <a:gd name="T15" fmla="*/ 2147483646 h 107"/>
                <a:gd name="T16" fmla="*/ 2147483646 w 232"/>
                <a:gd name="T17" fmla="*/ 2147483646 h 107"/>
                <a:gd name="T18" fmla="*/ 2147483646 w 232"/>
                <a:gd name="T19" fmla="*/ 2147483646 h 107"/>
                <a:gd name="T20" fmla="*/ 2147483646 w 232"/>
                <a:gd name="T21" fmla="*/ 2147483646 h 107"/>
                <a:gd name="T22" fmla="*/ 2147483646 w 232"/>
                <a:gd name="T23" fmla="*/ 2147483646 h 107"/>
                <a:gd name="T24" fmla="*/ 2147483646 w 232"/>
                <a:gd name="T25" fmla="*/ 2147483646 h 107"/>
                <a:gd name="T26" fmla="*/ 2147483646 w 232"/>
                <a:gd name="T27" fmla="*/ 2147483646 h 107"/>
                <a:gd name="T28" fmla="*/ 2147483646 w 232"/>
                <a:gd name="T29" fmla="*/ 2147483646 h 107"/>
                <a:gd name="T30" fmla="*/ 2147483646 w 232"/>
                <a:gd name="T31" fmla="*/ 2147483646 h 107"/>
                <a:gd name="T32" fmla="*/ 2147483646 w 232"/>
                <a:gd name="T33" fmla="*/ 2147483646 h 107"/>
                <a:gd name="T34" fmla="*/ 2147483646 w 232"/>
                <a:gd name="T35" fmla="*/ 2147483646 h 107"/>
                <a:gd name="T36" fmla="*/ 2147483646 w 232"/>
                <a:gd name="T37" fmla="*/ 2147483646 h 107"/>
                <a:gd name="T38" fmla="*/ 2147483646 w 232"/>
                <a:gd name="T39" fmla="*/ 2147483646 h 107"/>
                <a:gd name="T40" fmla="*/ 2147483646 w 232"/>
                <a:gd name="T41" fmla="*/ 2147483646 h 107"/>
                <a:gd name="T42" fmla="*/ 2147483646 w 232"/>
                <a:gd name="T43" fmla="*/ 2147483646 h 107"/>
                <a:gd name="T44" fmla="*/ 2147483646 w 232"/>
                <a:gd name="T45" fmla="*/ 2147483646 h 107"/>
                <a:gd name="T46" fmla="*/ 2147483646 w 232"/>
                <a:gd name="T47" fmla="*/ 2147483646 h 107"/>
                <a:gd name="T48" fmla="*/ 2147483646 w 232"/>
                <a:gd name="T49" fmla="*/ 2147483646 h 107"/>
                <a:gd name="T50" fmla="*/ 2147483646 w 232"/>
                <a:gd name="T51" fmla="*/ 2147483646 h 107"/>
                <a:gd name="T52" fmla="*/ 2147483646 w 232"/>
                <a:gd name="T53" fmla="*/ 2147483646 h 107"/>
                <a:gd name="T54" fmla="*/ 2147483646 w 232"/>
                <a:gd name="T55" fmla="*/ 2147483646 h 107"/>
                <a:gd name="T56" fmla="*/ 2147483646 w 232"/>
                <a:gd name="T57" fmla="*/ 2147483646 h 107"/>
                <a:gd name="T58" fmla="*/ 2147483646 w 232"/>
                <a:gd name="T59" fmla="*/ 2147483646 h 107"/>
                <a:gd name="T60" fmla="*/ 2147483646 w 232"/>
                <a:gd name="T61" fmla="*/ 2147483646 h 107"/>
                <a:gd name="T62" fmla="*/ 2147483646 w 232"/>
                <a:gd name="T63" fmla="*/ 2147483646 h 107"/>
                <a:gd name="T64" fmla="*/ 2147483646 w 232"/>
                <a:gd name="T65" fmla="*/ 2147483646 h 107"/>
                <a:gd name="T66" fmla="*/ 2147483646 w 232"/>
                <a:gd name="T67" fmla="*/ 2147483646 h 107"/>
                <a:gd name="T68" fmla="*/ 2147483646 w 232"/>
                <a:gd name="T69" fmla="*/ 2147483646 h 107"/>
                <a:gd name="T70" fmla="*/ 2147483646 w 232"/>
                <a:gd name="T71" fmla="*/ 2147483646 h 107"/>
                <a:gd name="T72" fmla="*/ 0 w 232"/>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2"/>
                <a:gd name="T112" fmla="*/ 0 h 107"/>
                <a:gd name="T113" fmla="*/ 232 w 232"/>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2" h="107">
                  <a:moveTo>
                    <a:pt x="0" y="16"/>
                  </a:moveTo>
                  <a:lnTo>
                    <a:pt x="1" y="0"/>
                  </a:lnTo>
                  <a:lnTo>
                    <a:pt x="27" y="2"/>
                  </a:lnTo>
                  <a:lnTo>
                    <a:pt x="140" y="7"/>
                  </a:lnTo>
                  <a:lnTo>
                    <a:pt x="225" y="7"/>
                  </a:lnTo>
                  <a:lnTo>
                    <a:pt x="225" y="22"/>
                  </a:lnTo>
                  <a:lnTo>
                    <a:pt x="232" y="55"/>
                  </a:lnTo>
                  <a:lnTo>
                    <a:pt x="230" y="107"/>
                  </a:lnTo>
                  <a:lnTo>
                    <a:pt x="222" y="105"/>
                  </a:lnTo>
                  <a:lnTo>
                    <a:pt x="211" y="98"/>
                  </a:lnTo>
                  <a:lnTo>
                    <a:pt x="207" y="100"/>
                  </a:lnTo>
                  <a:lnTo>
                    <a:pt x="192" y="101"/>
                  </a:lnTo>
                  <a:lnTo>
                    <a:pt x="177" y="105"/>
                  </a:lnTo>
                  <a:lnTo>
                    <a:pt x="171" y="100"/>
                  </a:lnTo>
                  <a:lnTo>
                    <a:pt x="164" y="102"/>
                  </a:lnTo>
                  <a:lnTo>
                    <a:pt x="162" y="98"/>
                  </a:lnTo>
                  <a:lnTo>
                    <a:pt x="157" y="101"/>
                  </a:lnTo>
                  <a:lnTo>
                    <a:pt x="156" y="105"/>
                  </a:lnTo>
                  <a:lnTo>
                    <a:pt x="154" y="100"/>
                  </a:lnTo>
                  <a:lnTo>
                    <a:pt x="149" y="103"/>
                  </a:lnTo>
                  <a:lnTo>
                    <a:pt x="141" y="97"/>
                  </a:lnTo>
                  <a:lnTo>
                    <a:pt x="137" y="101"/>
                  </a:lnTo>
                  <a:lnTo>
                    <a:pt x="134" y="99"/>
                  </a:lnTo>
                  <a:lnTo>
                    <a:pt x="129" y="92"/>
                  </a:lnTo>
                  <a:lnTo>
                    <a:pt x="122" y="91"/>
                  </a:lnTo>
                  <a:lnTo>
                    <a:pt x="121" y="94"/>
                  </a:lnTo>
                  <a:lnTo>
                    <a:pt x="116" y="91"/>
                  </a:lnTo>
                  <a:lnTo>
                    <a:pt x="112" y="92"/>
                  </a:lnTo>
                  <a:lnTo>
                    <a:pt x="106" y="89"/>
                  </a:lnTo>
                  <a:lnTo>
                    <a:pt x="99" y="89"/>
                  </a:lnTo>
                  <a:lnTo>
                    <a:pt x="99" y="85"/>
                  </a:lnTo>
                  <a:lnTo>
                    <a:pt x="96" y="82"/>
                  </a:lnTo>
                  <a:lnTo>
                    <a:pt x="94" y="84"/>
                  </a:lnTo>
                  <a:lnTo>
                    <a:pt x="86" y="83"/>
                  </a:lnTo>
                  <a:lnTo>
                    <a:pt x="79" y="78"/>
                  </a:lnTo>
                  <a:lnTo>
                    <a:pt x="81" y="20"/>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0" name="Freeform 1199">
              <a:extLst>
                <a:ext uri="{FF2B5EF4-FFF2-40B4-BE49-F238E27FC236}">
                  <a16:creationId xmlns:a16="http://schemas.microsoft.com/office/drawing/2014/main" id="{960DDAD7-0FD5-FA45-B2EC-850D7334531B}"/>
                </a:ext>
              </a:extLst>
            </p:cNvPr>
            <p:cNvSpPr>
              <a:spLocks noChangeArrowheads="1"/>
            </p:cNvSpPr>
            <p:nvPr/>
          </p:nvSpPr>
          <p:spPr bwMode="auto">
            <a:xfrm>
              <a:off x="3515366" y="4635305"/>
              <a:ext cx="307884" cy="226489"/>
            </a:xfrm>
            <a:custGeom>
              <a:avLst/>
              <a:gdLst>
                <a:gd name="T0" fmla="*/ 0 w 213"/>
                <a:gd name="T1" fmla="*/ 2147483646 h 161"/>
                <a:gd name="T2" fmla="*/ 2147483646 w 213"/>
                <a:gd name="T3" fmla="*/ 2147483646 h 161"/>
                <a:gd name="T4" fmla="*/ 2147483646 w 213"/>
                <a:gd name="T5" fmla="*/ 2147483646 h 161"/>
                <a:gd name="T6" fmla="*/ 2147483646 w 213"/>
                <a:gd name="T7" fmla="*/ 0 h 161"/>
                <a:gd name="T8" fmla="*/ 2147483646 w 213"/>
                <a:gd name="T9" fmla="*/ 2147483646 h 161"/>
                <a:gd name="T10" fmla="*/ 2147483646 w 213"/>
                <a:gd name="T11" fmla="*/ 2147483646 h 161"/>
                <a:gd name="T12" fmla="*/ 2147483646 w 213"/>
                <a:gd name="T13" fmla="*/ 2147483646 h 161"/>
                <a:gd name="T14" fmla="*/ 2147483646 w 213"/>
                <a:gd name="T15" fmla="*/ 2147483646 h 161"/>
                <a:gd name="T16" fmla="*/ 2147483646 w 213"/>
                <a:gd name="T17" fmla="*/ 2147483646 h 161"/>
                <a:gd name="T18" fmla="*/ 2147483646 w 213"/>
                <a:gd name="T19" fmla="*/ 2147483646 h 161"/>
                <a:gd name="T20" fmla="*/ 2147483646 w 213"/>
                <a:gd name="T21" fmla="*/ 2147483646 h 161"/>
                <a:gd name="T22" fmla="*/ 2147483646 w 213"/>
                <a:gd name="T23" fmla="*/ 2147483646 h 161"/>
                <a:gd name="T24" fmla="*/ 2147483646 w 213"/>
                <a:gd name="T25" fmla="*/ 2147483646 h 161"/>
                <a:gd name="T26" fmla="*/ 2147483646 w 213"/>
                <a:gd name="T27" fmla="*/ 2147483646 h 161"/>
                <a:gd name="T28" fmla="*/ 2147483646 w 213"/>
                <a:gd name="T29" fmla="*/ 2147483646 h 161"/>
                <a:gd name="T30" fmla="*/ 2147483646 w 213"/>
                <a:gd name="T31" fmla="*/ 2147483646 h 161"/>
                <a:gd name="T32" fmla="*/ 2147483646 w 213"/>
                <a:gd name="T33" fmla="*/ 2147483646 h 161"/>
                <a:gd name="T34" fmla="*/ 2147483646 w 213"/>
                <a:gd name="T35" fmla="*/ 2147483646 h 161"/>
                <a:gd name="T36" fmla="*/ 2147483646 w 213"/>
                <a:gd name="T37" fmla="*/ 2147483646 h 161"/>
                <a:gd name="T38" fmla="*/ 2147483646 w 213"/>
                <a:gd name="T39" fmla="*/ 2147483646 h 161"/>
                <a:gd name="T40" fmla="*/ 2147483646 w 213"/>
                <a:gd name="T41" fmla="*/ 2147483646 h 161"/>
                <a:gd name="T42" fmla="*/ 2147483646 w 213"/>
                <a:gd name="T43" fmla="*/ 2147483646 h 161"/>
                <a:gd name="T44" fmla="*/ 2147483646 w 213"/>
                <a:gd name="T45" fmla="*/ 2147483646 h 161"/>
                <a:gd name="T46" fmla="*/ 2147483646 w 213"/>
                <a:gd name="T47" fmla="*/ 2147483646 h 161"/>
                <a:gd name="T48" fmla="*/ 2147483646 w 213"/>
                <a:gd name="T49" fmla="*/ 2147483646 h 161"/>
                <a:gd name="T50" fmla="*/ 0 w 213"/>
                <a:gd name="T51" fmla="*/ 2147483646 h 1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3"/>
                <a:gd name="T79" fmla="*/ 0 h 161"/>
                <a:gd name="T80" fmla="*/ 213 w 213"/>
                <a:gd name="T81" fmla="*/ 161 h 1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3" h="161">
                  <a:moveTo>
                    <a:pt x="0" y="119"/>
                  </a:moveTo>
                  <a:lnTo>
                    <a:pt x="3" y="91"/>
                  </a:lnTo>
                  <a:lnTo>
                    <a:pt x="20" y="67"/>
                  </a:lnTo>
                  <a:lnTo>
                    <a:pt x="46" y="0"/>
                  </a:lnTo>
                  <a:lnTo>
                    <a:pt x="59" y="4"/>
                  </a:lnTo>
                  <a:lnTo>
                    <a:pt x="60" y="7"/>
                  </a:lnTo>
                  <a:lnTo>
                    <a:pt x="63" y="7"/>
                  </a:lnTo>
                  <a:lnTo>
                    <a:pt x="70" y="19"/>
                  </a:lnTo>
                  <a:lnTo>
                    <a:pt x="69" y="23"/>
                  </a:lnTo>
                  <a:lnTo>
                    <a:pt x="79" y="31"/>
                  </a:lnTo>
                  <a:lnTo>
                    <a:pt x="98" y="30"/>
                  </a:lnTo>
                  <a:lnTo>
                    <a:pt x="111" y="35"/>
                  </a:lnTo>
                  <a:lnTo>
                    <a:pt x="117" y="34"/>
                  </a:lnTo>
                  <a:lnTo>
                    <a:pt x="158" y="35"/>
                  </a:lnTo>
                  <a:lnTo>
                    <a:pt x="205" y="45"/>
                  </a:lnTo>
                  <a:lnTo>
                    <a:pt x="208" y="50"/>
                  </a:lnTo>
                  <a:lnTo>
                    <a:pt x="213" y="57"/>
                  </a:lnTo>
                  <a:lnTo>
                    <a:pt x="206" y="67"/>
                  </a:lnTo>
                  <a:lnTo>
                    <a:pt x="197" y="79"/>
                  </a:lnTo>
                  <a:lnTo>
                    <a:pt x="187" y="87"/>
                  </a:lnTo>
                  <a:lnTo>
                    <a:pt x="186" y="93"/>
                  </a:lnTo>
                  <a:lnTo>
                    <a:pt x="191" y="99"/>
                  </a:lnTo>
                  <a:lnTo>
                    <a:pt x="185" y="112"/>
                  </a:lnTo>
                  <a:lnTo>
                    <a:pt x="172" y="161"/>
                  </a:lnTo>
                  <a:lnTo>
                    <a:pt x="100" y="145"/>
                  </a:lnTo>
                  <a:lnTo>
                    <a:pt x="0" y="11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1" name="Freeform 1200">
              <a:extLst>
                <a:ext uri="{FF2B5EF4-FFF2-40B4-BE49-F238E27FC236}">
                  <a16:creationId xmlns:a16="http://schemas.microsoft.com/office/drawing/2014/main" id="{64AA15AE-1E4F-4245-9A06-203EC93D4A13}"/>
                </a:ext>
              </a:extLst>
            </p:cNvPr>
            <p:cNvSpPr>
              <a:spLocks noChangeArrowheads="1"/>
            </p:cNvSpPr>
            <p:nvPr/>
          </p:nvSpPr>
          <p:spPr bwMode="auto">
            <a:xfrm>
              <a:off x="5072131" y="4870235"/>
              <a:ext cx="225492" cy="125203"/>
            </a:xfrm>
            <a:custGeom>
              <a:avLst/>
              <a:gdLst>
                <a:gd name="T0" fmla="*/ 0 w 156"/>
                <a:gd name="T1" fmla="*/ 2147483646 h 89"/>
                <a:gd name="T2" fmla="*/ 2147483646 w 156"/>
                <a:gd name="T3" fmla="*/ 2147483646 h 89"/>
                <a:gd name="T4" fmla="*/ 2147483646 w 156"/>
                <a:gd name="T5" fmla="*/ 2147483646 h 89"/>
                <a:gd name="T6" fmla="*/ 2147483646 w 156"/>
                <a:gd name="T7" fmla="*/ 2147483646 h 89"/>
                <a:gd name="T8" fmla="*/ 2147483646 w 156"/>
                <a:gd name="T9" fmla="*/ 2147483646 h 89"/>
                <a:gd name="T10" fmla="*/ 2147483646 w 156"/>
                <a:gd name="T11" fmla="*/ 2147483646 h 89"/>
                <a:gd name="T12" fmla="*/ 2147483646 w 156"/>
                <a:gd name="T13" fmla="*/ 2147483646 h 89"/>
                <a:gd name="T14" fmla="*/ 2147483646 w 156"/>
                <a:gd name="T15" fmla="*/ 2147483646 h 89"/>
                <a:gd name="T16" fmla="*/ 2147483646 w 156"/>
                <a:gd name="T17" fmla="*/ 2147483646 h 89"/>
                <a:gd name="T18" fmla="*/ 2147483646 w 156"/>
                <a:gd name="T19" fmla="*/ 2147483646 h 89"/>
                <a:gd name="T20" fmla="*/ 2147483646 w 156"/>
                <a:gd name="T21" fmla="*/ 2147483646 h 89"/>
                <a:gd name="T22" fmla="*/ 2147483646 w 156"/>
                <a:gd name="T23" fmla="*/ 2147483646 h 89"/>
                <a:gd name="T24" fmla="*/ 2147483646 w 156"/>
                <a:gd name="T25" fmla="*/ 2147483646 h 89"/>
                <a:gd name="T26" fmla="*/ 2147483646 w 156"/>
                <a:gd name="T27" fmla="*/ 2147483646 h 89"/>
                <a:gd name="T28" fmla="*/ 2147483646 w 156"/>
                <a:gd name="T29" fmla="*/ 2147483646 h 89"/>
                <a:gd name="T30" fmla="*/ 2147483646 w 156"/>
                <a:gd name="T31" fmla="*/ 0 h 89"/>
                <a:gd name="T32" fmla="*/ 2147483646 w 156"/>
                <a:gd name="T33" fmla="*/ 2147483646 h 89"/>
                <a:gd name="T34" fmla="*/ 2147483646 w 156"/>
                <a:gd name="T35" fmla="*/ 2147483646 h 89"/>
                <a:gd name="T36" fmla="*/ 0 w 156"/>
                <a:gd name="T37" fmla="*/ 2147483646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89"/>
                <a:gd name="T59" fmla="*/ 156 w 15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89">
                  <a:moveTo>
                    <a:pt x="0" y="22"/>
                  </a:moveTo>
                  <a:lnTo>
                    <a:pt x="8" y="61"/>
                  </a:lnTo>
                  <a:lnTo>
                    <a:pt x="13" y="89"/>
                  </a:lnTo>
                  <a:lnTo>
                    <a:pt x="39" y="85"/>
                  </a:lnTo>
                  <a:lnTo>
                    <a:pt x="132" y="69"/>
                  </a:lnTo>
                  <a:lnTo>
                    <a:pt x="135" y="65"/>
                  </a:lnTo>
                  <a:lnTo>
                    <a:pt x="141" y="65"/>
                  </a:lnTo>
                  <a:lnTo>
                    <a:pt x="147" y="61"/>
                  </a:lnTo>
                  <a:lnTo>
                    <a:pt x="151" y="56"/>
                  </a:lnTo>
                  <a:lnTo>
                    <a:pt x="156" y="51"/>
                  </a:lnTo>
                  <a:lnTo>
                    <a:pt x="141" y="40"/>
                  </a:lnTo>
                  <a:lnTo>
                    <a:pt x="140" y="30"/>
                  </a:lnTo>
                  <a:lnTo>
                    <a:pt x="147" y="16"/>
                  </a:lnTo>
                  <a:lnTo>
                    <a:pt x="137" y="11"/>
                  </a:lnTo>
                  <a:lnTo>
                    <a:pt x="133" y="4"/>
                  </a:lnTo>
                  <a:lnTo>
                    <a:pt x="126" y="0"/>
                  </a:lnTo>
                  <a:lnTo>
                    <a:pt x="22" y="18"/>
                  </a:lnTo>
                  <a:lnTo>
                    <a:pt x="17" y="11"/>
                  </a:lnTo>
                  <a:lnTo>
                    <a:pt x="0" y="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2" name="Freeform 1201">
              <a:extLst>
                <a:ext uri="{FF2B5EF4-FFF2-40B4-BE49-F238E27FC236}">
                  <a16:creationId xmlns:a16="http://schemas.microsoft.com/office/drawing/2014/main" id="{5D7C99F3-B54A-0F4B-B9BE-F50A9050079E}"/>
                </a:ext>
              </a:extLst>
            </p:cNvPr>
            <p:cNvSpPr>
              <a:spLocks noChangeArrowheads="1"/>
            </p:cNvSpPr>
            <p:nvPr/>
          </p:nvSpPr>
          <p:spPr bwMode="auto">
            <a:xfrm>
              <a:off x="5380014" y="4842100"/>
              <a:ext cx="30355" cy="32356"/>
            </a:xfrm>
            <a:custGeom>
              <a:avLst/>
              <a:gdLst>
                <a:gd name="T0" fmla="*/ 0 w 21"/>
                <a:gd name="T1" fmla="*/ 2147483646 h 23"/>
                <a:gd name="T2" fmla="*/ 2147483646 w 21"/>
                <a:gd name="T3" fmla="*/ 2147483646 h 23"/>
                <a:gd name="T4" fmla="*/ 2147483646 w 21"/>
                <a:gd name="T5" fmla="*/ 2147483646 h 23"/>
                <a:gd name="T6" fmla="*/ 2147483646 w 21"/>
                <a:gd name="T7" fmla="*/ 2147483646 h 23"/>
                <a:gd name="T8" fmla="*/ 2147483646 w 21"/>
                <a:gd name="T9" fmla="*/ 2147483646 h 23"/>
                <a:gd name="T10" fmla="*/ 2147483646 w 21"/>
                <a:gd name="T11" fmla="*/ 2147483646 h 23"/>
                <a:gd name="T12" fmla="*/ 2147483646 w 21"/>
                <a:gd name="T13" fmla="*/ 2147483646 h 23"/>
                <a:gd name="T14" fmla="*/ 2147483646 w 21"/>
                <a:gd name="T15" fmla="*/ 2147483646 h 23"/>
                <a:gd name="T16" fmla="*/ 2147483646 w 21"/>
                <a:gd name="T17" fmla="*/ 2147483646 h 23"/>
                <a:gd name="T18" fmla="*/ 2147483646 w 21"/>
                <a:gd name="T19" fmla="*/ 2147483646 h 23"/>
                <a:gd name="T20" fmla="*/ 2147483646 w 21"/>
                <a:gd name="T21" fmla="*/ 2147483646 h 23"/>
                <a:gd name="T22" fmla="*/ 2147483646 w 21"/>
                <a:gd name="T23" fmla="*/ 2147483646 h 23"/>
                <a:gd name="T24" fmla="*/ 2147483646 w 21"/>
                <a:gd name="T25" fmla="*/ 2147483646 h 23"/>
                <a:gd name="T26" fmla="*/ 2147483646 w 21"/>
                <a:gd name="T27" fmla="*/ 0 h 23"/>
                <a:gd name="T28" fmla="*/ 0 w 21"/>
                <a:gd name="T29" fmla="*/ 2147483646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3"/>
                <a:gd name="T47" fmla="*/ 21 w 21"/>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3">
                  <a:moveTo>
                    <a:pt x="0" y="3"/>
                  </a:moveTo>
                  <a:lnTo>
                    <a:pt x="5" y="22"/>
                  </a:lnTo>
                  <a:lnTo>
                    <a:pt x="5" y="23"/>
                  </a:lnTo>
                  <a:lnTo>
                    <a:pt x="13" y="19"/>
                  </a:lnTo>
                  <a:lnTo>
                    <a:pt x="12" y="13"/>
                  </a:lnTo>
                  <a:lnTo>
                    <a:pt x="14" y="10"/>
                  </a:lnTo>
                  <a:lnTo>
                    <a:pt x="15" y="12"/>
                  </a:lnTo>
                  <a:lnTo>
                    <a:pt x="16" y="16"/>
                  </a:lnTo>
                  <a:lnTo>
                    <a:pt x="19" y="16"/>
                  </a:lnTo>
                  <a:lnTo>
                    <a:pt x="21" y="12"/>
                  </a:lnTo>
                  <a:lnTo>
                    <a:pt x="19" y="7"/>
                  </a:lnTo>
                  <a:lnTo>
                    <a:pt x="13" y="7"/>
                  </a:lnTo>
                  <a:lnTo>
                    <a:pt x="10" y="1"/>
                  </a:lnTo>
                  <a:lnTo>
                    <a:pt x="8" y="0"/>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3" name="Freeform 1202">
              <a:extLst>
                <a:ext uri="{FF2B5EF4-FFF2-40B4-BE49-F238E27FC236}">
                  <a16:creationId xmlns:a16="http://schemas.microsoft.com/office/drawing/2014/main" id="{F91634BD-7CAE-C249-B72F-45D079BD0DFF}"/>
                </a:ext>
              </a:extLst>
            </p:cNvPr>
            <p:cNvSpPr>
              <a:spLocks noChangeArrowheads="1"/>
            </p:cNvSpPr>
            <p:nvPr/>
          </p:nvSpPr>
          <p:spPr bwMode="auto">
            <a:xfrm>
              <a:off x="5015757" y="5188164"/>
              <a:ext cx="198029" cy="129423"/>
            </a:xfrm>
            <a:custGeom>
              <a:avLst/>
              <a:gdLst>
                <a:gd name="T0" fmla="*/ 0 w 137"/>
                <a:gd name="T1" fmla="*/ 2147483646 h 92"/>
                <a:gd name="T2" fmla="*/ 2147483646 w 137"/>
                <a:gd name="T3" fmla="*/ 2147483646 h 92"/>
                <a:gd name="T4" fmla="*/ 2147483646 w 137"/>
                <a:gd name="T5" fmla="*/ 2147483646 h 92"/>
                <a:gd name="T6" fmla="*/ 2147483646 w 137"/>
                <a:gd name="T7" fmla="*/ 0 h 92"/>
                <a:gd name="T8" fmla="*/ 2147483646 w 137"/>
                <a:gd name="T9" fmla="*/ 2147483646 h 92"/>
                <a:gd name="T10" fmla="*/ 2147483646 w 137"/>
                <a:gd name="T11" fmla="*/ 2147483646 h 92"/>
                <a:gd name="T12" fmla="*/ 2147483646 w 137"/>
                <a:gd name="T13" fmla="*/ 2147483646 h 92"/>
                <a:gd name="T14" fmla="*/ 2147483646 w 137"/>
                <a:gd name="T15" fmla="*/ 2147483646 h 92"/>
                <a:gd name="T16" fmla="*/ 2147483646 w 137"/>
                <a:gd name="T17" fmla="*/ 2147483646 h 92"/>
                <a:gd name="T18" fmla="*/ 2147483646 w 137"/>
                <a:gd name="T19" fmla="*/ 2147483646 h 92"/>
                <a:gd name="T20" fmla="*/ 2147483646 w 137"/>
                <a:gd name="T21" fmla="*/ 2147483646 h 92"/>
                <a:gd name="T22" fmla="*/ 2147483646 w 137"/>
                <a:gd name="T23" fmla="*/ 2147483646 h 92"/>
                <a:gd name="T24" fmla="*/ 2147483646 w 137"/>
                <a:gd name="T25" fmla="*/ 2147483646 h 92"/>
                <a:gd name="T26" fmla="*/ 2147483646 w 137"/>
                <a:gd name="T27" fmla="*/ 2147483646 h 92"/>
                <a:gd name="T28" fmla="*/ 2147483646 w 137"/>
                <a:gd name="T29" fmla="*/ 2147483646 h 92"/>
                <a:gd name="T30" fmla="*/ 2147483646 w 137"/>
                <a:gd name="T31" fmla="*/ 2147483646 h 92"/>
                <a:gd name="T32" fmla="*/ 2147483646 w 137"/>
                <a:gd name="T33" fmla="*/ 2147483646 h 92"/>
                <a:gd name="T34" fmla="*/ 2147483646 w 137"/>
                <a:gd name="T35" fmla="*/ 2147483646 h 92"/>
                <a:gd name="T36" fmla="*/ 2147483646 w 137"/>
                <a:gd name="T37" fmla="*/ 2147483646 h 92"/>
                <a:gd name="T38" fmla="*/ 2147483646 w 137"/>
                <a:gd name="T39" fmla="*/ 2147483646 h 92"/>
                <a:gd name="T40" fmla="*/ 2147483646 w 137"/>
                <a:gd name="T41" fmla="*/ 2147483646 h 92"/>
                <a:gd name="T42" fmla="*/ 2147483646 w 137"/>
                <a:gd name="T43" fmla="*/ 2147483646 h 92"/>
                <a:gd name="T44" fmla="*/ 2147483646 w 137"/>
                <a:gd name="T45" fmla="*/ 2147483646 h 92"/>
                <a:gd name="T46" fmla="*/ 2147483646 w 137"/>
                <a:gd name="T47" fmla="*/ 2147483646 h 92"/>
                <a:gd name="T48" fmla="*/ 2147483646 w 137"/>
                <a:gd name="T49" fmla="*/ 2147483646 h 92"/>
                <a:gd name="T50" fmla="*/ 2147483646 w 137"/>
                <a:gd name="T51" fmla="*/ 2147483646 h 92"/>
                <a:gd name="T52" fmla="*/ 2147483646 w 137"/>
                <a:gd name="T53" fmla="*/ 2147483646 h 92"/>
                <a:gd name="T54" fmla="*/ 0 w 137"/>
                <a:gd name="T55" fmla="*/ 2147483646 h 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7"/>
                <a:gd name="T85" fmla="*/ 0 h 92"/>
                <a:gd name="T86" fmla="*/ 137 w 137"/>
                <a:gd name="T87" fmla="*/ 92 h 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7" h="92">
                  <a:moveTo>
                    <a:pt x="0" y="21"/>
                  </a:moveTo>
                  <a:lnTo>
                    <a:pt x="6" y="12"/>
                  </a:lnTo>
                  <a:lnTo>
                    <a:pt x="26" y="3"/>
                  </a:lnTo>
                  <a:lnTo>
                    <a:pt x="62" y="0"/>
                  </a:lnTo>
                  <a:lnTo>
                    <a:pt x="77" y="8"/>
                  </a:lnTo>
                  <a:lnTo>
                    <a:pt x="101" y="5"/>
                  </a:lnTo>
                  <a:lnTo>
                    <a:pt x="137" y="28"/>
                  </a:lnTo>
                  <a:lnTo>
                    <a:pt x="126" y="39"/>
                  </a:lnTo>
                  <a:lnTo>
                    <a:pt x="121" y="46"/>
                  </a:lnTo>
                  <a:lnTo>
                    <a:pt x="122" y="53"/>
                  </a:lnTo>
                  <a:lnTo>
                    <a:pt x="111" y="60"/>
                  </a:lnTo>
                  <a:lnTo>
                    <a:pt x="104" y="70"/>
                  </a:lnTo>
                  <a:lnTo>
                    <a:pt x="94" y="75"/>
                  </a:lnTo>
                  <a:lnTo>
                    <a:pt x="90" y="76"/>
                  </a:lnTo>
                  <a:lnTo>
                    <a:pt x="88" y="83"/>
                  </a:lnTo>
                  <a:lnTo>
                    <a:pt x="82" y="79"/>
                  </a:lnTo>
                  <a:lnTo>
                    <a:pt x="87" y="86"/>
                  </a:lnTo>
                  <a:lnTo>
                    <a:pt x="82" y="92"/>
                  </a:lnTo>
                  <a:lnTo>
                    <a:pt x="78" y="91"/>
                  </a:lnTo>
                  <a:lnTo>
                    <a:pt x="74" y="87"/>
                  </a:lnTo>
                  <a:lnTo>
                    <a:pt x="68" y="78"/>
                  </a:lnTo>
                  <a:lnTo>
                    <a:pt x="64" y="77"/>
                  </a:lnTo>
                  <a:lnTo>
                    <a:pt x="58" y="65"/>
                  </a:lnTo>
                  <a:lnTo>
                    <a:pt x="49" y="60"/>
                  </a:lnTo>
                  <a:lnTo>
                    <a:pt x="42" y="51"/>
                  </a:lnTo>
                  <a:lnTo>
                    <a:pt x="27" y="41"/>
                  </a:lnTo>
                  <a:lnTo>
                    <a:pt x="18" y="32"/>
                  </a:lnTo>
                  <a:lnTo>
                    <a:pt x="0" y="2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4" name="Freeform 1203">
              <a:extLst>
                <a:ext uri="{FF2B5EF4-FFF2-40B4-BE49-F238E27FC236}">
                  <a16:creationId xmlns:a16="http://schemas.microsoft.com/office/drawing/2014/main" id="{78AB0391-37AF-2046-8BD0-13422FDC16DC}"/>
                </a:ext>
              </a:extLst>
            </p:cNvPr>
            <p:cNvSpPr>
              <a:spLocks noChangeArrowheads="1"/>
            </p:cNvSpPr>
            <p:nvPr/>
          </p:nvSpPr>
          <p:spPr bwMode="auto">
            <a:xfrm>
              <a:off x="4229425" y="4760507"/>
              <a:ext cx="273193" cy="156152"/>
            </a:xfrm>
            <a:custGeom>
              <a:avLst/>
              <a:gdLst>
                <a:gd name="T0" fmla="*/ 0 w 189"/>
                <a:gd name="T1" fmla="*/ 2147483646 h 111"/>
                <a:gd name="T2" fmla="*/ 2147483646 w 189"/>
                <a:gd name="T3" fmla="*/ 2147483646 h 111"/>
                <a:gd name="T4" fmla="*/ 2147483646 w 189"/>
                <a:gd name="T5" fmla="*/ 0 h 111"/>
                <a:gd name="T6" fmla="*/ 2147483646 w 189"/>
                <a:gd name="T7" fmla="*/ 2147483646 h 111"/>
                <a:gd name="T8" fmla="*/ 2147483646 w 189"/>
                <a:gd name="T9" fmla="*/ 2147483646 h 111"/>
                <a:gd name="T10" fmla="*/ 2147483646 w 189"/>
                <a:gd name="T11" fmla="*/ 2147483646 h 111"/>
                <a:gd name="T12" fmla="*/ 2147483646 w 189"/>
                <a:gd name="T13" fmla="*/ 2147483646 h 111"/>
                <a:gd name="T14" fmla="*/ 2147483646 w 189"/>
                <a:gd name="T15" fmla="*/ 2147483646 h 111"/>
                <a:gd name="T16" fmla="*/ 2147483646 w 189"/>
                <a:gd name="T17" fmla="*/ 2147483646 h 111"/>
                <a:gd name="T18" fmla="*/ 2147483646 w 189"/>
                <a:gd name="T19" fmla="*/ 2147483646 h 111"/>
                <a:gd name="T20" fmla="*/ 2147483646 w 189"/>
                <a:gd name="T21" fmla="*/ 2147483646 h 111"/>
                <a:gd name="T22" fmla="*/ 2147483646 w 189"/>
                <a:gd name="T23" fmla="*/ 2147483646 h 111"/>
                <a:gd name="T24" fmla="*/ 2147483646 w 189"/>
                <a:gd name="T25" fmla="*/ 2147483646 h 111"/>
                <a:gd name="T26" fmla="*/ 2147483646 w 189"/>
                <a:gd name="T27" fmla="*/ 2147483646 h 111"/>
                <a:gd name="T28" fmla="*/ 2147483646 w 189"/>
                <a:gd name="T29" fmla="*/ 2147483646 h 111"/>
                <a:gd name="T30" fmla="*/ 2147483646 w 189"/>
                <a:gd name="T31" fmla="*/ 2147483646 h 111"/>
                <a:gd name="T32" fmla="*/ 2147483646 w 189"/>
                <a:gd name="T33" fmla="*/ 2147483646 h 111"/>
                <a:gd name="T34" fmla="*/ 2147483646 w 189"/>
                <a:gd name="T35" fmla="*/ 2147483646 h 111"/>
                <a:gd name="T36" fmla="*/ 2147483646 w 189"/>
                <a:gd name="T37" fmla="*/ 2147483646 h 111"/>
                <a:gd name="T38" fmla="*/ 0 w 189"/>
                <a:gd name="T39" fmla="*/ 2147483646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11"/>
                <a:gd name="T62" fmla="*/ 189 w 189"/>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11">
                  <a:moveTo>
                    <a:pt x="0" y="87"/>
                  </a:moveTo>
                  <a:lnTo>
                    <a:pt x="7" y="27"/>
                  </a:lnTo>
                  <a:lnTo>
                    <a:pt x="10" y="0"/>
                  </a:lnTo>
                  <a:lnTo>
                    <a:pt x="93" y="5"/>
                  </a:lnTo>
                  <a:lnTo>
                    <a:pt x="186" y="8"/>
                  </a:lnTo>
                  <a:lnTo>
                    <a:pt x="180" y="18"/>
                  </a:lnTo>
                  <a:lnTo>
                    <a:pt x="189" y="26"/>
                  </a:lnTo>
                  <a:lnTo>
                    <a:pt x="188" y="80"/>
                  </a:lnTo>
                  <a:lnTo>
                    <a:pt x="185" y="80"/>
                  </a:lnTo>
                  <a:lnTo>
                    <a:pt x="185" y="87"/>
                  </a:lnTo>
                  <a:lnTo>
                    <a:pt x="188" y="93"/>
                  </a:lnTo>
                  <a:lnTo>
                    <a:pt x="186" y="98"/>
                  </a:lnTo>
                  <a:lnTo>
                    <a:pt x="188" y="111"/>
                  </a:lnTo>
                  <a:lnTo>
                    <a:pt x="183" y="110"/>
                  </a:lnTo>
                  <a:lnTo>
                    <a:pt x="179" y="105"/>
                  </a:lnTo>
                  <a:lnTo>
                    <a:pt x="169" y="102"/>
                  </a:lnTo>
                  <a:lnTo>
                    <a:pt x="162" y="100"/>
                  </a:lnTo>
                  <a:lnTo>
                    <a:pt x="146" y="101"/>
                  </a:lnTo>
                  <a:lnTo>
                    <a:pt x="137" y="94"/>
                  </a:lnTo>
                  <a:lnTo>
                    <a:pt x="0" y="8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5" name="Freeform 1204">
              <a:extLst>
                <a:ext uri="{FF2B5EF4-FFF2-40B4-BE49-F238E27FC236}">
                  <a16:creationId xmlns:a16="http://schemas.microsoft.com/office/drawing/2014/main" id="{6AF705D7-C558-844C-A1F0-B81762EF9172}"/>
                </a:ext>
              </a:extLst>
            </p:cNvPr>
            <p:cNvSpPr>
              <a:spLocks noChangeArrowheads="1"/>
            </p:cNvSpPr>
            <p:nvPr/>
          </p:nvSpPr>
          <p:spPr bwMode="auto">
            <a:xfrm>
              <a:off x="4741119" y="5130488"/>
              <a:ext cx="331012" cy="97067"/>
            </a:xfrm>
            <a:custGeom>
              <a:avLst/>
              <a:gdLst>
                <a:gd name="T0" fmla="*/ 0 w 229"/>
                <a:gd name="T1" fmla="*/ 2147483646 h 69"/>
                <a:gd name="T2" fmla="*/ 2147483646 w 229"/>
                <a:gd name="T3" fmla="*/ 2147483646 h 69"/>
                <a:gd name="T4" fmla="*/ 2147483646 w 229"/>
                <a:gd name="T5" fmla="*/ 2147483646 h 69"/>
                <a:gd name="T6" fmla="*/ 2147483646 w 229"/>
                <a:gd name="T7" fmla="*/ 2147483646 h 69"/>
                <a:gd name="T8" fmla="*/ 2147483646 w 229"/>
                <a:gd name="T9" fmla="*/ 2147483646 h 69"/>
                <a:gd name="T10" fmla="*/ 2147483646 w 229"/>
                <a:gd name="T11" fmla="*/ 2147483646 h 69"/>
                <a:gd name="T12" fmla="*/ 2147483646 w 229"/>
                <a:gd name="T13" fmla="*/ 2147483646 h 69"/>
                <a:gd name="T14" fmla="*/ 2147483646 w 229"/>
                <a:gd name="T15" fmla="*/ 2147483646 h 69"/>
                <a:gd name="T16" fmla="*/ 2147483646 w 229"/>
                <a:gd name="T17" fmla="*/ 2147483646 h 69"/>
                <a:gd name="T18" fmla="*/ 2147483646 w 229"/>
                <a:gd name="T19" fmla="*/ 2147483646 h 69"/>
                <a:gd name="T20" fmla="*/ 2147483646 w 229"/>
                <a:gd name="T21" fmla="*/ 2147483646 h 69"/>
                <a:gd name="T22" fmla="*/ 2147483646 w 229"/>
                <a:gd name="T23" fmla="*/ 2147483646 h 69"/>
                <a:gd name="T24" fmla="*/ 2147483646 w 229"/>
                <a:gd name="T25" fmla="*/ 2147483646 h 69"/>
                <a:gd name="T26" fmla="*/ 2147483646 w 229"/>
                <a:gd name="T27" fmla="*/ 0 h 69"/>
                <a:gd name="T28" fmla="*/ 2147483646 w 229"/>
                <a:gd name="T29" fmla="*/ 2147483646 h 69"/>
                <a:gd name="T30" fmla="*/ 2147483646 w 229"/>
                <a:gd name="T31" fmla="*/ 2147483646 h 69"/>
                <a:gd name="T32" fmla="*/ 2147483646 w 229"/>
                <a:gd name="T33" fmla="*/ 2147483646 h 69"/>
                <a:gd name="T34" fmla="*/ 2147483646 w 229"/>
                <a:gd name="T35" fmla="*/ 2147483646 h 69"/>
                <a:gd name="T36" fmla="*/ 2147483646 w 229"/>
                <a:gd name="T37" fmla="*/ 2147483646 h 69"/>
                <a:gd name="T38" fmla="*/ 2147483646 w 229"/>
                <a:gd name="T39" fmla="*/ 2147483646 h 69"/>
                <a:gd name="T40" fmla="*/ 2147483646 w 229"/>
                <a:gd name="T41" fmla="*/ 2147483646 h 69"/>
                <a:gd name="T42" fmla="*/ 2147483646 w 229"/>
                <a:gd name="T43" fmla="*/ 2147483646 h 69"/>
                <a:gd name="T44" fmla="*/ 2147483646 w 229"/>
                <a:gd name="T45" fmla="*/ 2147483646 h 69"/>
                <a:gd name="T46" fmla="*/ 2147483646 w 229"/>
                <a:gd name="T47" fmla="*/ 2147483646 h 69"/>
                <a:gd name="T48" fmla="*/ 2147483646 w 229"/>
                <a:gd name="T49" fmla="*/ 2147483646 h 69"/>
                <a:gd name="T50" fmla="*/ 2147483646 w 229"/>
                <a:gd name="T51" fmla="*/ 2147483646 h 69"/>
                <a:gd name="T52" fmla="*/ 2147483646 w 229"/>
                <a:gd name="T53" fmla="*/ 2147483646 h 69"/>
                <a:gd name="T54" fmla="*/ 2147483646 w 229"/>
                <a:gd name="T55" fmla="*/ 2147483646 h 69"/>
                <a:gd name="T56" fmla="*/ 2147483646 w 229"/>
                <a:gd name="T57" fmla="*/ 2147483646 h 69"/>
                <a:gd name="T58" fmla="*/ 0 w 229"/>
                <a:gd name="T59" fmla="*/ 2147483646 h 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9"/>
                <a:gd name="T91" fmla="*/ 0 h 69"/>
                <a:gd name="T92" fmla="*/ 229 w 229"/>
                <a:gd name="T93" fmla="*/ 69 h 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9" h="69">
                  <a:moveTo>
                    <a:pt x="0" y="69"/>
                  </a:moveTo>
                  <a:lnTo>
                    <a:pt x="4" y="57"/>
                  </a:lnTo>
                  <a:lnTo>
                    <a:pt x="3" y="55"/>
                  </a:lnTo>
                  <a:lnTo>
                    <a:pt x="9" y="51"/>
                  </a:lnTo>
                  <a:lnTo>
                    <a:pt x="16" y="40"/>
                  </a:lnTo>
                  <a:lnTo>
                    <a:pt x="13" y="38"/>
                  </a:lnTo>
                  <a:lnTo>
                    <a:pt x="16" y="33"/>
                  </a:lnTo>
                  <a:lnTo>
                    <a:pt x="17" y="27"/>
                  </a:lnTo>
                  <a:lnTo>
                    <a:pt x="21" y="23"/>
                  </a:lnTo>
                  <a:lnTo>
                    <a:pt x="57" y="21"/>
                  </a:lnTo>
                  <a:lnTo>
                    <a:pt x="57" y="15"/>
                  </a:lnTo>
                  <a:lnTo>
                    <a:pt x="67" y="16"/>
                  </a:lnTo>
                  <a:lnTo>
                    <a:pt x="175" y="7"/>
                  </a:lnTo>
                  <a:lnTo>
                    <a:pt x="229" y="0"/>
                  </a:lnTo>
                  <a:lnTo>
                    <a:pt x="227" y="7"/>
                  </a:lnTo>
                  <a:lnTo>
                    <a:pt x="223" y="9"/>
                  </a:lnTo>
                  <a:lnTo>
                    <a:pt x="219" y="17"/>
                  </a:lnTo>
                  <a:lnTo>
                    <a:pt x="215" y="16"/>
                  </a:lnTo>
                  <a:lnTo>
                    <a:pt x="211" y="18"/>
                  </a:lnTo>
                  <a:lnTo>
                    <a:pt x="208" y="22"/>
                  </a:lnTo>
                  <a:lnTo>
                    <a:pt x="204" y="20"/>
                  </a:lnTo>
                  <a:lnTo>
                    <a:pt x="198" y="25"/>
                  </a:lnTo>
                  <a:lnTo>
                    <a:pt x="197" y="28"/>
                  </a:lnTo>
                  <a:lnTo>
                    <a:pt x="172" y="42"/>
                  </a:lnTo>
                  <a:lnTo>
                    <a:pt x="170" y="47"/>
                  </a:lnTo>
                  <a:lnTo>
                    <a:pt x="163" y="50"/>
                  </a:lnTo>
                  <a:lnTo>
                    <a:pt x="164" y="56"/>
                  </a:lnTo>
                  <a:lnTo>
                    <a:pt x="128" y="60"/>
                  </a:lnTo>
                  <a:lnTo>
                    <a:pt x="58" y="66"/>
                  </a:lnTo>
                  <a:lnTo>
                    <a:pt x="0" y="6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6" name="Freeform 1205">
              <a:extLst>
                <a:ext uri="{FF2B5EF4-FFF2-40B4-BE49-F238E27FC236}">
                  <a16:creationId xmlns:a16="http://schemas.microsoft.com/office/drawing/2014/main" id="{E5CCE05D-9387-8045-82BA-519814167339}"/>
                </a:ext>
              </a:extLst>
            </p:cNvPr>
            <p:cNvSpPr>
              <a:spLocks noChangeArrowheads="1"/>
            </p:cNvSpPr>
            <p:nvPr/>
          </p:nvSpPr>
          <p:spPr bwMode="auto">
            <a:xfrm>
              <a:off x="4076207" y="5160029"/>
              <a:ext cx="540603" cy="450166"/>
            </a:xfrm>
            <a:custGeom>
              <a:avLst/>
              <a:gdLst>
                <a:gd name="T0" fmla="*/ 2147483646 w 374"/>
                <a:gd name="T1" fmla="*/ 2147483646 h 320"/>
                <a:gd name="T2" fmla="*/ 2147483646 w 374"/>
                <a:gd name="T3" fmla="*/ 2147483646 h 320"/>
                <a:gd name="T4" fmla="*/ 2147483646 w 374"/>
                <a:gd name="T5" fmla="*/ 2147483646 h 320"/>
                <a:gd name="T6" fmla="*/ 2147483646 w 374"/>
                <a:gd name="T7" fmla="*/ 2147483646 h 320"/>
                <a:gd name="T8" fmla="*/ 2147483646 w 374"/>
                <a:gd name="T9" fmla="*/ 2147483646 h 320"/>
                <a:gd name="T10" fmla="*/ 2147483646 w 374"/>
                <a:gd name="T11" fmla="*/ 2147483646 h 320"/>
                <a:gd name="T12" fmla="*/ 2147483646 w 374"/>
                <a:gd name="T13" fmla="*/ 2147483646 h 320"/>
                <a:gd name="T14" fmla="*/ 2147483646 w 374"/>
                <a:gd name="T15" fmla="*/ 2147483646 h 320"/>
                <a:gd name="T16" fmla="*/ 2147483646 w 374"/>
                <a:gd name="T17" fmla="*/ 2147483646 h 320"/>
                <a:gd name="T18" fmla="*/ 2147483646 w 374"/>
                <a:gd name="T19" fmla="*/ 2147483646 h 320"/>
                <a:gd name="T20" fmla="*/ 2147483646 w 374"/>
                <a:gd name="T21" fmla="*/ 2147483646 h 320"/>
                <a:gd name="T22" fmla="*/ 2147483646 w 374"/>
                <a:gd name="T23" fmla="*/ 2147483646 h 320"/>
                <a:gd name="T24" fmla="*/ 2147483646 w 374"/>
                <a:gd name="T25" fmla="*/ 2147483646 h 320"/>
                <a:gd name="T26" fmla="*/ 2147483646 w 374"/>
                <a:gd name="T27" fmla="*/ 2147483646 h 320"/>
                <a:gd name="T28" fmla="*/ 2147483646 w 374"/>
                <a:gd name="T29" fmla="*/ 2147483646 h 320"/>
                <a:gd name="T30" fmla="*/ 2147483646 w 374"/>
                <a:gd name="T31" fmla="*/ 2147483646 h 320"/>
                <a:gd name="T32" fmla="*/ 2147483646 w 374"/>
                <a:gd name="T33" fmla="*/ 2147483646 h 320"/>
                <a:gd name="T34" fmla="*/ 2147483646 w 374"/>
                <a:gd name="T35" fmla="*/ 2147483646 h 320"/>
                <a:gd name="T36" fmla="*/ 2147483646 w 374"/>
                <a:gd name="T37" fmla="*/ 2147483646 h 320"/>
                <a:gd name="T38" fmla="*/ 2147483646 w 374"/>
                <a:gd name="T39" fmla="*/ 2147483646 h 320"/>
                <a:gd name="T40" fmla="*/ 2147483646 w 374"/>
                <a:gd name="T41" fmla="*/ 2147483646 h 320"/>
                <a:gd name="T42" fmla="*/ 2147483646 w 374"/>
                <a:gd name="T43" fmla="*/ 2147483646 h 320"/>
                <a:gd name="T44" fmla="*/ 2147483646 w 374"/>
                <a:gd name="T45" fmla="*/ 2147483646 h 320"/>
                <a:gd name="T46" fmla="*/ 2147483646 w 374"/>
                <a:gd name="T47" fmla="*/ 2147483646 h 320"/>
                <a:gd name="T48" fmla="*/ 2147483646 w 374"/>
                <a:gd name="T49" fmla="*/ 2147483646 h 320"/>
                <a:gd name="T50" fmla="*/ 2147483646 w 374"/>
                <a:gd name="T51" fmla="*/ 2147483646 h 320"/>
                <a:gd name="T52" fmla="*/ 2147483646 w 374"/>
                <a:gd name="T53" fmla="*/ 2147483646 h 320"/>
                <a:gd name="T54" fmla="*/ 2147483646 w 374"/>
                <a:gd name="T55" fmla="*/ 2147483646 h 320"/>
                <a:gd name="T56" fmla="*/ 2147483646 w 374"/>
                <a:gd name="T57" fmla="*/ 2147483646 h 320"/>
                <a:gd name="T58" fmla="*/ 2147483646 w 374"/>
                <a:gd name="T59" fmla="*/ 2147483646 h 320"/>
                <a:gd name="T60" fmla="*/ 2147483646 w 374"/>
                <a:gd name="T61" fmla="*/ 2147483646 h 320"/>
                <a:gd name="T62" fmla="*/ 2147483646 w 374"/>
                <a:gd name="T63" fmla="*/ 2147483646 h 320"/>
                <a:gd name="T64" fmla="*/ 2147483646 w 374"/>
                <a:gd name="T65" fmla="*/ 2147483646 h 320"/>
                <a:gd name="T66" fmla="*/ 2147483646 w 374"/>
                <a:gd name="T67" fmla="*/ 2147483646 h 320"/>
                <a:gd name="T68" fmla="*/ 2147483646 w 374"/>
                <a:gd name="T69" fmla="*/ 2147483646 h 320"/>
                <a:gd name="T70" fmla="*/ 2147483646 w 374"/>
                <a:gd name="T71" fmla="*/ 2147483646 h 320"/>
                <a:gd name="T72" fmla="*/ 2147483646 w 374"/>
                <a:gd name="T73" fmla="*/ 2147483646 h 320"/>
                <a:gd name="T74" fmla="*/ 2147483646 w 374"/>
                <a:gd name="T75" fmla="*/ 2147483646 h 320"/>
                <a:gd name="T76" fmla="*/ 2147483646 w 374"/>
                <a:gd name="T77" fmla="*/ 2147483646 h 320"/>
                <a:gd name="T78" fmla="*/ 2147483646 w 374"/>
                <a:gd name="T79" fmla="*/ 2147483646 h 320"/>
                <a:gd name="T80" fmla="*/ 2147483646 w 374"/>
                <a:gd name="T81" fmla="*/ 2147483646 h 320"/>
                <a:gd name="T82" fmla="*/ 2147483646 w 374"/>
                <a:gd name="T83" fmla="*/ 2147483646 h 320"/>
                <a:gd name="T84" fmla="*/ 2147483646 w 374"/>
                <a:gd name="T85" fmla="*/ 2147483646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4"/>
                <a:gd name="T130" fmla="*/ 0 h 320"/>
                <a:gd name="T131" fmla="*/ 374 w 374"/>
                <a:gd name="T132" fmla="*/ 320 h 3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4" h="320">
                  <a:moveTo>
                    <a:pt x="2" y="131"/>
                  </a:moveTo>
                  <a:lnTo>
                    <a:pt x="0" y="125"/>
                  </a:lnTo>
                  <a:lnTo>
                    <a:pt x="7" y="126"/>
                  </a:lnTo>
                  <a:lnTo>
                    <a:pt x="101" y="134"/>
                  </a:lnTo>
                  <a:lnTo>
                    <a:pt x="115" y="0"/>
                  </a:lnTo>
                  <a:lnTo>
                    <a:pt x="196" y="4"/>
                  </a:lnTo>
                  <a:lnTo>
                    <a:pt x="194" y="62"/>
                  </a:lnTo>
                  <a:lnTo>
                    <a:pt x="201" y="67"/>
                  </a:lnTo>
                  <a:lnTo>
                    <a:pt x="209" y="68"/>
                  </a:lnTo>
                  <a:lnTo>
                    <a:pt x="211" y="66"/>
                  </a:lnTo>
                  <a:lnTo>
                    <a:pt x="214" y="69"/>
                  </a:lnTo>
                  <a:lnTo>
                    <a:pt x="214" y="73"/>
                  </a:lnTo>
                  <a:lnTo>
                    <a:pt x="221" y="73"/>
                  </a:lnTo>
                  <a:lnTo>
                    <a:pt x="227" y="76"/>
                  </a:lnTo>
                  <a:lnTo>
                    <a:pt x="231" y="75"/>
                  </a:lnTo>
                  <a:lnTo>
                    <a:pt x="236" y="78"/>
                  </a:lnTo>
                  <a:lnTo>
                    <a:pt x="237" y="75"/>
                  </a:lnTo>
                  <a:lnTo>
                    <a:pt x="244" y="76"/>
                  </a:lnTo>
                  <a:lnTo>
                    <a:pt x="249" y="83"/>
                  </a:lnTo>
                  <a:lnTo>
                    <a:pt x="252" y="85"/>
                  </a:lnTo>
                  <a:lnTo>
                    <a:pt x="256" y="81"/>
                  </a:lnTo>
                  <a:lnTo>
                    <a:pt x="264" y="87"/>
                  </a:lnTo>
                  <a:lnTo>
                    <a:pt x="269" y="84"/>
                  </a:lnTo>
                  <a:lnTo>
                    <a:pt x="271" y="89"/>
                  </a:lnTo>
                  <a:lnTo>
                    <a:pt x="272" y="85"/>
                  </a:lnTo>
                  <a:lnTo>
                    <a:pt x="277" y="82"/>
                  </a:lnTo>
                  <a:lnTo>
                    <a:pt x="279" y="86"/>
                  </a:lnTo>
                  <a:lnTo>
                    <a:pt x="286" y="84"/>
                  </a:lnTo>
                  <a:lnTo>
                    <a:pt x="292" y="89"/>
                  </a:lnTo>
                  <a:lnTo>
                    <a:pt x="307" y="85"/>
                  </a:lnTo>
                  <a:lnTo>
                    <a:pt x="322" y="84"/>
                  </a:lnTo>
                  <a:lnTo>
                    <a:pt x="326" y="82"/>
                  </a:lnTo>
                  <a:lnTo>
                    <a:pt x="337" y="89"/>
                  </a:lnTo>
                  <a:lnTo>
                    <a:pt x="345" y="91"/>
                  </a:lnTo>
                  <a:lnTo>
                    <a:pt x="348" y="94"/>
                  </a:lnTo>
                  <a:lnTo>
                    <a:pt x="358" y="94"/>
                  </a:lnTo>
                  <a:lnTo>
                    <a:pt x="358" y="110"/>
                  </a:lnTo>
                  <a:lnTo>
                    <a:pt x="360" y="141"/>
                  </a:lnTo>
                  <a:lnTo>
                    <a:pt x="364" y="145"/>
                  </a:lnTo>
                  <a:lnTo>
                    <a:pt x="365" y="153"/>
                  </a:lnTo>
                  <a:lnTo>
                    <a:pt x="374" y="164"/>
                  </a:lnTo>
                  <a:lnTo>
                    <a:pt x="373" y="174"/>
                  </a:lnTo>
                  <a:lnTo>
                    <a:pt x="368" y="183"/>
                  </a:lnTo>
                  <a:lnTo>
                    <a:pt x="368" y="188"/>
                  </a:lnTo>
                  <a:lnTo>
                    <a:pt x="370" y="193"/>
                  </a:lnTo>
                  <a:lnTo>
                    <a:pt x="369" y="198"/>
                  </a:lnTo>
                  <a:lnTo>
                    <a:pt x="367" y="201"/>
                  </a:lnTo>
                  <a:lnTo>
                    <a:pt x="363" y="205"/>
                  </a:lnTo>
                  <a:lnTo>
                    <a:pt x="365" y="208"/>
                  </a:lnTo>
                  <a:lnTo>
                    <a:pt x="350" y="212"/>
                  </a:lnTo>
                  <a:lnTo>
                    <a:pt x="338" y="218"/>
                  </a:lnTo>
                  <a:lnTo>
                    <a:pt x="346" y="213"/>
                  </a:lnTo>
                  <a:lnTo>
                    <a:pt x="337" y="213"/>
                  </a:lnTo>
                  <a:lnTo>
                    <a:pt x="340" y="205"/>
                  </a:lnTo>
                  <a:lnTo>
                    <a:pt x="333" y="209"/>
                  </a:lnTo>
                  <a:lnTo>
                    <a:pt x="331" y="208"/>
                  </a:lnTo>
                  <a:lnTo>
                    <a:pt x="331" y="214"/>
                  </a:lnTo>
                  <a:lnTo>
                    <a:pt x="333" y="214"/>
                  </a:lnTo>
                  <a:lnTo>
                    <a:pt x="334" y="219"/>
                  </a:lnTo>
                  <a:lnTo>
                    <a:pt x="330" y="224"/>
                  </a:lnTo>
                  <a:lnTo>
                    <a:pt x="326" y="223"/>
                  </a:lnTo>
                  <a:lnTo>
                    <a:pt x="326" y="229"/>
                  </a:lnTo>
                  <a:lnTo>
                    <a:pt x="291" y="248"/>
                  </a:lnTo>
                  <a:lnTo>
                    <a:pt x="292" y="246"/>
                  </a:lnTo>
                  <a:lnTo>
                    <a:pt x="307" y="237"/>
                  </a:lnTo>
                  <a:lnTo>
                    <a:pt x="296" y="242"/>
                  </a:lnTo>
                  <a:lnTo>
                    <a:pt x="296" y="237"/>
                  </a:lnTo>
                  <a:lnTo>
                    <a:pt x="293" y="240"/>
                  </a:lnTo>
                  <a:lnTo>
                    <a:pt x="289" y="238"/>
                  </a:lnTo>
                  <a:lnTo>
                    <a:pt x="287" y="242"/>
                  </a:lnTo>
                  <a:lnTo>
                    <a:pt x="282" y="238"/>
                  </a:lnTo>
                  <a:lnTo>
                    <a:pt x="282" y="242"/>
                  </a:lnTo>
                  <a:lnTo>
                    <a:pt x="289" y="246"/>
                  </a:lnTo>
                  <a:lnTo>
                    <a:pt x="282" y="249"/>
                  </a:lnTo>
                  <a:lnTo>
                    <a:pt x="278" y="245"/>
                  </a:lnTo>
                  <a:lnTo>
                    <a:pt x="275" y="257"/>
                  </a:lnTo>
                  <a:lnTo>
                    <a:pt x="272" y="252"/>
                  </a:lnTo>
                  <a:lnTo>
                    <a:pt x="266" y="254"/>
                  </a:lnTo>
                  <a:lnTo>
                    <a:pt x="265" y="257"/>
                  </a:lnTo>
                  <a:lnTo>
                    <a:pt x="268" y="262"/>
                  </a:lnTo>
                  <a:lnTo>
                    <a:pt x="255" y="263"/>
                  </a:lnTo>
                  <a:lnTo>
                    <a:pt x="260" y="264"/>
                  </a:lnTo>
                  <a:lnTo>
                    <a:pt x="260" y="270"/>
                  </a:lnTo>
                  <a:lnTo>
                    <a:pt x="262" y="268"/>
                  </a:lnTo>
                  <a:lnTo>
                    <a:pt x="261" y="272"/>
                  </a:lnTo>
                  <a:lnTo>
                    <a:pt x="256" y="280"/>
                  </a:lnTo>
                  <a:lnTo>
                    <a:pt x="256" y="276"/>
                  </a:lnTo>
                  <a:lnTo>
                    <a:pt x="253" y="280"/>
                  </a:lnTo>
                  <a:lnTo>
                    <a:pt x="248" y="274"/>
                  </a:lnTo>
                  <a:lnTo>
                    <a:pt x="249" y="281"/>
                  </a:lnTo>
                  <a:lnTo>
                    <a:pt x="258" y="281"/>
                  </a:lnTo>
                  <a:lnTo>
                    <a:pt x="254" y="290"/>
                  </a:lnTo>
                  <a:lnTo>
                    <a:pt x="257" y="306"/>
                  </a:lnTo>
                  <a:lnTo>
                    <a:pt x="266" y="319"/>
                  </a:lnTo>
                  <a:lnTo>
                    <a:pt x="255" y="320"/>
                  </a:lnTo>
                  <a:lnTo>
                    <a:pt x="245" y="316"/>
                  </a:lnTo>
                  <a:lnTo>
                    <a:pt x="236" y="316"/>
                  </a:lnTo>
                  <a:lnTo>
                    <a:pt x="222" y="310"/>
                  </a:lnTo>
                  <a:lnTo>
                    <a:pt x="208" y="305"/>
                  </a:lnTo>
                  <a:lnTo>
                    <a:pt x="206" y="300"/>
                  </a:lnTo>
                  <a:lnTo>
                    <a:pt x="202" y="292"/>
                  </a:lnTo>
                  <a:lnTo>
                    <a:pt x="197" y="286"/>
                  </a:lnTo>
                  <a:lnTo>
                    <a:pt x="198" y="280"/>
                  </a:lnTo>
                  <a:lnTo>
                    <a:pt x="195" y="278"/>
                  </a:lnTo>
                  <a:lnTo>
                    <a:pt x="195" y="270"/>
                  </a:lnTo>
                  <a:lnTo>
                    <a:pt x="187" y="264"/>
                  </a:lnTo>
                  <a:lnTo>
                    <a:pt x="177" y="251"/>
                  </a:lnTo>
                  <a:lnTo>
                    <a:pt x="160" y="219"/>
                  </a:lnTo>
                  <a:lnTo>
                    <a:pt x="148" y="211"/>
                  </a:lnTo>
                  <a:lnTo>
                    <a:pt x="144" y="203"/>
                  </a:lnTo>
                  <a:lnTo>
                    <a:pt x="134" y="202"/>
                  </a:lnTo>
                  <a:lnTo>
                    <a:pt x="125" y="201"/>
                  </a:lnTo>
                  <a:lnTo>
                    <a:pt x="117" y="198"/>
                  </a:lnTo>
                  <a:lnTo>
                    <a:pt x="115" y="201"/>
                  </a:lnTo>
                  <a:lnTo>
                    <a:pt x="106" y="201"/>
                  </a:lnTo>
                  <a:lnTo>
                    <a:pt x="99" y="216"/>
                  </a:lnTo>
                  <a:lnTo>
                    <a:pt x="91" y="223"/>
                  </a:lnTo>
                  <a:lnTo>
                    <a:pt x="86" y="223"/>
                  </a:lnTo>
                  <a:lnTo>
                    <a:pt x="72" y="213"/>
                  </a:lnTo>
                  <a:lnTo>
                    <a:pt x="66" y="211"/>
                  </a:lnTo>
                  <a:lnTo>
                    <a:pt x="52" y="200"/>
                  </a:lnTo>
                  <a:lnTo>
                    <a:pt x="49" y="192"/>
                  </a:lnTo>
                  <a:lnTo>
                    <a:pt x="49" y="183"/>
                  </a:lnTo>
                  <a:lnTo>
                    <a:pt x="42" y="170"/>
                  </a:lnTo>
                  <a:lnTo>
                    <a:pt x="31" y="162"/>
                  </a:lnTo>
                  <a:lnTo>
                    <a:pt x="16" y="145"/>
                  </a:lnTo>
                  <a:lnTo>
                    <a:pt x="10" y="142"/>
                  </a:lnTo>
                  <a:lnTo>
                    <a:pt x="6" y="133"/>
                  </a:lnTo>
                  <a:lnTo>
                    <a:pt x="2" y="13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7" name="Freeform 1206">
              <a:extLst>
                <a:ext uri="{FF2B5EF4-FFF2-40B4-BE49-F238E27FC236}">
                  <a16:creationId xmlns:a16="http://schemas.microsoft.com/office/drawing/2014/main" id="{33C00F34-EE5E-B24D-9A1A-988D562B1CB0}"/>
                </a:ext>
              </a:extLst>
            </p:cNvPr>
            <p:cNvSpPr>
              <a:spLocks noChangeArrowheads="1"/>
            </p:cNvSpPr>
            <p:nvPr/>
          </p:nvSpPr>
          <p:spPr bwMode="auto">
            <a:xfrm>
              <a:off x="3821805" y="4880083"/>
              <a:ext cx="218265" cy="236337"/>
            </a:xfrm>
            <a:custGeom>
              <a:avLst/>
              <a:gdLst>
                <a:gd name="T0" fmla="*/ 0 w 151"/>
                <a:gd name="T1" fmla="*/ 2147483646 h 168"/>
                <a:gd name="T2" fmla="*/ 2147483646 w 151"/>
                <a:gd name="T3" fmla="*/ 0 h 168"/>
                <a:gd name="T4" fmla="*/ 2147483646 w 151"/>
                <a:gd name="T5" fmla="*/ 2147483646 h 168"/>
                <a:gd name="T6" fmla="*/ 2147483646 w 151"/>
                <a:gd name="T7" fmla="*/ 2147483646 h 168"/>
                <a:gd name="T8" fmla="*/ 2147483646 w 151"/>
                <a:gd name="T9" fmla="*/ 2147483646 h 168"/>
                <a:gd name="T10" fmla="*/ 2147483646 w 151"/>
                <a:gd name="T11" fmla="*/ 2147483646 h 168"/>
                <a:gd name="T12" fmla="*/ 0 w 151"/>
                <a:gd name="T13" fmla="*/ 2147483646 h 168"/>
                <a:gd name="T14" fmla="*/ 0 60000 65536"/>
                <a:gd name="T15" fmla="*/ 0 60000 65536"/>
                <a:gd name="T16" fmla="*/ 0 60000 65536"/>
                <a:gd name="T17" fmla="*/ 0 60000 65536"/>
                <a:gd name="T18" fmla="*/ 0 60000 65536"/>
                <a:gd name="T19" fmla="*/ 0 60000 65536"/>
                <a:gd name="T20" fmla="*/ 0 60000 65536"/>
                <a:gd name="T21" fmla="*/ 0 w 151"/>
                <a:gd name="T22" fmla="*/ 0 h 168"/>
                <a:gd name="T23" fmla="*/ 151 w 151"/>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68">
                  <a:moveTo>
                    <a:pt x="0" y="148"/>
                  </a:moveTo>
                  <a:lnTo>
                    <a:pt x="33" y="0"/>
                  </a:lnTo>
                  <a:lnTo>
                    <a:pt x="106" y="12"/>
                  </a:lnTo>
                  <a:lnTo>
                    <a:pt x="101" y="42"/>
                  </a:lnTo>
                  <a:lnTo>
                    <a:pt x="151" y="49"/>
                  </a:lnTo>
                  <a:lnTo>
                    <a:pt x="132" y="168"/>
                  </a:lnTo>
                  <a:lnTo>
                    <a:pt x="0" y="14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8" name="Freeform 1207">
              <a:extLst>
                <a:ext uri="{FF2B5EF4-FFF2-40B4-BE49-F238E27FC236}">
                  <a16:creationId xmlns:a16="http://schemas.microsoft.com/office/drawing/2014/main" id="{B52388BD-2219-1E4B-861E-D2A285537F9B}"/>
                </a:ext>
              </a:extLst>
            </p:cNvPr>
            <p:cNvSpPr>
              <a:spLocks noChangeArrowheads="1"/>
            </p:cNvSpPr>
            <p:nvPr/>
          </p:nvSpPr>
          <p:spPr bwMode="auto">
            <a:xfrm>
              <a:off x="5291841" y="4721118"/>
              <a:ext cx="62154" cy="105508"/>
            </a:xfrm>
            <a:custGeom>
              <a:avLst/>
              <a:gdLst>
                <a:gd name="T0" fmla="*/ 0 w 43"/>
                <a:gd name="T1" fmla="*/ 2147483646 h 75"/>
                <a:gd name="T2" fmla="*/ 2147483646 w 43"/>
                <a:gd name="T3" fmla="*/ 2147483646 h 75"/>
                <a:gd name="T4" fmla="*/ 2147483646 w 43"/>
                <a:gd name="T5" fmla="*/ 2147483646 h 75"/>
                <a:gd name="T6" fmla="*/ 2147483646 w 43"/>
                <a:gd name="T7" fmla="*/ 2147483646 h 75"/>
                <a:gd name="T8" fmla="*/ 2147483646 w 43"/>
                <a:gd name="T9" fmla="*/ 2147483646 h 75"/>
                <a:gd name="T10" fmla="*/ 2147483646 w 43"/>
                <a:gd name="T11" fmla="*/ 2147483646 h 75"/>
                <a:gd name="T12" fmla="*/ 2147483646 w 43"/>
                <a:gd name="T13" fmla="*/ 2147483646 h 75"/>
                <a:gd name="T14" fmla="*/ 2147483646 w 43"/>
                <a:gd name="T15" fmla="*/ 2147483646 h 75"/>
                <a:gd name="T16" fmla="*/ 2147483646 w 43"/>
                <a:gd name="T17" fmla="*/ 2147483646 h 75"/>
                <a:gd name="T18" fmla="*/ 2147483646 w 43"/>
                <a:gd name="T19" fmla="*/ 0 h 75"/>
                <a:gd name="T20" fmla="*/ 0 w 43"/>
                <a:gd name="T21" fmla="*/ 214748364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75"/>
                <a:gd name="T35" fmla="*/ 43 w 43"/>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75">
                  <a:moveTo>
                    <a:pt x="0" y="9"/>
                  </a:moveTo>
                  <a:lnTo>
                    <a:pt x="7" y="31"/>
                  </a:lnTo>
                  <a:lnTo>
                    <a:pt x="9" y="44"/>
                  </a:lnTo>
                  <a:lnTo>
                    <a:pt x="15" y="58"/>
                  </a:lnTo>
                  <a:lnTo>
                    <a:pt x="20" y="75"/>
                  </a:lnTo>
                  <a:lnTo>
                    <a:pt x="39" y="71"/>
                  </a:lnTo>
                  <a:lnTo>
                    <a:pt x="35" y="45"/>
                  </a:lnTo>
                  <a:lnTo>
                    <a:pt x="37" y="27"/>
                  </a:lnTo>
                  <a:lnTo>
                    <a:pt x="43" y="19"/>
                  </a:lnTo>
                  <a:lnTo>
                    <a:pt x="43" y="0"/>
                  </a:lnTo>
                  <a:lnTo>
                    <a:pt x="0" y="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9" name="Freeform 1208">
              <a:extLst>
                <a:ext uri="{FF2B5EF4-FFF2-40B4-BE49-F238E27FC236}">
                  <a16:creationId xmlns:a16="http://schemas.microsoft.com/office/drawing/2014/main" id="{4A07D3B8-E135-3341-BB69-8DC437FDE88C}"/>
                </a:ext>
              </a:extLst>
            </p:cNvPr>
            <p:cNvSpPr>
              <a:spLocks noChangeArrowheads="1"/>
            </p:cNvSpPr>
            <p:nvPr/>
          </p:nvSpPr>
          <p:spPr bwMode="auto">
            <a:xfrm>
              <a:off x="4994076" y="4995438"/>
              <a:ext cx="299210" cy="144897"/>
            </a:xfrm>
            <a:custGeom>
              <a:avLst/>
              <a:gdLst>
                <a:gd name="T0" fmla="*/ 2147483646 w 207"/>
                <a:gd name="T1" fmla="*/ 2147483646 h 103"/>
                <a:gd name="T2" fmla="*/ 2147483646 w 207"/>
                <a:gd name="T3" fmla="*/ 2147483646 h 103"/>
                <a:gd name="T4" fmla="*/ 2147483646 w 207"/>
                <a:gd name="T5" fmla="*/ 2147483646 h 103"/>
                <a:gd name="T6" fmla="*/ 2147483646 w 207"/>
                <a:gd name="T7" fmla="*/ 2147483646 h 103"/>
                <a:gd name="T8" fmla="*/ 2147483646 w 207"/>
                <a:gd name="T9" fmla="*/ 2147483646 h 103"/>
                <a:gd name="T10" fmla="*/ 2147483646 w 207"/>
                <a:gd name="T11" fmla="*/ 2147483646 h 103"/>
                <a:gd name="T12" fmla="*/ 2147483646 w 207"/>
                <a:gd name="T13" fmla="*/ 2147483646 h 103"/>
                <a:gd name="T14" fmla="*/ 2147483646 w 207"/>
                <a:gd name="T15" fmla="*/ 2147483646 h 103"/>
                <a:gd name="T16" fmla="*/ 2147483646 w 207"/>
                <a:gd name="T17" fmla="*/ 2147483646 h 103"/>
                <a:gd name="T18" fmla="*/ 2147483646 w 207"/>
                <a:gd name="T19" fmla="*/ 2147483646 h 103"/>
                <a:gd name="T20" fmla="*/ 2147483646 w 207"/>
                <a:gd name="T21" fmla="*/ 2147483646 h 103"/>
                <a:gd name="T22" fmla="*/ 2147483646 w 207"/>
                <a:gd name="T23" fmla="*/ 2147483646 h 103"/>
                <a:gd name="T24" fmla="*/ 2147483646 w 207"/>
                <a:gd name="T25" fmla="*/ 2147483646 h 103"/>
                <a:gd name="T26" fmla="*/ 2147483646 w 207"/>
                <a:gd name="T27" fmla="*/ 2147483646 h 103"/>
                <a:gd name="T28" fmla="*/ 2147483646 w 207"/>
                <a:gd name="T29" fmla="*/ 2147483646 h 103"/>
                <a:gd name="T30" fmla="*/ 2147483646 w 207"/>
                <a:gd name="T31" fmla="*/ 2147483646 h 103"/>
                <a:gd name="T32" fmla="*/ 2147483646 w 207"/>
                <a:gd name="T33" fmla="*/ 2147483646 h 103"/>
                <a:gd name="T34" fmla="*/ 2147483646 w 207"/>
                <a:gd name="T35" fmla="*/ 2147483646 h 103"/>
                <a:gd name="T36" fmla="*/ 2147483646 w 207"/>
                <a:gd name="T37" fmla="*/ 2147483646 h 103"/>
                <a:gd name="T38" fmla="*/ 2147483646 w 207"/>
                <a:gd name="T39" fmla="*/ 2147483646 h 103"/>
                <a:gd name="T40" fmla="*/ 2147483646 w 207"/>
                <a:gd name="T41" fmla="*/ 2147483646 h 103"/>
                <a:gd name="T42" fmla="*/ 2147483646 w 207"/>
                <a:gd name="T43" fmla="*/ 2147483646 h 103"/>
                <a:gd name="T44" fmla="*/ 2147483646 w 207"/>
                <a:gd name="T45" fmla="*/ 2147483646 h 103"/>
                <a:gd name="T46" fmla="*/ 2147483646 w 207"/>
                <a:gd name="T47" fmla="*/ 2147483646 h 103"/>
                <a:gd name="T48" fmla="*/ 2147483646 w 207"/>
                <a:gd name="T49" fmla="*/ 2147483646 h 103"/>
                <a:gd name="T50" fmla="*/ 2147483646 w 207"/>
                <a:gd name="T51" fmla="*/ 2147483646 h 103"/>
                <a:gd name="T52" fmla="*/ 2147483646 w 207"/>
                <a:gd name="T53" fmla="*/ 2147483646 h 103"/>
                <a:gd name="T54" fmla="*/ 2147483646 w 207"/>
                <a:gd name="T55" fmla="*/ 2147483646 h 103"/>
                <a:gd name="T56" fmla="*/ 2147483646 w 207"/>
                <a:gd name="T57" fmla="*/ 2147483646 h 103"/>
                <a:gd name="T58" fmla="*/ 2147483646 w 207"/>
                <a:gd name="T59" fmla="*/ 2147483646 h 103"/>
                <a:gd name="T60" fmla="*/ 2147483646 w 207"/>
                <a:gd name="T61" fmla="*/ 2147483646 h 103"/>
                <a:gd name="T62" fmla="*/ 2147483646 w 207"/>
                <a:gd name="T63" fmla="*/ 2147483646 h 103"/>
                <a:gd name="T64" fmla="*/ 2147483646 w 207"/>
                <a:gd name="T65" fmla="*/ 2147483646 h 103"/>
                <a:gd name="T66" fmla="*/ 2147483646 w 207"/>
                <a:gd name="T67" fmla="*/ 2147483646 h 103"/>
                <a:gd name="T68" fmla="*/ 2147483646 w 207"/>
                <a:gd name="T69" fmla="*/ 2147483646 h 103"/>
                <a:gd name="T70" fmla="*/ 2147483646 w 207"/>
                <a:gd name="T71" fmla="*/ 2147483646 h 103"/>
                <a:gd name="T72" fmla="*/ 2147483646 w 207"/>
                <a:gd name="T73" fmla="*/ 2147483646 h 103"/>
                <a:gd name="T74" fmla="*/ 2147483646 w 207"/>
                <a:gd name="T75" fmla="*/ 2147483646 h 103"/>
                <a:gd name="T76" fmla="*/ 2147483646 w 207"/>
                <a:gd name="T77" fmla="*/ 2147483646 h 103"/>
                <a:gd name="T78" fmla="*/ 0 w 207"/>
                <a:gd name="T79" fmla="*/ 2147483646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03"/>
                <a:gd name="T122" fmla="*/ 207 w 207"/>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03">
                  <a:moveTo>
                    <a:pt x="0" y="103"/>
                  </a:moveTo>
                  <a:lnTo>
                    <a:pt x="19" y="91"/>
                  </a:lnTo>
                  <a:lnTo>
                    <a:pt x="20" y="89"/>
                  </a:lnTo>
                  <a:lnTo>
                    <a:pt x="26" y="82"/>
                  </a:lnTo>
                  <a:lnTo>
                    <a:pt x="33" y="78"/>
                  </a:lnTo>
                  <a:lnTo>
                    <a:pt x="40" y="70"/>
                  </a:lnTo>
                  <a:lnTo>
                    <a:pt x="48" y="78"/>
                  </a:lnTo>
                  <a:lnTo>
                    <a:pt x="57" y="74"/>
                  </a:lnTo>
                  <a:lnTo>
                    <a:pt x="61" y="76"/>
                  </a:lnTo>
                  <a:lnTo>
                    <a:pt x="67" y="74"/>
                  </a:lnTo>
                  <a:lnTo>
                    <a:pt x="70" y="69"/>
                  </a:lnTo>
                  <a:lnTo>
                    <a:pt x="80" y="68"/>
                  </a:lnTo>
                  <a:lnTo>
                    <a:pt x="86" y="61"/>
                  </a:lnTo>
                  <a:lnTo>
                    <a:pt x="84" y="60"/>
                  </a:lnTo>
                  <a:lnTo>
                    <a:pt x="93" y="40"/>
                  </a:lnTo>
                  <a:lnTo>
                    <a:pt x="95" y="30"/>
                  </a:lnTo>
                  <a:lnTo>
                    <a:pt x="105" y="34"/>
                  </a:lnTo>
                  <a:lnTo>
                    <a:pt x="109" y="22"/>
                  </a:lnTo>
                  <a:lnTo>
                    <a:pt x="114" y="22"/>
                  </a:lnTo>
                  <a:lnTo>
                    <a:pt x="121" y="11"/>
                  </a:lnTo>
                  <a:lnTo>
                    <a:pt x="123" y="0"/>
                  </a:lnTo>
                  <a:lnTo>
                    <a:pt x="138" y="7"/>
                  </a:lnTo>
                  <a:lnTo>
                    <a:pt x="140" y="1"/>
                  </a:lnTo>
                  <a:lnTo>
                    <a:pt x="147" y="2"/>
                  </a:lnTo>
                  <a:lnTo>
                    <a:pt x="151" y="7"/>
                  </a:lnTo>
                  <a:lnTo>
                    <a:pt x="157" y="10"/>
                  </a:lnTo>
                  <a:lnTo>
                    <a:pt x="160" y="13"/>
                  </a:lnTo>
                  <a:lnTo>
                    <a:pt x="160" y="17"/>
                  </a:lnTo>
                  <a:lnTo>
                    <a:pt x="156" y="23"/>
                  </a:lnTo>
                  <a:lnTo>
                    <a:pt x="157" y="27"/>
                  </a:lnTo>
                  <a:lnTo>
                    <a:pt x="163" y="26"/>
                  </a:lnTo>
                  <a:lnTo>
                    <a:pt x="165" y="29"/>
                  </a:lnTo>
                  <a:lnTo>
                    <a:pt x="167" y="30"/>
                  </a:lnTo>
                  <a:lnTo>
                    <a:pt x="176" y="31"/>
                  </a:lnTo>
                  <a:lnTo>
                    <a:pt x="179" y="34"/>
                  </a:lnTo>
                  <a:lnTo>
                    <a:pt x="187" y="36"/>
                  </a:lnTo>
                  <a:lnTo>
                    <a:pt x="185" y="38"/>
                  </a:lnTo>
                  <a:lnTo>
                    <a:pt x="186" y="42"/>
                  </a:lnTo>
                  <a:lnTo>
                    <a:pt x="186" y="44"/>
                  </a:lnTo>
                  <a:lnTo>
                    <a:pt x="183" y="44"/>
                  </a:lnTo>
                  <a:lnTo>
                    <a:pt x="177" y="41"/>
                  </a:lnTo>
                  <a:lnTo>
                    <a:pt x="168" y="35"/>
                  </a:lnTo>
                  <a:lnTo>
                    <a:pt x="181" y="46"/>
                  </a:lnTo>
                  <a:lnTo>
                    <a:pt x="187" y="46"/>
                  </a:lnTo>
                  <a:lnTo>
                    <a:pt x="184" y="48"/>
                  </a:lnTo>
                  <a:lnTo>
                    <a:pt x="191" y="51"/>
                  </a:lnTo>
                  <a:lnTo>
                    <a:pt x="191" y="53"/>
                  </a:lnTo>
                  <a:lnTo>
                    <a:pt x="188" y="52"/>
                  </a:lnTo>
                  <a:lnTo>
                    <a:pt x="185" y="52"/>
                  </a:lnTo>
                  <a:lnTo>
                    <a:pt x="186" y="54"/>
                  </a:lnTo>
                  <a:lnTo>
                    <a:pt x="188" y="55"/>
                  </a:lnTo>
                  <a:lnTo>
                    <a:pt x="185" y="56"/>
                  </a:lnTo>
                  <a:lnTo>
                    <a:pt x="179" y="52"/>
                  </a:lnTo>
                  <a:lnTo>
                    <a:pt x="176" y="50"/>
                  </a:lnTo>
                  <a:lnTo>
                    <a:pt x="177" y="52"/>
                  </a:lnTo>
                  <a:lnTo>
                    <a:pt x="184" y="57"/>
                  </a:lnTo>
                  <a:lnTo>
                    <a:pt x="187" y="57"/>
                  </a:lnTo>
                  <a:lnTo>
                    <a:pt x="191" y="58"/>
                  </a:lnTo>
                  <a:lnTo>
                    <a:pt x="190" y="60"/>
                  </a:lnTo>
                  <a:lnTo>
                    <a:pt x="192" y="60"/>
                  </a:lnTo>
                  <a:lnTo>
                    <a:pt x="193" y="62"/>
                  </a:lnTo>
                  <a:lnTo>
                    <a:pt x="189" y="64"/>
                  </a:lnTo>
                  <a:lnTo>
                    <a:pt x="184" y="62"/>
                  </a:lnTo>
                  <a:lnTo>
                    <a:pt x="183" y="59"/>
                  </a:lnTo>
                  <a:lnTo>
                    <a:pt x="176" y="58"/>
                  </a:lnTo>
                  <a:lnTo>
                    <a:pt x="174" y="57"/>
                  </a:lnTo>
                  <a:lnTo>
                    <a:pt x="172" y="59"/>
                  </a:lnTo>
                  <a:lnTo>
                    <a:pt x="181" y="61"/>
                  </a:lnTo>
                  <a:lnTo>
                    <a:pt x="182" y="63"/>
                  </a:lnTo>
                  <a:lnTo>
                    <a:pt x="189" y="66"/>
                  </a:lnTo>
                  <a:lnTo>
                    <a:pt x="193" y="66"/>
                  </a:lnTo>
                  <a:lnTo>
                    <a:pt x="193" y="64"/>
                  </a:lnTo>
                  <a:lnTo>
                    <a:pt x="196" y="65"/>
                  </a:lnTo>
                  <a:lnTo>
                    <a:pt x="201" y="64"/>
                  </a:lnTo>
                  <a:lnTo>
                    <a:pt x="207" y="74"/>
                  </a:lnTo>
                  <a:lnTo>
                    <a:pt x="203" y="72"/>
                  </a:lnTo>
                  <a:lnTo>
                    <a:pt x="202" y="75"/>
                  </a:lnTo>
                  <a:lnTo>
                    <a:pt x="120" y="88"/>
                  </a:lnTo>
                  <a:lnTo>
                    <a:pt x="54" y="96"/>
                  </a:lnTo>
                  <a:lnTo>
                    <a:pt x="0" y="10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0" name="Freeform 1209">
              <a:extLst>
                <a:ext uri="{FF2B5EF4-FFF2-40B4-BE49-F238E27FC236}">
                  <a16:creationId xmlns:a16="http://schemas.microsoft.com/office/drawing/2014/main" id="{65C11671-6A24-F741-8F4B-76589F3BE57F}"/>
                </a:ext>
              </a:extLst>
            </p:cNvPr>
            <p:cNvSpPr>
              <a:spLocks noChangeArrowheads="1"/>
            </p:cNvSpPr>
            <p:nvPr/>
          </p:nvSpPr>
          <p:spPr bwMode="auto">
            <a:xfrm>
              <a:off x="5280277" y="5034828"/>
              <a:ext cx="15900" cy="42203"/>
            </a:xfrm>
            <a:custGeom>
              <a:avLst/>
              <a:gdLst>
                <a:gd name="T0" fmla="*/ 0 w 11"/>
                <a:gd name="T1" fmla="*/ 2147483646 h 30"/>
                <a:gd name="T2" fmla="*/ 0 w 11"/>
                <a:gd name="T3" fmla="*/ 2147483646 h 30"/>
                <a:gd name="T4" fmla="*/ 2147483646 w 11"/>
                <a:gd name="T5" fmla="*/ 2147483646 h 30"/>
                <a:gd name="T6" fmla="*/ 2147483646 w 11"/>
                <a:gd name="T7" fmla="*/ 2147483646 h 30"/>
                <a:gd name="T8" fmla="*/ 2147483646 w 11"/>
                <a:gd name="T9" fmla="*/ 2147483646 h 30"/>
                <a:gd name="T10" fmla="*/ 2147483646 w 11"/>
                <a:gd name="T11" fmla="*/ 0 h 30"/>
                <a:gd name="T12" fmla="*/ 2147483646 w 11"/>
                <a:gd name="T13" fmla="*/ 2147483646 h 30"/>
                <a:gd name="T14" fmla="*/ 0 w 11"/>
                <a:gd name="T15" fmla="*/ 2147483646 h 30"/>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30"/>
                <a:gd name="T26" fmla="*/ 11 w 1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30">
                  <a:moveTo>
                    <a:pt x="0" y="16"/>
                  </a:moveTo>
                  <a:lnTo>
                    <a:pt x="0" y="26"/>
                  </a:lnTo>
                  <a:lnTo>
                    <a:pt x="3" y="30"/>
                  </a:lnTo>
                  <a:lnTo>
                    <a:pt x="4" y="18"/>
                  </a:lnTo>
                  <a:lnTo>
                    <a:pt x="8" y="14"/>
                  </a:lnTo>
                  <a:lnTo>
                    <a:pt x="11" y="0"/>
                  </a:lnTo>
                  <a:lnTo>
                    <a:pt x="4" y="3"/>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1" name="Freeform 1210">
              <a:extLst>
                <a:ext uri="{FF2B5EF4-FFF2-40B4-BE49-F238E27FC236}">
                  <a16:creationId xmlns:a16="http://schemas.microsoft.com/office/drawing/2014/main" id="{08FD3945-2509-7245-9BA4-C14E1AC7AC74}"/>
                </a:ext>
              </a:extLst>
            </p:cNvPr>
            <p:cNvSpPr>
              <a:spLocks noChangeArrowheads="1"/>
            </p:cNvSpPr>
            <p:nvPr/>
          </p:nvSpPr>
          <p:spPr bwMode="auto">
            <a:xfrm>
              <a:off x="3583304" y="4536831"/>
              <a:ext cx="257292" cy="161778"/>
            </a:xfrm>
            <a:custGeom>
              <a:avLst/>
              <a:gdLst>
                <a:gd name="T0" fmla="*/ 2147483646 w 178"/>
                <a:gd name="T1" fmla="*/ 2147483646 h 115"/>
                <a:gd name="T2" fmla="*/ 2147483646 w 178"/>
                <a:gd name="T3" fmla="*/ 2147483646 h 115"/>
                <a:gd name="T4" fmla="*/ 2147483646 w 178"/>
                <a:gd name="T5" fmla="*/ 2147483646 h 115"/>
                <a:gd name="T6" fmla="*/ 2147483646 w 178"/>
                <a:gd name="T7" fmla="*/ 2147483646 h 115"/>
                <a:gd name="T8" fmla="*/ 2147483646 w 178"/>
                <a:gd name="T9" fmla="*/ 2147483646 h 115"/>
                <a:gd name="T10" fmla="*/ 2147483646 w 178"/>
                <a:gd name="T11" fmla="*/ 2147483646 h 115"/>
                <a:gd name="T12" fmla="*/ 0 w 178"/>
                <a:gd name="T13" fmla="*/ 2147483646 h 115"/>
                <a:gd name="T14" fmla="*/ 2147483646 w 178"/>
                <a:gd name="T15" fmla="*/ 2147483646 h 115"/>
                <a:gd name="T16" fmla="*/ 2147483646 w 178"/>
                <a:gd name="T17" fmla="*/ 2147483646 h 115"/>
                <a:gd name="T18" fmla="*/ 2147483646 w 178"/>
                <a:gd name="T19" fmla="*/ 2147483646 h 115"/>
                <a:gd name="T20" fmla="*/ 2147483646 w 178"/>
                <a:gd name="T21" fmla="*/ 2147483646 h 115"/>
                <a:gd name="T22" fmla="*/ 2147483646 w 178"/>
                <a:gd name="T23" fmla="*/ 0 h 115"/>
                <a:gd name="T24" fmla="*/ 2147483646 w 178"/>
                <a:gd name="T25" fmla="*/ 2147483646 h 115"/>
                <a:gd name="T26" fmla="*/ 2147483646 w 178"/>
                <a:gd name="T27" fmla="*/ 2147483646 h 115"/>
                <a:gd name="T28" fmla="*/ 2147483646 w 178"/>
                <a:gd name="T29" fmla="*/ 2147483646 h 115"/>
                <a:gd name="T30" fmla="*/ 2147483646 w 178"/>
                <a:gd name="T31" fmla="*/ 2147483646 h 115"/>
                <a:gd name="T32" fmla="*/ 2147483646 w 178"/>
                <a:gd name="T33" fmla="*/ 2147483646 h 115"/>
                <a:gd name="T34" fmla="*/ 2147483646 w 178"/>
                <a:gd name="T35" fmla="*/ 2147483646 h 115"/>
                <a:gd name="T36" fmla="*/ 2147483646 w 178"/>
                <a:gd name="T37" fmla="*/ 2147483646 h 115"/>
                <a:gd name="T38" fmla="*/ 2147483646 w 178"/>
                <a:gd name="T39" fmla="*/ 2147483646 h 115"/>
                <a:gd name="T40" fmla="*/ 2147483646 w 178"/>
                <a:gd name="T41" fmla="*/ 2147483646 h 115"/>
                <a:gd name="T42" fmla="*/ 2147483646 w 178"/>
                <a:gd name="T43" fmla="*/ 2147483646 h 115"/>
                <a:gd name="T44" fmla="*/ 2147483646 w 178"/>
                <a:gd name="T45" fmla="*/ 2147483646 h 115"/>
                <a:gd name="T46" fmla="*/ 2147483646 w 178"/>
                <a:gd name="T47" fmla="*/ 2147483646 h 115"/>
                <a:gd name="T48" fmla="*/ 2147483646 w 178"/>
                <a:gd name="T49" fmla="*/ 2147483646 h 115"/>
                <a:gd name="T50" fmla="*/ 2147483646 w 178"/>
                <a:gd name="T51" fmla="*/ 2147483646 h 115"/>
                <a:gd name="T52" fmla="*/ 2147483646 w 178"/>
                <a:gd name="T53" fmla="*/ 2147483646 h 115"/>
                <a:gd name="T54" fmla="*/ 2147483646 w 178"/>
                <a:gd name="T55" fmla="*/ 2147483646 h 115"/>
                <a:gd name="T56" fmla="*/ 2147483646 w 178"/>
                <a:gd name="T57" fmla="*/ 2147483646 h 115"/>
                <a:gd name="T58" fmla="*/ 2147483646 w 178"/>
                <a:gd name="T59" fmla="*/ 2147483646 h 115"/>
                <a:gd name="T60" fmla="*/ 2147483646 w 178"/>
                <a:gd name="T61" fmla="*/ 2147483646 h 115"/>
                <a:gd name="T62" fmla="*/ 2147483646 w 178"/>
                <a:gd name="T63" fmla="*/ 2147483646 h 115"/>
                <a:gd name="T64" fmla="*/ 2147483646 w 178"/>
                <a:gd name="T65" fmla="*/ 2147483646 h 115"/>
                <a:gd name="T66" fmla="*/ 2147483646 w 178"/>
                <a:gd name="T67" fmla="*/ 2147483646 h 115"/>
                <a:gd name="T68" fmla="*/ 2147483646 w 178"/>
                <a:gd name="T69" fmla="*/ 2147483646 h 115"/>
                <a:gd name="T70" fmla="*/ 2147483646 w 178"/>
                <a:gd name="T71" fmla="*/ 2147483646 h 115"/>
                <a:gd name="T72" fmla="*/ 2147483646 w 178"/>
                <a:gd name="T73" fmla="*/ 2147483646 h 115"/>
                <a:gd name="T74" fmla="*/ 2147483646 w 178"/>
                <a:gd name="T75" fmla="*/ 2147483646 h 115"/>
                <a:gd name="T76" fmla="*/ 2147483646 w 178"/>
                <a:gd name="T77" fmla="*/ 2147483646 h 115"/>
                <a:gd name="T78" fmla="*/ 2147483646 w 178"/>
                <a:gd name="T79" fmla="*/ 2147483646 h 115"/>
                <a:gd name="T80" fmla="*/ 2147483646 w 178"/>
                <a:gd name="T81" fmla="*/ 2147483646 h 115"/>
                <a:gd name="T82" fmla="*/ 2147483646 w 178"/>
                <a:gd name="T83" fmla="*/ 2147483646 h 115"/>
                <a:gd name="T84" fmla="*/ 2147483646 w 178"/>
                <a:gd name="T85" fmla="*/ 2147483646 h 115"/>
                <a:gd name="T86" fmla="*/ 2147483646 w 178"/>
                <a:gd name="T87" fmla="*/ 2147483646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8"/>
                <a:gd name="T133" fmla="*/ 0 h 115"/>
                <a:gd name="T134" fmla="*/ 178 w 178"/>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8" h="115">
                  <a:moveTo>
                    <a:pt x="4" y="20"/>
                  </a:moveTo>
                  <a:lnTo>
                    <a:pt x="6" y="25"/>
                  </a:lnTo>
                  <a:lnTo>
                    <a:pt x="6" y="32"/>
                  </a:lnTo>
                  <a:lnTo>
                    <a:pt x="5" y="38"/>
                  </a:lnTo>
                  <a:lnTo>
                    <a:pt x="6" y="41"/>
                  </a:lnTo>
                  <a:lnTo>
                    <a:pt x="5" y="49"/>
                  </a:lnTo>
                  <a:lnTo>
                    <a:pt x="8" y="47"/>
                  </a:lnTo>
                  <a:lnTo>
                    <a:pt x="12" y="51"/>
                  </a:lnTo>
                  <a:lnTo>
                    <a:pt x="7" y="51"/>
                  </a:lnTo>
                  <a:lnTo>
                    <a:pt x="4" y="51"/>
                  </a:lnTo>
                  <a:lnTo>
                    <a:pt x="4" y="54"/>
                  </a:lnTo>
                  <a:lnTo>
                    <a:pt x="4" y="57"/>
                  </a:lnTo>
                  <a:lnTo>
                    <a:pt x="8" y="57"/>
                  </a:lnTo>
                  <a:lnTo>
                    <a:pt x="9" y="58"/>
                  </a:lnTo>
                  <a:lnTo>
                    <a:pt x="5" y="60"/>
                  </a:lnTo>
                  <a:lnTo>
                    <a:pt x="6" y="63"/>
                  </a:lnTo>
                  <a:lnTo>
                    <a:pt x="4" y="66"/>
                  </a:lnTo>
                  <a:lnTo>
                    <a:pt x="2" y="66"/>
                  </a:lnTo>
                  <a:lnTo>
                    <a:pt x="4" y="61"/>
                  </a:lnTo>
                  <a:lnTo>
                    <a:pt x="3" y="59"/>
                  </a:lnTo>
                  <a:lnTo>
                    <a:pt x="0" y="68"/>
                  </a:lnTo>
                  <a:lnTo>
                    <a:pt x="4" y="70"/>
                  </a:lnTo>
                  <a:lnTo>
                    <a:pt x="12" y="74"/>
                  </a:lnTo>
                  <a:lnTo>
                    <a:pt x="13" y="77"/>
                  </a:lnTo>
                  <a:lnTo>
                    <a:pt x="16" y="77"/>
                  </a:lnTo>
                  <a:lnTo>
                    <a:pt x="23" y="89"/>
                  </a:lnTo>
                  <a:lnTo>
                    <a:pt x="22" y="93"/>
                  </a:lnTo>
                  <a:lnTo>
                    <a:pt x="32" y="101"/>
                  </a:lnTo>
                  <a:lnTo>
                    <a:pt x="51" y="100"/>
                  </a:lnTo>
                  <a:lnTo>
                    <a:pt x="64" y="105"/>
                  </a:lnTo>
                  <a:lnTo>
                    <a:pt x="70" y="104"/>
                  </a:lnTo>
                  <a:lnTo>
                    <a:pt x="111" y="105"/>
                  </a:lnTo>
                  <a:lnTo>
                    <a:pt x="158" y="115"/>
                  </a:lnTo>
                  <a:lnTo>
                    <a:pt x="159" y="102"/>
                  </a:lnTo>
                  <a:lnTo>
                    <a:pt x="178" y="29"/>
                  </a:lnTo>
                  <a:lnTo>
                    <a:pt x="55" y="0"/>
                  </a:lnTo>
                  <a:lnTo>
                    <a:pt x="53" y="0"/>
                  </a:lnTo>
                  <a:lnTo>
                    <a:pt x="54" y="2"/>
                  </a:lnTo>
                  <a:lnTo>
                    <a:pt x="53" y="2"/>
                  </a:lnTo>
                  <a:lnTo>
                    <a:pt x="54" y="4"/>
                  </a:lnTo>
                  <a:lnTo>
                    <a:pt x="54" y="6"/>
                  </a:lnTo>
                  <a:lnTo>
                    <a:pt x="54" y="8"/>
                  </a:lnTo>
                  <a:lnTo>
                    <a:pt x="56" y="7"/>
                  </a:lnTo>
                  <a:lnTo>
                    <a:pt x="58" y="8"/>
                  </a:lnTo>
                  <a:lnTo>
                    <a:pt x="57" y="11"/>
                  </a:lnTo>
                  <a:lnTo>
                    <a:pt x="57" y="13"/>
                  </a:lnTo>
                  <a:lnTo>
                    <a:pt x="55" y="17"/>
                  </a:lnTo>
                  <a:lnTo>
                    <a:pt x="53" y="14"/>
                  </a:lnTo>
                  <a:lnTo>
                    <a:pt x="51" y="14"/>
                  </a:lnTo>
                  <a:lnTo>
                    <a:pt x="51" y="16"/>
                  </a:lnTo>
                  <a:lnTo>
                    <a:pt x="53" y="17"/>
                  </a:lnTo>
                  <a:lnTo>
                    <a:pt x="56" y="21"/>
                  </a:lnTo>
                  <a:lnTo>
                    <a:pt x="55" y="28"/>
                  </a:lnTo>
                  <a:lnTo>
                    <a:pt x="56" y="30"/>
                  </a:lnTo>
                  <a:lnTo>
                    <a:pt x="57" y="30"/>
                  </a:lnTo>
                  <a:lnTo>
                    <a:pt x="56" y="32"/>
                  </a:lnTo>
                  <a:lnTo>
                    <a:pt x="55" y="32"/>
                  </a:lnTo>
                  <a:lnTo>
                    <a:pt x="51" y="36"/>
                  </a:lnTo>
                  <a:lnTo>
                    <a:pt x="51" y="37"/>
                  </a:lnTo>
                  <a:lnTo>
                    <a:pt x="51" y="39"/>
                  </a:lnTo>
                  <a:lnTo>
                    <a:pt x="49" y="39"/>
                  </a:lnTo>
                  <a:lnTo>
                    <a:pt x="51" y="41"/>
                  </a:lnTo>
                  <a:lnTo>
                    <a:pt x="49" y="42"/>
                  </a:lnTo>
                  <a:lnTo>
                    <a:pt x="49" y="48"/>
                  </a:lnTo>
                  <a:lnTo>
                    <a:pt x="46" y="49"/>
                  </a:lnTo>
                  <a:lnTo>
                    <a:pt x="46" y="51"/>
                  </a:lnTo>
                  <a:lnTo>
                    <a:pt x="44" y="49"/>
                  </a:lnTo>
                  <a:lnTo>
                    <a:pt x="44" y="50"/>
                  </a:lnTo>
                  <a:lnTo>
                    <a:pt x="38" y="54"/>
                  </a:lnTo>
                  <a:lnTo>
                    <a:pt x="36" y="53"/>
                  </a:lnTo>
                  <a:lnTo>
                    <a:pt x="35" y="51"/>
                  </a:lnTo>
                  <a:lnTo>
                    <a:pt x="35" y="53"/>
                  </a:lnTo>
                  <a:lnTo>
                    <a:pt x="34" y="52"/>
                  </a:lnTo>
                  <a:lnTo>
                    <a:pt x="33" y="54"/>
                  </a:lnTo>
                  <a:lnTo>
                    <a:pt x="32" y="54"/>
                  </a:lnTo>
                  <a:lnTo>
                    <a:pt x="32" y="53"/>
                  </a:lnTo>
                  <a:lnTo>
                    <a:pt x="31" y="53"/>
                  </a:lnTo>
                  <a:lnTo>
                    <a:pt x="33" y="51"/>
                  </a:lnTo>
                  <a:lnTo>
                    <a:pt x="30" y="51"/>
                  </a:lnTo>
                  <a:lnTo>
                    <a:pt x="32" y="49"/>
                  </a:lnTo>
                  <a:lnTo>
                    <a:pt x="30" y="49"/>
                  </a:lnTo>
                  <a:lnTo>
                    <a:pt x="31" y="48"/>
                  </a:lnTo>
                  <a:lnTo>
                    <a:pt x="33" y="49"/>
                  </a:lnTo>
                  <a:lnTo>
                    <a:pt x="35" y="47"/>
                  </a:lnTo>
                  <a:lnTo>
                    <a:pt x="38" y="45"/>
                  </a:lnTo>
                  <a:lnTo>
                    <a:pt x="36" y="49"/>
                  </a:lnTo>
                  <a:lnTo>
                    <a:pt x="37" y="51"/>
                  </a:lnTo>
                  <a:lnTo>
                    <a:pt x="38" y="48"/>
                  </a:lnTo>
                  <a:lnTo>
                    <a:pt x="42" y="46"/>
                  </a:lnTo>
                  <a:lnTo>
                    <a:pt x="40" y="49"/>
                  </a:lnTo>
                  <a:lnTo>
                    <a:pt x="42" y="50"/>
                  </a:lnTo>
                  <a:lnTo>
                    <a:pt x="42" y="48"/>
                  </a:lnTo>
                  <a:lnTo>
                    <a:pt x="44" y="46"/>
                  </a:lnTo>
                  <a:lnTo>
                    <a:pt x="46" y="44"/>
                  </a:lnTo>
                  <a:lnTo>
                    <a:pt x="46" y="42"/>
                  </a:lnTo>
                  <a:lnTo>
                    <a:pt x="42" y="42"/>
                  </a:lnTo>
                  <a:lnTo>
                    <a:pt x="43" y="39"/>
                  </a:lnTo>
                  <a:lnTo>
                    <a:pt x="45" y="41"/>
                  </a:lnTo>
                  <a:lnTo>
                    <a:pt x="45" y="36"/>
                  </a:lnTo>
                  <a:lnTo>
                    <a:pt x="49" y="36"/>
                  </a:lnTo>
                  <a:lnTo>
                    <a:pt x="49" y="32"/>
                  </a:lnTo>
                  <a:lnTo>
                    <a:pt x="48" y="30"/>
                  </a:lnTo>
                  <a:lnTo>
                    <a:pt x="48" y="34"/>
                  </a:lnTo>
                  <a:lnTo>
                    <a:pt x="47" y="33"/>
                  </a:lnTo>
                  <a:lnTo>
                    <a:pt x="44" y="35"/>
                  </a:lnTo>
                  <a:lnTo>
                    <a:pt x="42" y="37"/>
                  </a:lnTo>
                  <a:lnTo>
                    <a:pt x="39" y="38"/>
                  </a:lnTo>
                  <a:lnTo>
                    <a:pt x="35" y="40"/>
                  </a:lnTo>
                  <a:lnTo>
                    <a:pt x="32" y="44"/>
                  </a:lnTo>
                  <a:lnTo>
                    <a:pt x="37" y="44"/>
                  </a:lnTo>
                  <a:lnTo>
                    <a:pt x="32" y="45"/>
                  </a:lnTo>
                  <a:lnTo>
                    <a:pt x="30" y="44"/>
                  </a:lnTo>
                  <a:lnTo>
                    <a:pt x="35" y="38"/>
                  </a:lnTo>
                  <a:lnTo>
                    <a:pt x="38" y="36"/>
                  </a:lnTo>
                  <a:lnTo>
                    <a:pt x="43" y="32"/>
                  </a:lnTo>
                  <a:lnTo>
                    <a:pt x="43" y="34"/>
                  </a:lnTo>
                  <a:lnTo>
                    <a:pt x="46" y="32"/>
                  </a:lnTo>
                  <a:lnTo>
                    <a:pt x="48" y="28"/>
                  </a:lnTo>
                  <a:lnTo>
                    <a:pt x="47" y="25"/>
                  </a:lnTo>
                  <a:lnTo>
                    <a:pt x="46" y="28"/>
                  </a:lnTo>
                  <a:lnTo>
                    <a:pt x="45" y="27"/>
                  </a:lnTo>
                  <a:lnTo>
                    <a:pt x="46" y="24"/>
                  </a:lnTo>
                  <a:lnTo>
                    <a:pt x="45" y="24"/>
                  </a:lnTo>
                  <a:lnTo>
                    <a:pt x="44" y="27"/>
                  </a:lnTo>
                  <a:lnTo>
                    <a:pt x="43" y="28"/>
                  </a:lnTo>
                  <a:lnTo>
                    <a:pt x="43" y="25"/>
                  </a:lnTo>
                  <a:lnTo>
                    <a:pt x="41" y="24"/>
                  </a:lnTo>
                  <a:lnTo>
                    <a:pt x="40" y="25"/>
                  </a:lnTo>
                  <a:lnTo>
                    <a:pt x="38" y="21"/>
                  </a:lnTo>
                  <a:lnTo>
                    <a:pt x="34" y="21"/>
                  </a:lnTo>
                  <a:lnTo>
                    <a:pt x="18" y="14"/>
                  </a:lnTo>
                  <a:lnTo>
                    <a:pt x="7" y="6"/>
                  </a:lnTo>
                  <a:lnTo>
                    <a:pt x="4" y="12"/>
                  </a:lnTo>
                  <a:lnTo>
                    <a:pt x="4" y="2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2" name="Freeform 1211">
              <a:extLst>
                <a:ext uri="{FF2B5EF4-FFF2-40B4-BE49-F238E27FC236}">
                  <a16:creationId xmlns:a16="http://schemas.microsoft.com/office/drawing/2014/main" id="{FA2520B7-12ED-8142-A554-7DE7E139D5E6}"/>
                </a:ext>
              </a:extLst>
            </p:cNvPr>
            <p:cNvSpPr>
              <a:spLocks noChangeArrowheads="1"/>
            </p:cNvSpPr>
            <p:nvPr/>
          </p:nvSpPr>
          <p:spPr bwMode="auto">
            <a:xfrm>
              <a:off x="3644013" y="4545272"/>
              <a:ext cx="11564" cy="12660"/>
            </a:xfrm>
            <a:custGeom>
              <a:avLst/>
              <a:gdLst>
                <a:gd name="T0" fmla="*/ 0 w 8"/>
                <a:gd name="T1" fmla="*/ 2147483646 h 9"/>
                <a:gd name="T2" fmla="*/ 2147483646 w 8"/>
                <a:gd name="T3" fmla="*/ 0 h 9"/>
                <a:gd name="T4" fmla="*/ 2147483646 w 8"/>
                <a:gd name="T5" fmla="*/ 2147483646 h 9"/>
                <a:gd name="T6" fmla="*/ 2147483646 w 8"/>
                <a:gd name="T7" fmla="*/ 2147483646 h 9"/>
                <a:gd name="T8" fmla="*/ 0 w 8"/>
                <a:gd name="T9" fmla="*/ 2147483646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4"/>
                  </a:moveTo>
                  <a:lnTo>
                    <a:pt x="7" y="0"/>
                  </a:lnTo>
                  <a:lnTo>
                    <a:pt x="8" y="4"/>
                  </a:lnTo>
                  <a:lnTo>
                    <a:pt x="7" y="9"/>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3" name="Freeform 1212">
              <a:extLst>
                <a:ext uri="{FF2B5EF4-FFF2-40B4-BE49-F238E27FC236}">
                  <a16:creationId xmlns:a16="http://schemas.microsoft.com/office/drawing/2014/main" id="{267ACD9D-2DDA-BE46-A903-8F0B28C451CB}"/>
                </a:ext>
              </a:extLst>
            </p:cNvPr>
            <p:cNvSpPr>
              <a:spLocks noChangeArrowheads="1"/>
            </p:cNvSpPr>
            <p:nvPr/>
          </p:nvSpPr>
          <p:spPr bwMode="auto">
            <a:xfrm>
              <a:off x="3651240" y="4562153"/>
              <a:ext cx="8673" cy="16881"/>
            </a:xfrm>
            <a:custGeom>
              <a:avLst/>
              <a:gdLst>
                <a:gd name="T0" fmla="*/ 0 w 6"/>
                <a:gd name="T1" fmla="*/ 2147483646 h 12"/>
                <a:gd name="T2" fmla="*/ 2147483646 w 6"/>
                <a:gd name="T3" fmla="*/ 0 h 12"/>
                <a:gd name="T4" fmla="*/ 2147483646 w 6"/>
                <a:gd name="T5" fmla="*/ 2147483646 h 12"/>
                <a:gd name="T6" fmla="*/ 2147483646 w 6"/>
                <a:gd name="T7" fmla="*/ 2147483646 h 12"/>
                <a:gd name="T8" fmla="*/ 0 w 6"/>
                <a:gd name="T9" fmla="*/ 2147483646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3"/>
                  </a:moveTo>
                  <a:lnTo>
                    <a:pt x="4" y="0"/>
                  </a:lnTo>
                  <a:lnTo>
                    <a:pt x="6" y="2"/>
                  </a:lnTo>
                  <a:lnTo>
                    <a:pt x="5" y="12"/>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4" name="Freeform 1213">
              <a:extLst>
                <a:ext uri="{FF2B5EF4-FFF2-40B4-BE49-F238E27FC236}">
                  <a16:creationId xmlns:a16="http://schemas.microsoft.com/office/drawing/2014/main" id="{742D6DAD-BA2E-A14A-B910-CC991BE7FC71}"/>
                </a:ext>
              </a:extLst>
            </p:cNvPr>
            <p:cNvSpPr>
              <a:spLocks noChangeArrowheads="1"/>
            </p:cNvSpPr>
            <p:nvPr/>
          </p:nvSpPr>
          <p:spPr bwMode="auto">
            <a:xfrm>
              <a:off x="5022985" y="4956048"/>
              <a:ext cx="173456" cy="149118"/>
            </a:xfrm>
            <a:custGeom>
              <a:avLst/>
              <a:gdLst>
                <a:gd name="T0" fmla="*/ 0 w 120"/>
                <a:gd name="T1" fmla="*/ 2147483646 h 106"/>
                <a:gd name="T2" fmla="*/ 2147483646 w 120"/>
                <a:gd name="T3" fmla="*/ 2147483646 h 106"/>
                <a:gd name="T4" fmla="*/ 2147483646 w 120"/>
                <a:gd name="T5" fmla="*/ 2147483646 h 106"/>
                <a:gd name="T6" fmla="*/ 2147483646 w 120"/>
                <a:gd name="T7" fmla="*/ 2147483646 h 106"/>
                <a:gd name="T8" fmla="*/ 2147483646 w 120"/>
                <a:gd name="T9" fmla="*/ 2147483646 h 106"/>
                <a:gd name="T10" fmla="*/ 2147483646 w 120"/>
                <a:gd name="T11" fmla="*/ 2147483646 h 106"/>
                <a:gd name="T12" fmla="*/ 2147483646 w 120"/>
                <a:gd name="T13" fmla="*/ 2147483646 h 106"/>
                <a:gd name="T14" fmla="*/ 2147483646 w 120"/>
                <a:gd name="T15" fmla="*/ 2147483646 h 106"/>
                <a:gd name="T16" fmla="*/ 2147483646 w 120"/>
                <a:gd name="T17" fmla="*/ 2147483646 h 106"/>
                <a:gd name="T18" fmla="*/ 2147483646 w 120"/>
                <a:gd name="T19" fmla="*/ 2147483646 h 106"/>
                <a:gd name="T20" fmla="*/ 2147483646 w 120"/>
                <a:gd name="T21" fmla="*/ 2147483646 h 106"/>
                <a:gd name="T22" fmla="*/ 2147483646 w 120"/>
                <a:gd name="T23" fmla="*/ 2147483646 h 106"/>
                <a:gd name="T24" fmla="*/ 2147483646 w 120"/>
                <a:gd name="T25" fmla="*/ 2147483646 h 106"/>
                <a:gd name="T26" fmla="*/ 2147483646 w 120"/>
                <a:gd name="T27" fmla="*/ 2147483646 h 106"/>
                <a:gd name="T28" fmla="*/ 2147483646 w 120"/>
                <a:gd name="T29" fmla="*/ 2147483646 h 106"/>
                <a:gd name="T30" fmla="*/ 2147483646 w 120"/>
                <a:gd name="T31" fmla="*/ 2147483646 h 106"/>
                <a:gd name="T32" fmla="*/ 2147483646 w 120"/>
                <a:gd name="T33" fmla="*/ 2147483646 h 106"/>
                <a:gd name="T34" fmla="*/ 2147483646 w 120"/>
                <a:gd name="T35" fmla="*/ 2147483646 h 106"/>
                <a:gd name="T36" fmla="*/ 2147483646 w 120"/>
                <a:gd name="T37" fmla="*/ 2147483646 h 106"/>
                <a:gd name="T38" fmla="*/ 2147483646 w 120"/>
                <a:gd name="T39" fmla="*/ 2147483646 h 106"/>
                <a:gd name="T40" fmla="*/ 2147483646 w 120"/>
                <a:gd name="T41" fmla="*/ 2147483646 h 106"/>
                <a:gd name="T42" fmla="*/ 2147483646 w 120"/>
                <a:gd name="T43" fmla="*/ 2147483646 h 106"/>
                <a:gd name="T44" fmla="*/ 2147483646 w 120"/>
                <a:gd name="T45" fmla="*/ 2147483646 h 106"/>
                <a:gd name="T46" fmla="*/ 2147483646 w 120"/>
                <a:gd name="T47" fmla="*/ 2147483646 h 106"/>
                <a:gd name="T48" fmla="*/ 2147483646 w 120"/>
                <a:gd name="T49" fmla="*/ 2147483646 h 106"/>
                <a:gd name="T50" fmla="*/ 2147483646 w 120"/>
                <a:gd name="T51" fmla="*/ 2147483646 h 106"/>
                <a:gd name="T52" fmla="*/ 2147483646 w 120"/>
                <a:gd name="T53" fmla="*/ 2147483646 h 106"/>
                <a:gd name="T54" fmla="*/ 2147483646 w 120"/>
                <a:gd name="T55" fmla="*/ 2147483646 h 106"/>
                <a:gd name="T56" fmla="*/ 2147483646 w 120"/>
                <a:gd name="T57" fmla="*/ 2147483646 h 106"/>
                <a:gd name="T58" fmla="*/ 2147483646 w 120"/>
                <a:gd name="T59" fmla="*/ 0 h 106"/>
                <a:gd name="T60" fmla="*/ 2147483646 w 120"/>
                <a:gd name="T61" fmla="*/ 2147483646 h 106"/>
                <a:gd name="T62" fmla="*/ 2147483646 w 120"/>
                <a:gd name="T63" fmla="*/ 2147483646 h 106"/>
                <a:gd name="T64" fmla="*/ 2147483646 w 120"/>
                <a:gd name="T65" fmla="*/ 2147483646 h 106"/>
                <a:gd name="T66" fmla="*/ 2147483646 w 120"/>
                <a:gd name="T67" fmla="*/ 2147483646 h 106"/>
                <a:gd name="T68" fmla="*/ 2147483646 w 120"/>
                <a:gd name="T69" fmla="*/ 2147483646 h 106"/>
                <a:gd name="T70" fmla="*/ 2147483646 w 120"/>
                <a:gd name="T71" fmla="*/ 2147483646 h 106"/>
                <a:gd name="T72" fmla="*/ 2147483646 w 120"/>
                <a:gd name="T73" fmla="*/ 2147483646 h 106"/>
                <a:gd name="T74" fmla="*/ 2147483646 w 120"/>
                <a:gd name="T75" fmla="*/ 2147483646 h 106"/>
                <a:gd name="T76" fmla="*/ 0 w 120"/>
                <a:gd name="T77" fmla="*/ 2147483646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06"/>
                <a:gd name="T119" fmla="*/ 120 w 120"/>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06">
                  <a:moveTo>
                    <a:pt x="0" y="73"/>
                  </a:moveTo>
                  <a:lnTo>
                    <a:pt x="5" y="88"/>
                  </a:lnTo>
                  <a:lnTo>
                    <a:pt x="10" y="93"/>
                  </a:lnTo>
                  <a:lnTo>
                    <a:pt x="20" y="98"/>
                  </a:lnTo>
                  <a:lnTo>
                    <a:pt x="28" y="106"/>
                  </a:lnTo>
                  <a:lnTo>
                    <a:pt x="37" y="102"/>
                  </a:lnTo>
                  <a:lnTo>
                    <a:pt x="41" y="104"/>
                  </a:lnTo>
                  <a:lnTo>
                    <a:pt x="47" y="102"/>
                  </a:lnTo>
                  <a:lnTo>
                    <a:pt x="50" y="97"/>
                  </a:lnTo>
                  <a:lnTo>
                    <a:pt x="60" y="96"/>
                  </a:lnTo>
                  <a:lnTo>
                    <a:pt x="66" y="89"/>
                  </a:lnTo>
                  <a:lnTo>
                    <a:pt x="64" y="88"/>
                  </a:lnTo>
                  <a:lnTo>
                    <a:pt x="73" y="68"/>
                  </a:lnTo>
                  <a:lnTo>
                    <a:pt x="75" y="58"/>
                  </a:lnTo>
                  <a:lnTo>
                    <a:pt x="85" y="62"/>
                  </a:lnTo>
                  <a:lnTo>
                    <a:pt x="89" y="50"/>
                  </a:lnTo>
                  <a:lnTo>
                    <a:pt x="94" y="50"/>
                  </a:lnTo>
                  <a:lnTo>
                    <a:pt x="101" y="39"/>
                  </a:lnTo>
                  <a:lnTo>
                    <a:pt x="103" y="28"/>
                  </a:lnTo>
                  <a:lnTo>
                    <a:pt x="118" y="35"/>
                  </a:lnTo>
                  <a:lnTo>
                    <a:pt x="120" y="29"/>
                  </a:lnTo>
                  <a:lnTo>
                    <a:pt x="117" y="24"/>
                  </a:lnTo>
                  <a:lnTo>
                    <a:pt x="110" y="22"/>
                  </a:lnTo>
                  <a:lnTo>
                    <a:pt x="102" y="22"/>
                  </a:lnTo>
                  <a:lnTo>
                    <a:pt x="99" y="26"/>
                  </a:lnTo>
                  <a:lnTo>
                    <a:pt x="85" y="30"/>
                  </a:lnTo>
                  <a:lnTo>
                    <a:pt x="76" y="39"/>
                  </a:lnTo>
                  <a:lnTo>
                    <a:pt x="73" y="24"/>
                  </a:lnTo>
                  <a:lnTo>
                    <a:pt x="47" y="28"/>
                  </a:lnTo>
                  <a:lnTo>
                    <a:pt x="42" y="0"/>
                  </a:lnTo>
                  <a:lnTo>
                    <a:pt x="38" y="2"/>
                  </a:lnTo>
                  <a:lnTo>
                    <a:pt x="40" y="8"/>
                  </a:lnTo>
                  <a:lnTo>
                    <a:pt x="37" y="32"/>
                  </a:lnTo>
                  <a:lnTo>
                    <a:pt x="32" y="38"/>
                  </a:lnTo>
                  <a:lnTo>
                    <a:pt x="18" y="47"/>
                  </a:lnTo>
                  <a:lnTo>
                    <a:pt x="16" y="57"/>
                  </a:lnTo>
                  <a:lnTo>
                    <a:pt x="10" y="54"/>
                  </a:lnTo>
                  <a:lnTo>
                    <a:pt x="8" y="67"/>
                  </a:lnTo>
                  <a:lnTo>
                    <a:pt x="0" y="7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5" name="Freeform 1214">
              <a:extLst>
                <a:ext uri="{FF2B5EF4-FFF2-40B4-BE49-F238E27FC236}">
                  <a16:creationId xmlns:a16="http://schemas.microsoft.com/office/drawing/2014/main" id="{FC0EA07E-4330-6846-AB01-503166714331}"/>
                </a:ext>
              </a:extLst>
            </p:cNvPr>
            <p:cNvSpPr>
              <a:spLocks noChangeArrowheads="1"/>
            </p:cNvSpPr>
            <p:nvPr/>
          </p:nvSpPr>
          <p:spPr bwMode="auto">
            <a:xfrm>
              <a:off x="4622592" y="4726744"/>
              <a:ext cx="205256" cy="185694"/>
            </a:xfrm>
            <a:custGeom>
              <a:avLst/>
              <a:gdLst>
                <a:gd name="T0" fmla="*/ 0 w 142"/>
                <a:gd name="T1" fmla="*/ 2147483646 h 132"/>
                <a:gd name="T2" fmla="*/ 2147483646 w 142"/>
                <a:gd name="T3" fmla="*/ 2147483646 h 132"/>
                <a:gd name="T4" fmla="*/ 2147483646 w 142"/>
                <a:gd name="T5" fmla="*/ 2147483646 h 132"/>
                <a:gd name="T6" fmla="*/ 2147483646 w 142"/>
                <a:gd name="T7" fmla="*/ 2147483646 h 132"/>
                <a:gd name="T8" fmla="*/ 2147483646 w 142"/>
                <a:gd name="T9" fmla="*/ 2147483646 h 132"/>
                <a:gd name="T10" fmla="*/ 2147483646 w 142"/>
                <a:gd name="T11" fmla="*/ 2147483646 h 132"/>
                <a:gd name="T12" fmla="*/ 2147483646 w 142"/>
                <a:gd name="T13" fmla="*/ 2147483646 h 132"/>
                <a:gd name="T14" fmla="*/ 2147483646 w 142"/>
                <a:gd name="T15" fmla="*/ 2147483646 h 132"/>
                <a:gd name="T16" fmla="*/ 2147483646 w 142"/>
                <a:gd name="T17" fmla="*/ 2147483646 h 132"/>
                <a:gd name="T18" fmla="*/ 2147483646 w 142"/>
                <a:gd name="T19" fmla="*/ 2147483646 h 132"/>
                <a:gd name="T20" fmla="*/ 2147483646 w 142"/>
                <a:gd name="T21" fmla="*/ 2147483646 h 132"/>
                <a:gd name="T22" fmla="*/ 2147483646 w 142"/>
                <a:gd name="T23" fmla="*/ 2147483646 h 132"/>
                <a:gd name="T24" fmla="*/ 2147483646 w 142"/>
                <a:gd name="T25" fmla="*/ 2147483646 h 132"/>
                <a:gd name="T26" fmla="*/ 2147483646 w 142"/>
                <a:gd name="T27" fmla="*/ 2147483646 h 132"/>
                <a:gd name="T28" fmla="*/ 2147483646 w 142"/>
                <a:gd name="T29" fmla="*/ 2147483646 h 132"/>
                <a:gd name="T30" fmla="*/ 2147483646 w 142"/>
                <a:gd name="T31" fmla="*/ 2147483646 h 132"/>
                <a:gd name="T32" fmla="*/ 2147483646 w 142"/>
                <a:gd name="T33" fmla="*/ 2147483646 h 132"/>
                <a:gd name="T34" fmla="*/ 2147483646 w 142"/>
                <a:gd name="T35" fmla="*/ 2147483646 h 132"/>
                <a:gd name="T36" fmla="*/ 2147483646 w 142"/>
                <a:gd name="T37" fmla="*/ 2147483646 h 132"/>
                <a:gd name="T38" fmla="*/ 2147483646 w 142"/>
                <a:gd name="T39" fmla="*/ 2147483646 h 132"/>
                <a:gd name="T40" fmla="*/ 2147483646 w 142"/>
                <a:gd name="T41" fmla="*/ 2147483646 h 132"/>
                <a:gd name="T42" fmla="*/ 2147483646 w 142"/>
                <a:gd name="T43" fmla="*/ 2147483646 h 132"/>
                <a:gd name="T44" fmla="*/ 2147483646 w 142"/>
                <a:gd name="T45" fmla="*/ 2147483646 h 132"/>
                <a:gd name="T46" fmla="*/ 2147483646 w 142"/>
                <a:gd name="T47" fmla="*/ 2147483646 h 132"/>
                <a:gd name="T48" fmla="*/ 2147483646 w 142"/>
                <a:gd name="T49" fmla="*/ 2147483646 h 132"/>
                <a:gd name="T50" fmla="*/ 2147483646 w 142"/>
                <a:gd name="T51" fmla="*/ 2147483646 h 132"/>
                <a:gd name="T52" fmla="*/ 2147483646 w 142"/>
                <a:gd name="T53" fmla="*/ 2147483646 h 132"/>
                <a:gd name="T54" fmla="*/ 2147483646 w 142"/>
                <a:gd name="T55" fmla="*/ 2147483646 h 132"/>
                <a:gd name="T56" fmla="*/ 2147483646 w 142"/>
                <a:gd name="T57" fmla="*/ 2147483646 h 132"/>
                <a:gd name="T58" fmla="*/ 2147483646 w 142"/>
                <a:gd name="T59" fmla="*/ 2147483646 h 132"/>
                <a:gd name="T60" fmla="*/ 2147483646 w 142"/>
                <a:gd name="T61" fmla="*/ 2147483646 h 132"/>
                <a:gd name="T62" fmla="*/ 2147483646 w 142"/>
                <a:gd name="T63" fmla="*/ 2147483646 h 132"/>
                <a:gd name="T64" fmla="*/ 2147483646 w 142"/>
                <a:gd name="T65" fmla="*/ 2147483646 h 132"/>
                <a:gd name="T66" fmla="*/ 2147483646 w 142"/>
                <a:gd name="T67" fmla="*/ 2147483646 h 132"/>
                <a:gd name="T68" fmla="*/ 2147483646 w 142"/>
                <a:gd name="T69" fmla="*/ 2147483646 h 132"/>
                <a:gd name="T70" fmla="*/ 2147483646 w 142"/>
                <a:gd name="T71" fmla="*/ 2147483646 h 132"/>
                <a:gd name="T72" fmla="*/ 2147483646 w 142"/>
                <a:gd name="T73" fmla="*/ 2147483646 h 132"/>
                <a:gd name="T74" fmla="*/ 2147483646 w 142"/>
                <a:gd name="T75" fmla="*/ 2147483646 h 132"/>
                <a:gd name="T76" fmla="*/ 2147483646 w 142"/>
                <a:gd name="T77" fmla="*/ 2147483646 h 132"/>
                <a:gd name="T78" fmla="*/ 2147483646 w 142"/>
                <a:gd name="T79" fmla="*/ 0 h 132"/>
                <a:gd name="T80" fmla="*/ 2147483646 w 142"/>
                <a:gd name="T81" fmla="*/ 0 h 132"/>
                <a:gd name="T82" fmla="*/ 2147483646 w 142"/>
                <a:gd name="T83" fmla="*/ 2147483646 h 132"/>
                <a:gd name="T84" fmla="*/ 2147483646 w 142"/>
                <a:gd name="T85" fmla="*/ 2147483646 h 132"/>
                <a:gd name="T86" fmla="*/ 2147483646 w 142"/>
                <a:gd name="T87" fmla="*/ 2147483646 h 132"/>
                <a:gd name="T88" fmla="*/ 2147483646 w 142"/>
                <a:gd name="T89" fmla="*/ 2147483646 h 132"/>
                <a:gd name="T90" fmla="*/ 2147483646 w 142"/>
                <a:gd name="T91" fmla="*/ 2147483646 h 132"/>
                <a:gd name="T92" fmla="*/ 2147483646 w 142"/>
                <a:gd name="T93" fmla="*/ 2147483646 h 132"/>
                <a:gd name="T94" fmla="*/ 2147483646 w 142"/>
                <a:gd name="T95" fmla="*/ 2147483646 h 132"/>
                <a:gd name="T96" fmla="*/ 2147483646 w 142"/>
                <a:gd name="T97" fmla="*/ 2147483646 h 132"/>
                <a:gd name="T98" fmla="*/ 0 w 142"/>
                <a:gd name="T99" fmla="*/ 2147483646 h 1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2"/>
                <a:gd name="T151" fmla="*/ 0 h 132"/>
                <a:gd name="T152" fmla="*/ 142 w 142"/>
                <a:gd name="T153" fmla="*/ 132 h 1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2" h="132">
                  <a:moveTo>
                    <a:pt x="0" y="40"/>
                  </a:moveTo>
                  <a:lnTo>
                    <a:pt x="4" y="50"/>
                  </a:lnTo>
                  <a:lnTo>
                    <a:pt x="3" y="66"/>
                  </a:lnTo>
                  <a:lnTo>
                    <a:pt x="21" y="76"/>
                  </a:lnTo>
                  <a:lnTo>
                    <a:pt x="28" y="82"/>
                  </a:lnTo>
                  <a:lnTo>
                    <a:pt x="37" y="88"/>
                  </a:lnTo>
                  <a:lnTo>
                    <a:pt x="41" y="92"/>
                  </a:lnTo>
                  <a:lnTo>
                    <a:pt x="44" y="102"/>
                  </a:lnTo>
                  <a:lnTo>
                    <a:pt x="46" y="117"/>
                  </a:lnTo>
                  <a:lnTo>
                    <a:pt x="60" y="132"/>
                  </a:lnTo>
                  <a:lnTo>
                    <a:pt x="130" y="128"/>
                  </a:lnTo>
                  <a:lnTo>
                    <a:pt x="126" y="107"/>
                  </a:lnTo>
                  <a:lnTo>
                    <a:pt x="128" y="86"/>
                  </a:lnTo>
                  <a:lnTo>
                    <a:pt x="132" y="77"/>
                  </a:lnTo>
                  <a:lnTo>
                    <a:pt x="132" y="68"/>
                  </a:lnTo>
                  <a:lnTo>
                    <a:pt x="141" y="49"/>
                  </a:lnTo>
                  <a:lnTo>
                    <a:pt x="142" y="44"/>
                  </a:lnTo>
                  <a:lnTo>
                    <a:pt x="139" y="43"/>
                  </a:lnTo>
                  <a:lnTo>
                    <a:pt x="136" y="47"/>
                  </a:lnTo>
                  <a:lnTo>
                    <a:pt x="133" y="57"/>
                  </a:lnTo>
                  <a:lnTo>
                    <a:pt x="128" y="58"/>
                  </a:lnTo>
                  <a:lnTo>
                    <a:pt x="125" y="63"/>
                  </a:lnTo>
                  <a:lnTo>
                    <a:pt x="118" y="68"/>
                  </a:lnTo>
                  <a:lnTo>
                    <a:pt x="119" y="61"/>
                  </a:lnTo>
                  <a:lnTo>
                    <a:pt x="123" y="54"/>
                  </a:lnTo>
                  <a:lnTo>
                    <a:pt x="127" y="52"/>
                  </a:lnTo>
                  <a:lnTo>
                    <a:pt x="128" y="50"/>
                  </a:lnTo>
                  <a:lnTo>
                    <a:pt x="120" y="32"/>
                  </a:lnTo>
                  <a:lnTo>
                    <a:pt x="114" y="30"/>
                  </a:lnTo>
                  <a:lnTo>
                    <a:pt x="112" y="26"/>
                  </a:lnTo>
                  <a:lnTo>
                    <a:pt x="99" y="25"/>
                  </a:lnTo>
                  <a:lnTo>
                    <a:pt x="69" y="18"/>
                  </a:lnTo>
                  <a:lnTo>
                    <a:pt x="57" y="11"/>
                  </a:lnTo>
                  <a:lnTo>
                    <a:pt x="51" y="8"/>
                  </a:lnTo>
                  <a:lnTo>
                    <a:pt x="47" y="11"/>
                  </a:lnTo>
                  <a:lnTo>
                    <a:pt x="46" y="10"/>
                  </a:lnTo>
                  <a:lnTo>
                    <a:pt x="48" y="8"/>
                  </a:lnTo>
                  <a:lnTo>
                    <a:pt x="48" y="4"/>
                  </a:lnTo>
                  <a:lnTo>
                    <a:pt x="49" y="3"/>
                  </a:lnTo>
                  <a:lnTo>
                    <a:pt x="49" y="0"/>
                  </a:lnTo>
                  <a:lnTo>
                    <a:pt x="47" y="0"/>
                  </a:lnTo>
                  <a:lnTo>
                    <a:pt x="31" y="6"/>
                  </a:lnTo>
                  <a:lnTo>
                    <a:pt x="25" y="9"/>
                  </a:lnTo>
                  <a:lnTo>
                    <a:pt x="22" y="9"/>
                  </a:lnTo>
                  <a:lnTo>
                    <a:pt x="18" y="7"/>
                  </a:lnTo>
                  <a:lnTo>
                    <a:pt x="17" y="9"/>
                  </a:lnTo>
                  <a:lnTo>
                    <a:pt x="16" y="7"/>
                  </a:lnTo>
                  <a:lnTo>
                    <a:pt x="13" y="9"/>
                  </a:lnTo>
                  <a:lnTo>
                    <a:pt x="14" y="25"/>
                  </a:lnTo>
                  <a:lnTo>
                    <a:pt x="0" y="4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6" name="Freeform 1215">
              <a:extLst>
                <a:ext uri="{FF2B5EF4-FFF2-40B4-BE49-F238E27FC236}">
                  <a16:creationId xmlns:a16="http://schemas.microsoft.com/office/drawing/2014/main" id="{DA9CF9DB-59B4-D449-A417-D8F0347B0542}"/>
                </a:ext>
              </a:extLst>
            </p:cNvPr>
            <p:cNvSpPr>
              <a:spLocks noChangeArrowheads="1"/>
            </p:cNvSpPr>
            <p:nvPr/>
          </p:nvSpPr>
          <p:spPr bwMode="auto">
            <a:xfrm>
              <a:off x="3967797" y="4773169"/>
              <a:ext cx="271747" cy="192727"/>
            </a:xfrm>
            <a:custGeom>
              <a:avLst/>
              <a:gdLst>
                <a:gd name="T0" fmla="*/ 0 w 188"/>
                <a:gd name="T1" fmla="*/ 2147483646 h 137"/>
                <a:gd name="T2" fmla="*/ 2147483646 w 188"/>
                <a:gd name="T3" fmla="*/ 2147483646 h 137"/>
                <a:gd name="T4" fmla="*/ 2147483646 w 188"/>
                <a:gd name="T5" fmla="*/ 2147483646 h 137"/>
                <a:gd name="T6" fmla="*/ 2147483646 w 188"/>
                <a:gd name="T7" fmla="*/ 0 h 137"/>
                <a:gd name="T8" fmla="*/ 2147483646 w 188"/>
                <a:gd name="T9" fmla="*/ 2147483646 h 137"/>
                <a:gd name="T10" fmla="*/ 2147483646 w 188"/>
                <a:gd name="T11" fmla="*/ 2147483646 h 137"/>
                <a:gd name="T12" fmla="*/ 2147483646 w 188"/>
                <a:gd name="T13" fmla="*/ 2147483646 h 137"/>
                <a:gd name="T14" fmla="*/ 2147483646 w 188"/>
                <a:gd name="T15" fmla="*/ 2147483646 h 137"/>
                <a:gd name="T16" fmla="*/ 2147483646 w 188"/>
                <a:gd name="T17" fmla="*/ 2147483646 h 137"/>
                <a:gd name="T18" fmla="*/ 0 w 188"/>
                <a:gd name="T19" fmla="*/ 2147483646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
                <a:gd name="T31" fmla="*/ 0 h 137"/>
                <a:gd name="T32" fmla="*/ 188 w 188"/>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 h="137">
                  <a:moveTo>
                    <a:pt x="0" y="118"/>
                  </a:moveTo>
                  <a:lnTo>
                    <a:pt x="5" y="88"/>
                  </a:lnTo>
                  <a:lnTo>
                    <a:pt x="19" y="15"/>
                  </a:lnTo>
                  <a:lnTo>
                    <a:pt x="22" y="0"/>
                  </a:lnTo>
                  <a:lnTo>
                    <a:pt x="96" y="10"/>
                  </a:lnTo>
                  <a:lnTo>
                    <a:pt x="188" y="18"/>
                  </a:lnTo>
                  <a:lnTo>
                    <a:pt x="181" y="78"/>
                  </a:lnTo>
                  <a:lnTo>
                    <a:pt x="175" y="137"/>
                  </a:lnTo>
                  <a:lnTo>
                    <a:pt x="50" y="125"/>
                  </a:lnTo>
                  <a:lnTo>
                    <a:pt x="0" y="11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7" name="Freeform 1216">
              <a:extLst>
                <a:ext uri="{FF2B5EF4-FFF2-40B4-BE49-F238E27FC236}">
                  <a16:creationId xmlns:a16="http://schemas.microsoft.com/office/drawing/2014/main" id="{930D5717-6B3C-494F-B1C4-6530E7CA9018}"/>
                </a:ext>
              </a:extLst>
            </p:cNvPr>
            <p:cNvSpPr>
              <a:spLocks noChangeArrowheads="1"/>
            </p:cNvSpPr>
            <p:nvPr/>
          </p:nvSpPr>
          <p:spPr bwMode="auto">
            <a:xfrm>
              <a:off x="4652946" y="5537043"/>
              <a:ext cx="75164" cy="22508"/>
            </a:xfrm>
            <a:custGeom>
              <a:avLst/>
              <a:gdLst>
                <a:gd name="T0" fmla="*/ 2147483646 w 52"/>
                <a:gd name="T1" fmla="*/ 0 h 16"/>
                <a:gd name="T2" fmla="*/ 2147483646 w 52"/>
                <a:gd name="T3" fmla="*/ 0 h 16"/>
                <a:gd name="T4" fmla="*/ 2147483646 w 52"/>
                <a:gd name="T5" fmla="*/ 0 h 16"/>
                <a:gd name="T6" fmla="*/ 2147483646 w 52"/>
                <a:gd name="T7" fmla="*/ 0 h 16"/>
                <a:gd name="T8" fmla="*/ 2147483646 w 52"/>
                <a:gd name="T9" fmla="*/ 0 h 16"/>
                <a:gd name="T10" fmla="*/ 2147483646 w 52"/>
                <a:gd name="T11" fmla="*/ 2147483646 h 16"/>
                <a:gd name="T12" fmla="*/ 2147483646 w 52"/>
                <a:gd name="T13" fmla="*/ 2147483646 h 16"/>
                <a:gd name="T14" fmla="*/ 2147483646 w 52"/>
                <a:gd name="T15" fmla="*/ 0 h 16"/>
                <a:gd name="T16" fmla="*/ 2147483646 w 52"/>
                <a:gd name="T17" fmla="*/ 0 h 16"/>
                <a:gd name="T18" fmla="*/ 2147483646 w 52"/>
                <a:gd name="T19" fmla="*/ 0 h 16"/>
                <a:gd name="T20" fmla="*/ 2147483646 w 52"/>
                <a:gd name="T21" fmla="*/ 0 h 16"/>
                <a:gd name="T22" fmla="*/ 2147483646 w 52"/>
                <a:gd name="T23" fmla="*/ 2147483646 h 16"/>
                <a:gd name="T24" fmla="*/ 2147483646 w 52"/>
                <a:gd name="T25" fmla="*/ 2147483646 h 16"/>
                <a:gd name="T26" fmla="*/ 2147483646 w 52"/>
                <a:gd name="T27" fmla="*/ 2147483646 h 16"/>
                <a:gd name="T28" fmla="*/ 2147483646 w 52"/>
                <a:gd name="T29" fmla="*/ 2147483646 h 16"/>
                <a:gd name="T30" fmla="*/ 2147483646 w 52"/>
                <a:gd name="T31" fmla="*/ 2147483646 h 16"/>
                <a:gd name="T32" fmla="*/ 2147483646 w 52"/>
                <a:gd name="T33" fmla="*/ 2147483646 h 16"/>
                <a:gd name="T34" fmla="*/ 2147483646 w 52"/>
                <a:gd name="T35" fmla="*/ 2147483646 h 16"/>
                <a:gd name="T36" fmla="*/ 2147483646 w 52"/>
                <a:gd name="T37" fmla="*/ 2147483646 h 16"/>
                <a:gd name="T38" fmla="*/ 2147483646 w 52"/>
                <a:gd name="T39" fmla="*/ 2147483646 h 16"/>
                <a:gd name="T40" fmla="*/ 2147483646 w 52"/>
                <a:gd name="T41" fmla="*/ 2147483646 h 16"/>
                <a:gd name="T42" fmla="*/ 2147483646 w 52"/>
                <a:gd name="T43" fmla="*/ 2147483646 h 16"/>
                <a:gd name="T44" fmla="*/ 2147483646 w 52"/>
                <a:gd name="T45" fmla="*/ 2147483646 h 16"/>
                <a:gd name="T46" fmla="*/ 2147483646 w 52"/>
                <a:gd name="T47" fmla="*/ 2147483646 h 16"/>
                <a:gd name="T48" fmla="*/ 2147483646 w 52"/>
                <a:gd name="T49" fmla="*/ 2147483646 h 16"/>
                <a:gd name="T50" fmla="*/ 2147483646 w 52"/>
                <a:gd name="T51" fmla="*/ 2147483646 h 16"/>
                <a:gd name="T52" fmla="*/ 2147483646 w 52"/>
                <a:gd name="T53" fmla="*/ 2147483646 h 16"/>
                <a:gd name="T54" fmla="*/ 2147483646 w 52"/>
                <a:gd name="T55" fmla="*/ 2147483646 h 16"/>
                <a:gd name="T56" fmla="*/ 2147483646 w 52"/>
                <a:gd name="T57" fmla="*/ 2147483646 h 16"/>
                <a:gd name="T58" fmla="*/ 2147483646 w 52"/>
                <a:gd name="T59" fmla="*/ 2147483646 h 16"/>
                <a:gd name="T60" fmla="*/ 2147483646 w 52"/>
                <a:gd name="T61" fmla="*/ 2147483646 h 16"/>
                <a:gd name="T62" fmla="*/ 2147483646 w 52"/>
                <a:gd name="T63" fmla="*/ 2147483646 h 16"/>
                <a:gd name="T64" fmla="*/ 2147483646 w 52"/>
                <a:gd name="T65" fmla="*/ 2147483646 h 16"/>
                <a:gd name="T66" fmla="*/ 2147483646 w 52"/>
                <a:gd name="T67" fmla="*/ 2147483646 h 16"/>
                <a:gd name="T68" fmla="*/ 2147483646 w 52"/>
                <a:gd name="T69" fmla="*/ 2147483646 h 16"/>
                <a:gd name="T70" fmla="*/ 2147483646 w 52"/>
                <a:gd name="T71" fmla="*/ 2147483646 h 16"/>
                <a:gd name="T72" fmla="*/ 2147483646 w 52"/>
                <a:gd name="T73" fmla="*/ 2147483646 h 16"/>
                <a:gd name="T74" fmla="*/ 2147483646 w 52"/>
                <a:gd name="T75" fmla="*/ 2147483646 h 16"/>
                <a:gd name="T76" fmla="*/ 2147483646 w 52"/>
                <a:gd name="T77" fmla="*/ 2147483646 h 16"/>
                <a:gd name="T78" fmla="*/ 2147483646 w 52"/>
                <a:gd name="T79" fmla="*/ 2147483646 h 16"/>
                <a:gd name="T80" fmla="*/ 2147483646 w 52"/>
                <a:gd name="T81" fmla="*/ 2147483646 h 16"/>
                <a:gd name="T82" fmla="*/ 2147483646 w 52"/>
                <a:gd name="T83" fmla="*/ 2147483646 h 16"/>
                <a:gd name="T84" fmla="*/ 2147483646 w 52"/>
                <a:gd name="T85" fmla="*/ 2147483646 h 16"/>
                <a:gd name="T86" fmla="*/ 2147483646 w 52"/>
                <a:gd name="T87" fmla="*/ 2147483646 h 16"/>
                <a:gd name="T88" fmla="*/ 2147483646 w 52"/>
                <a:gd name="T89" fmla="*/ 2147483646 h 16"/>
                <a:gd name="T90" fmla="*/ 2147483646 w 52"/>
                <a:gd name="T91" fmla="*/ 2147483646 h 16"/>
                <a:gd name="T92" fmla="*/ 2147483646 w 52"/>
                <a:gd name="T93" fmla="*/ 2147483646 h 16"/>
                <a:gd name="T94" fmla="*/ 2147483646 w 52"/>
                <a:gd name="T95" fmla="*/ 2147483646 h 16"/>
                <a:gd name="T96" fmla="*/ 2147483646 w 52"/>
                <a:gd name="T97" fmla="*/ 2147483646 h 16"/>
                <a:gd name="T98" fmla="*/ 2147483646 w 52"/>
                <a:gd name="T99" fmla="*/ 2147483646 h 16"/>
                <a:gd name="T100" fmla="*/ 2147483646 w 52"/>
                <a:gd name="T101" fmla="*/ 2147483646 h 16"/>
                <a:gd name="T102" fmla="*/ 0 w 52"/>
                <a:gd name="T103" fmla="*/ 2147483646 h 16"/>
                <a:gd name="T104" fmla="*/ 2147483646 w 52"/>
                <a:gd name="T105" fmla="*/ 2147483646 h 16"/>
                <a:gd name="T106" fmla="*/ 2147483646 w 52"/>
                <a:gd name="T107" fmla="*/ 0 h 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16"/>
                <a:gd name="T164" fmla="*/ 52 w 52"/>
                <a:gd name="T165" fmla="*/ 16 h 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16">
                  <a:moveTo>
                    <a:pt x="6" y="0"/>
                  </a:moveTo>
                  <a:lnTo>
                    <a:pt x="8" y="0"/>
                  </a:lnTo>
                  <a:lnTo>
                    <a:pt x="10" y="0"/>
                  </a:lnTo>
                  <a:lnTo>
                    <a:pt x="13" y="0"/>
                  </a:lnTo>
                  <a:lnTo>
                    <a:pt x="14" y="0"/>
                  </a:lnTo>
                  <a:lnTo>
                    <a:pt x="17" y="0"/>
                  </a:lnTo>
                  <a:lnTo>
                    <a:pt x="19" y="0"/>
                  </a:lnTo>
                  <a:lnTo>
                    <a:pt x="20" y="0"/>
                  </a:lnTo>
                  <a:lnTo>
                    <a:pt x="22" y="0"/>
                  </a:lnTo>
                  <a:lnTo>
                    <a:pt x="24" y="0"/>
                  </a:lnTo>
                  <a:lnTo>
                    <a:pt x="26" y="0"/>
                  </a:lnTo>
                  <a:lnTo>
                    <a:pt x="30" y="0"/>
                  </a:lnTo>
                  <a:lnTo>
                    <a:pt x="33" y="0"/>
                  </a:lnTo>
                  <a:lnTo>
                    <a:pt x="34" y="0"/>
                  </a:lnTo>
                  <a:lnTo>
                    <a:pt x="36" y="1"/>
                  </a:lnTo>
                  <a:lnTo>
                    <a:pt x="37" y="1"/>
                  </a:lnTo>
                  <a:lnTo>
                    <a:pt x="39" y="2"/>
                  </a:lnTo>
                  <a:lnTo>
                    <a:pt x="38" y="1"/>
                  </a:lnTo>
                  <a:lnTo>
                    <a:pt x="37" y="1"/>
                  </a:lnTo>
                  <a:lnTo>
                    <a:pt x="35" y="0"/>
                  </a:lnTo>
                  <a:lnTo>
                    <a:pt x="36" y="0"/>
                  </a:lnTo>
                  <a:lnTo>
                    <a:pt x="37" y="0"/>
                  </a:lnTo>
                  <a:lnTo>
                    <a:pt x="39" y="0"/>
                  </a:lnTo>
                  <a:lnTo>
                    <a:pt x="40" y="0"/>
                  </a:lnTo>
                  <a:lnTo>
                    <a:pt x="42" y="0"/>
                  </a:lnTo>
                  <a:lnTo>
                    <a:pt x="43" y="1"/>
                  </a:lnTo>
                  <a:lnTo>
                    <a:pt x="44" y="1"/>
                  </a:lnTo>
                  <a:lnTo>
                    <a:pt x="45" y="1"/>
                  </a:lnTo>
                  <a:lnTo>
                    <a:pt x="46" y="1"/>
                  </a:lnTo>
                  <a:lnTo>
                    <a:pt x="46" y="2"/>
                  </a:lnTo>
                  <a:lnTo>
                    <a:pt x="47" y="2"/>
                  </a:lnTo>
                  <a:lnTo>
                    <a:pt x="48" y="2"/>
                  </a:lnTo>
                  <a:lnTo>
                    <a:pt x="49" y="3"/>
                  </a:lnTo>
                  <a:lnTo>
                    <a:pt x="50" y="2"/>
                  </a:lnTo>
                  <a:lnTo>
                    <a:pt x="51" y="2"/>
                  </a:lnTo>
                  <a:lnTo>
                    <a:pt x="50" y="2"/>
                  </a:lnTo>
                  <a:lnTo>
                    <a:pt x="50" y="3"/>
                  </a:lnTo>
                  <a:lnTo>
                    <a:pt x="50" y="4"/>
                  </a:lnTo>
                  <a:lnTo>
                    <a:pt x="50" y="5"/>
                  </a:lnTo>
                  <a:lnTo>
                    <a:pt x="50" y="6"/>
                  </a:lnTo>
                  <a:lnTo>
                    <a:pt x="51" y="6"/>
                  </a:lnTo>
                  <a:lnTo>
                    <a:pt x="52" y="6"/>
                  </a:lnTo>
                  <a:lnTo>
                    <a:pt x="51" y="7"/>
                  </a:lnTo>
                  <a:lnTo>
                    <a:pt x="50" y="6"/>
                  </a:lnTo>
                  <a:lnTo>
                    <a:pt x="50" y="7"/>
                  </a:lnTo>
                  <a:lnTo>
                    <a:pt x="50" y="8"/>
                  </a:lnTo>
                  <a:lnTo>
                    <a:pt x="49" y="7"/>
                  </a:lnTo>
                  <a:lnTo>
                    <a:pt x="48" y="8"/>
                  </a:lnTo>
                  <a:lnTo>
                    <a:pt x="46" y="8"/>
                  </a:lnTo>
                  <a:lnTo>
                    <a:pt x="46" y="10"/>
                  </a:lnTo>
                  <a:lnTo>
                    <a:pt x="46" y="11"/>
                  </a:lnTo>
                  <a:lnTo>
                    <a:pt x="46" y="12"/>
                  </a:lnTo>
                  <a:lnTo>
                    <a:pt x="45" y="12"/>
                  </a:lnTo>
                  <a:lnTo>
                    <a:pt x="45" y="13"/>
                  </a:lnTo>
                  <a:lnTo>
                    <a:pt x="44" y="13"/>
                  </a:lnTo>
                  <a:lnTo>
                    <a:pt x="42" y="14"/>
                  </a:lnTo>
                  <a:lnTo>
                    <a:pt x="40" y="14"/>
                  </a:lnTo>
                  <a:lnTo>
                    <a:pt x="39" y="14"/>
                  </a:lnTo>
                  <a:lnTo>
                    <a:pt x="38" y="15"/>
                  </a:lnTo>
                  <a:lnTo>
                    <a:pt x="37" y="15"/>
                  </a:lnTo>
                  <a:lnTo>
                    <a:pt x="36" y="15"/>
                  </a:lnTo>
                  <a:lnTo>
                    <a:pt x="34" y="15"/>
                  </a:lnTo>
                  <a:lnTo>
                    <a:pt x="33" y="15"/>
                  </a:lnTo>
                  <a:lnTo>
                    <a:pt x="34" y="15"/>
                  </a:lnTo>
                  <a:lnTo>
                    <a:pt x="33" y="15"/>
                  </a:lnTo>
                  <a:lnTo>
                    <a:pt x="32" y="15"/>
                  </a:lnTo>
                  <a:lnTo>
                    <a:pt x="31" y="15"/>
                  </a:lnTo>
                  <a:lnTo>
                    <a:pt x="30" y="15"/>
                  </a:lnTo>
                  <a:lnTo>
                    <a:pt x="29" y="15"/>
                  </a:lnTo>
                  <a:lnTo>
                    <a:pt x="28" y="15"/>
                  </a:lnTo>
                  <a:lnTo>
                    <a:pt x="27" y="15"/>
                  </a:lnTo>
                  <a:lnTo>
                    <a:pt x="26" y="15"/>
                  </a:lnTo>
                  <a:lnTo>
                    <a:pt x="24" y="14"/>
                  </a:lnTo>
                  <a:lnTo>
                    <a:pt x="23" y="15"/>
                  </a:lnTo>
                  <a:lnTo>
                    <a:pt x="21" y="15"/>
                  </a:lnTo>
                  <a:lnTo>
                    <a:pt x="19" y="15"/>
                  </a:lnTo>
                  <a:lnTo>
                    <a:pt x="18" y="15"/>
                  </a:lnTo>
                  <a:lnTo>
                    <a:pt x="16" y="14"/>
                  </a:lnTo>
                  <a:lnTo>
                    <a:pt x="16" y="15"/>
                  </a:lnTo>
                  <a:lnTo>
                    <a:pt x="16" y="14"/>
                  </a:lnTo>
                  <a:lnTo>
                    <a:pt x="15" y="14"/>
                  </a:lnTo>
                  <a:lnTo>
                    <a:pt x="14" y="14"/>
                  </a:lnTo>
                  <a:lnTo>
                    <a:pt x="14" y="15"/>
                  </a:lnTo>
                  <a:lnTo>
                    <a:pt x="15" y="14"/>
                  </a:lnTo>
                  <a:lnTo>
                    <a:pt x="14" y="15"/>
                  </a:lnTo>
                  <a:lnTo>
                    <a:pt x="13" y="15"/>
                  </a:lnTo>
                  <a:lnTo>
                    <a:pt x="11" y="15"/>
                  </a:lnTo>
                  <a:lnTo>
                    <a:pt x="11" y="16"/>
                  </a:lnTo>
                  <a:lnTo>
                    <a:pt x="9" y="16"/>
                  </a:lnTo>
                  <a:lnTo>
                    <a:pt x="9" y="15"/>
                  </a:lnTo>
                  <a:lnTo>
                    <a:pt x="8" y="15"/>
                  </a:lnTo>
                  <a:lnTo>
                    <a:pt x="6" y="15"/>
                  </a:lnTo>
                  <a:lnTo>
                    <a:pt x="5" y="15"/>
                  </a:lnTo>
                  <a:lnTo>
                    <a:pt x="4" y="15"/>
                  </a:lnTo>
                  <a:lnTo>
                    <a:pt x="3" y="15"/>
                  </a:lnTo>
                  <a:lnTo>
                    <a:pt x="2" y="16"/>
                  </a:lnTo>
                  <a:lnTo>
                    <a:pt x="2" y="15"/>
                  </a:lnTo>
                  <a:lnTo>
                    <a:pt x="2" y="14"/>
                  </a:lnTo>
                  <a:lnTo>
                    <a:pt x="3" y="14"/>
                  </a:lnTo>
                  <a:lnTo>
                    <a:pt x="2" y="13"/>
                  </a:lnTo>
                  <a:lnTo>
                    <a:pt x="2" y="12"/>
                  </a:lnTo>
                  <a:lnTo>
                    <a:pt x="2" y="10"/>
                  </a:lnTo>
                  <a:lnTo>
                    <a:pt x="2" y="9"/>
                  </a:lnTo>
                  <a:lnTo>
                    <a:pt x="3" y="8"/>
                  </a:lnTo>
                  <a:lnTo>
                    <a:pt x="3" y="7"/>
                  </a:lnTo>
                  <a:lnTo>
                    <a:pt x="2" y="6"/>
                  </a:lnTo>
                  <a:lnTo>
                    <a:pt x="2" y="5"/>
                  </a:lnTo>
                  <a:lnTo>
                    <a:pt x="1" y="5"/>
                  </a:lnTo>
                  <a:lnTo>
                    <a:pt x="0" y="4"/>
                  </a:lnTo>
                  <a:lnTo>
                    <a:pt x="0" y="3"/>
                  </a:lnTo>
                  <a:lnTo>
                    <a:pt x="1" y="3"/>
                  </a:lnTo>
                  <a:lnTo>
                    <a:pt x="2" y="2"/>
                  </a:lnTo>
                  <a:lnTo>
                    <a:pt x="3" y="2"/>
                  </a:lnTo>
                  <a:lnTo>
                    <a:pt x="3" y="0"/>
                  </a:lnTo>
                  <a:lnTo>
                    <a:pt x="4" y="0"/>
                  </a:lnTo>
                  <a:lnTo>
                    <a:pt x="6"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8" name="Freeform 1217">
              <a:extLst>
                <a:ext uri="{FF2B5EF4-FFF2-40B4-BE49-F238E27FC236}">
                  <a16:creationId xmlns:a16="http://schemas.microsoft.com/office/drawing/2014/main" id="{3917601A-7009-5744-9512-E48A64D2C5AC}"/>
                </a:ext>
              </a:extLst>
            </p:cNvPr>
            <p:cNvSpPr>
              <a:spLocks noChangeArrowheads="1"/>
            </p:cNvSpPr>
            <p:nvPr/>
          </p:nvSpPr>
          <p:spPr bwMode="auto">
            <a:xfrm>
              <a:off x="4729555" y="5548298"/>
              <a:ext cx="13010" cy="2814"/>
            </a:xfrm>
            <a:custGeom>
              <a:avLst/>
              <a:gdLst>
                <a:gd name="T0" fmla="*/ 2147483646 w 9"/>
                <a:gd name="T1" fmla="*/ 0 h 2"/>
                <a:gd name="T2" fmla="*/ 2147483646 w 9"/>
                <a:gd name="T3" fmla="*/ 0 h 2"/>
                <a:gd name="T4" fmla="*/ 2147483646 w 9"/>
                <a:gd name="T5" fmla="*/ 0 h 2"/>
                <a:gd name="T6" fmla="*/ 2147483646 w 9"/>
                <a:gd name="T7" fmla="*/ 0 h 2"/>
                <a:gd name="T8" fmla="*/ 2147483646 w 9"/>
                <a:gd name="T9" fmla="*/ 0 h 2"/>
                <a:gd name="T10" fmla="*/ 2147483646 w 9"/>
                <a:gd name="T11" fmla="*/ 0 h 2"/>
                <a:gd name="T12" fmla="*/ 2147483646 w 9"/>
                <a:gd name="T13" fmla="*/ 0 h 2"/>
                <a:gd name="T14" fmla="*/ 2147483646 w 9"/>
                <a:gd name="T15" fmla="*/ 0 h 2"/>
                <a:gd name="T16" fmla="*/ 2147483646 w 9"/>
                <a:gd name="T17" fmla="*/ 0 h 2"/>
                <a:gd name="T18" fmla="*/ 2147483646 w 9"/>
                <a:gd name="T19" fmla="*/ 2147483646 h 2"/>
                <a:gd name="T20" fmla="*/ 2147483646 w 9"/>
                <a:gd name="T21" fmla="*/ 2147483646 h 2"/>
                <a:gd name="T22" fmla="*/ 2147483646 w 9"/>
                <a:gd name="T23" fmla="*/ 2147483646 h 2"/>
                <a:gd name="T24" fmla="*/ 2147483646 w 9"/>
                <a:gd name="T25" fmla="*/ 2147483646 h 2"/>
                <a:gd name="T26" fmla="*/ 2147483646 w 9"/>
                <a:gd name="T27" fmla="*/ 2147483646 h 2"/>
                <a:gd name="T28" fmla="*/ 2147483646 w 9"/>
                <a:gd name="T29" fmla="*/ 2147483646 h 2"/>
                <a:gd name="T30" fmla="*/ 2147483646 w 9"/>
                <a:gd name="T31" fmla="*/ 2147483646 h 2"/>
                <a:gd name="T32" fmla="*/ 2147483646 w 9"/>
                <a:gd name="T33" fmla="*/ 2147483646 h 2"/>
                <a:gd name="T34" fmla="*/ 2147483646 w 9"/>
                <a:gd name="T35" fmla="*/ 2147483646 h 2"/>
                <a:gd name="T36" fmla="*/ 2147483646 w 9"/>
                <a:gd name="T37" fmla="*/ 2147483646 h 2"/>
                <a:gd name="T38" fmla="*/ 0 w 9"/>
                <a:gd name="T39" fmla="*/ 2147483646 h 2"/>
                <a:gd name="T40" fmla="*/ 0 w 9"/>
                <a:gd name="T41" fmla="*/ 2147483646 h 2"/>
                <a:gd name="T42" fmla="*/ 2147483646 w 9"/>
                <a:gd name="T43" fmla="*/ 2147483646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2"/>
                <a:gd name="T68" fmla="*/ 9 w 9"/>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2">
                  <a:moveTo>
                    <a:pt x="4" y="0"/>
                  </a:moveTo>
                  <a:lnTo>
                    <a:pt x="5" y="0"/>
                  </a:lnTo>
                  <a:lnTo>
                    <a:pt x="6" y="0"/>
                  </a:lnTo>
                  <a:lnTo>
                    <a:pt x="7" y="0"/>
                  </a:lnTo>
                  <a:lnTo>
                    <a:pt x="8" y="0"/>
                  </a:lnTo>
                  <a:lnTo>
                    <a:pt x="9" y="0"/>
                  </a:lnTo>
                  <a:lnTo>
                    <a:pt x="7" y="1"/>
                  </a:lnTo>
                  <a:lnTo>
                    <a:pt x="6" y="2"/>
                  </a:lnTo>
                  <a:lnTo>
                    <a:pt x="5" y="2"/>
                  </a:lnTo>
                  <a:lnTo>
                    <a:pt x="4" y="2"/>
                  </a:lnTo>
                  <a:lnTo>
                    <a:pt x="3" y="2"/>
                  </a:lnTo>
                  <a:lnTo>
                    <a:pt x="2" y="2"/>
                  </a:lnTo>
                  <a:lnTo>
                    <a:pt x="1" y="2"/>
                  </a:lnTo>
                  <a:lnTo>
                    <a:pt x="0" y="2"/>
                  </a:lnTo>
                  <a:lnTo>
                    <a:pt x="0" y="1"/>
                  </a:lnTo>
                  <a:lnTo>
                    <a:pt x="1" y="1"/>
                  </a:lnTo>
                  <a:lnTo>
                    <a:pt x="4"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9" name="Freeform 1218">
              <a:extLst>
                <a:ext uri="{FF2B5EF4-FFF2-40B4-BE49-F238E27FC236}">
                  <a16:creationId xmlns:a16="http://schemas.microsoft.com/office/drawing/2014/main" id="{2E510613-C044-214F-98AE-25B214446592}"/>
                </a:ext>
              </a:extLst>
            </p:cNvPr>
            <p:cNvSpPr>
              <a:spLocks noChangeArrowheads="1"/>
            </p:cNvSpPr>
            <p:nvPr/>
          </p:nvSpPr>
          <p:spPr bwMode="auto">
            <a:xfrm>
              <a:off x="4739674" y="5539857"/>
              <a:ext cx="4336" cy="2814"/>
            </a:xfrm>
            <a:custGeom>
              <a:avLst/>
              <a:gdLst>
                <a:gd name="T0" fmla="*/ 0 w 3"/>
                <a:gd name="T1" fmla="*/ 2147483646 h 2"/>
                <a:gd name="T2" fmla="*/ 2147483646 w 3"/>
                <a:gd name="T3" fmla="*/ 2147483646 h 2"/>
                <a:gd name="T4" fmla="*/ 2147483646 w 3"/>
                <a:gd name="T5" fmla="*/ 2147483646 h 2"/>
                <a:gd name="T6" fmla="*/ 2147483646 w 3"/>
                <a:gd name="T7" fmla="*/ 2147483646 h 2"/>
                <a:gd name="T8" fmla="*/ 2147483646 w 3"/>
                <a:gd name="T9" fmla="*/ 2147483646 h 2"/>
                <a:gd name="T10" fmla="*/ 2147483646 w 3"/>
                <a:gd name="T11" fmla="*/ 2147483646 h 2"/>
                <a:gd name="T12" fmla="*/ 2147483646 w 3"/>
                <a:gd name="T13" fmla="*/ 2147483646 h 2"/>
                <a:gd name="T14" fmla="*/ 2147483646 w 3"/>
                <a:gd name="T15" fmla="*/ 2147483646 h 2"/>
                <a:gd name="T16" fmla="*/ 2147483646 w 3"/>
                <a:gd name="T17" fmla="*/ 2147483646 h 2"/>
                <a:gd name="T18" fmla="*/ 2147483646 w 3"/>
                <a:gd name="T19" fmla="*/ 2147483646 h 2"/>
                <a:gd name="T20" fmla="*/ 0 w 3"/>
                <a:gd name="T21" fmla="*/ 2147483646 h 2"/>
                <a:gd name="T22" fmla="*/ 0 w 3"/>
                <a:gd name="T23" fmla="*/ 0 h 2"/>
                <a:gd name="T24" fmla="*/ 0 w 3"/>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2"/>
                <a:gd name="T41" fmla="*/ 3 w 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2">
                  <a:moveTo>
                    <a:pt x="0" y="2"/>
                  </a:moveTo>
                  <a:lnTo>
                    <a:pt x="1" y="2"/>
                  </a:lnTo>
                  <a:lnTo>
                    <a:pt x="2" y="2"/>
                  </a:lnTo>
                  <a:lnTo>
                    <a:pt x="1" y="2"/>
                  </a:lnTo>
                  <a:lnTo>
                    <a:pt x="2" y="2"/>
                  </a:lnTo>
                  <a:lnTo>
                    <a:pt x="3" y="2"/>
                  </a:lnTo>
                  <a:lnTo>
                    <a:pt x="2" y="1"/>
                  </a:lnTo>
                  <a:lnTo>
                    <a:pt x="0" y="1"/>
                  </a:lnTo>
                  <a:lnTo>
                    <a:pt x="0" y="0"/>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grpSp>
      <p:sp>
        <p:nvSpPr>
          <p:cNvPr id="32779" name="Rectangle 142">
            <a:extLst>
              <a:ext uri="{FF2B5EF4-FFF2-40B4-BE49-F238E27FC236}">
                <a16:creationId xmlns:a16="http://schemas.microsoft.com/office/drawing/2014/main" id="{94542A51-8948-C94C-8856-A3E54939DC78}"/>
              </a:ext>
            </a:extLst>
          </p:cNvPr>
          <p:cNvSpPr>
            <a:spLocks noChangeArrowheads="1"/>
          </p:cNvSpPr>
          <p:nvPr/>
        </p:nvSpPr>
        <p:spPr bwMode="auto">
          <a:xfrm>
            <a:off x="3667387" y="4572000"/>
            <a:ext cx="2275513" cy="4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215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The public at large</a:t>
            </a:r>
          </a:p>
          <a:p>
            <a:pPr lvl="1" eaLnBrk="1" hangingPunct="1">
              <a:spcBef>
                <a:spcPct val="0"/>
              </a:spcBef>
              <a:spcAft>
                <a:spcPct val="15000"/>
              </a:spcAft>
              <a:buFontTx/>
              <a:buNone/>
            </a:pPr>
            <a:r>
              <a:rPr lang="en-US" altLang="en-US" sz="675" b="1">
                <a:solidFill>
                  <a:srgbClr val="FFFFE1"/>
                </a:solidFill>
                <a:latin typeface="Helvetica" pitchFamily="2" charset="0"/>
              </a:rPr>
              <a:t>Educated/environmentally interested</a:t>
            </a:r>
          </a:p>
          <a:p>
            <a:pPr lvl="1" eaLnBrk="1" hangingPunct="1">
              <a:spcBef>
                <a:spcPct val="0"/>
              </a:spcBef>
              <a:spcAft>
                <a:spcPct val="15000"/>
              </a:spcAft>
              <a:buFontTx/>
              <a:buNone/>
            </a:pPr>
            <a:r>
              <a:rPr lang="en-US" altLang="en-US" sz="675" b="1">
                <a:solidFill>
                  <a:srgbClr val="FFFFE1"/>
                </a:solidFill>
                <a:latin typeface="Helvetica" pitchFamily="2" charset="0"/>
              </a:rPr>
              <a:t>Consumers, Students</a:t>
            </a:r>
          </a:p>
        </p:txBody>
      </p:sp>
      <p:sp>
        <p:nvSpPr>
          <p:cNvPr id="32780" name="Text Box 1220">
            <a:extLst>
              <a:ext uri="{FF2B5EF4-FFF2-40B4-BE49-F238E27FC236}">
                <a16:creationId xmlns:a16="http://schemas.microsoft.com/office/drawing/2014/main" id="{5B8757CF-6782-4940-B96A-75F2EBD976CB}"/>
              </a:ext>
            </a:extLst>
          </p:cNvPr>
          <p:cNvSpPr txBox="1">
            <a:spLocks noChangeArrowheads="1"/>
          </p:cNvSpPr>
          <p:nvPr/>
        </p:nvSpPr>
        <p:spPr bwMode="auto">
          <a:xfrm>
            <a:off x="1600462" y="4559488"/>
            <a:ext cx="1416778"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State Legislators</a:t>
            </a:r>
          </a:p>
        </p:txBody>
      </p:sp>
      <p:sp>
        <p:nvSpPr>
          <p:cNvPr id="32781" name="Text Box 1222">
            <a:extLst>
              <a:ext uri="{FF2B5EF4-FFF2-40B4-BE49-F238E27FC236}">
                <a16:creationId xmlns:a16="http://schemas.microsoft.com/office/drawing/2014/main" id="{B47CFA44-A43B-B345-8976-C4ABCC3E7D0F}"/>
              </a:ext>
            </a:extLst>
          </p:cNvPr>
          <p:cNvSpPr txBox="1">
            <a:spLocks noChangeArrowheads="1"/>
          </p:cNvSpPr>
          <p:nvPr/>
        </p:nvSpPr>
        <p:spPr bwMode="auto">
          <a:xfrm>
            <a:off x="5533849" y="4425543"/>
            <a:ext cx="1904388"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City Council Members</a:t>
            </a:r>
          </a:p>
        </p:txBody>
      </p:sp>
      <p:sp>
        <p:nvSpPr>
          <p:cNvPr id="32782" name="Text Box 1224">
            <a:extLst>
              <a:ext uri="{FF2B5EF4-FFF2-40B4-BE49-F238E27FC236}">
                <a16:creationId xmlns:a16="http://schemas.microsoft.com/office/drawing/2014/main" id="{B7589B58-2ED5-0048-BD5C-4D1A2348AEDB}"/>
              </a:ext>
            </a:extLst>
          </p:cNvPr>
          <p:cNvSpPr txBox="1">
            <a:spLocks noChangeArrowheads="1"/>
          </p:cNvSpPr>
          <p:nvPr/>
        </p:nvSpPr>
        <p:spPr bwMode="auto">
          <a:xfrm>
            <a:off x="1658706" y="4713674"/>
            <a:ext cx="1813639"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dirty="0">
                <a:solidFill>
                  <a:srgbClr val="FFFFE1"/>
                </a:solidFill>
                <a:latin typeface="Helvetica" pitchFamily="2" charset="0"/>
              </a:rPr>
              <a:t>State/Tribe/Local Air Agencies</a:t>
            </a:r>
          </a:p>
        </p:txBody>
      </p:sp>
      <p:sp>
        <p:nvSpPr>
          <p:cNvPr id="32783" name="Text Box 1226">
            <a:extLst>
              <a:ext uri="{FF2B5EF4-FFF2-40B4-BE49-F238E27FC236}">
                <a16:creationId xmlns:a16="http://schemas.microsoft.com/office/drawing/2014/main" id="{7B8FFD7E-33BB-994C-B5EF-DD26161D48D0}"/>
              </a:ext>
            </a:extLst>
          </p:cNvPr>
          <p:cNvSpPr txBox="1">
            <a:spLocks noChangeArrowheads="1"/>
          </p:cNvSpPr>
          <p:nvPr/>
        </p:nvSpPr>
        <p:spPr bwMode="auto">
          <a:xfrm>
            <a:off x="1521903" y="4857739"/>
            <a:ext cx="1820411"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EPA Regional Offices</a:t>
            </a:r>
          </a:p>
        </p:txBody>
      </p:sp>
      <p:sp>
        <p:nvSpPr>
          <p:cNvPr id="32784" name="Text Box 1138">
            <a:extLst>
              <a:ext uri="{FF2B5EF4-FFF2-40B4-BE49-F238E27FC236}">
                <a16:creationId xmlns:a16="http://schemas.microsoft.com/office/drawing/2014/main" id="{9605C597-765D-9C4F-B2AE-D570D5570410}"/>
              </a:ext>
            </a:extLst>
          </p:cNvPr>
          <p:cNvSpPr txBox="1">
            <a:spLocks noChangeArrowheads="1"/>
          </p:cNvSpPr>
          <p:nvPr/>
        </p:nvSpPr>
        <p:spPr bwMode="auto">
          <a:xfrm>
            <a:off x="5961777" y="3087875"/>
            <a:ext cx="1582023"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dirty="0">
                <a:solidFill>
                  <a:srgbClr val="FFFFE1"/>
                </a:solidFill>
                <a:latin typeface="Helvetica" pitchFamily="2" charset="0"/>
              </a:rPr>
              <a:t>Small Businesses</a:t>
            </a:r>
          </a:p>
        </p:txBody>
      </p:sp>
      <p:sp>
        <p:nvSpPr>
          <p:cNvPr id="32785" name="Text Box 1219">
            <a:extLst>
              <a:ext uri="{FF2B5EF4-FFF2-40B4-BE49-F238E27FC236}">
                <a16:creationId xmlns:a16="http://schemas.microsoft.com/office/drawing/2014/main" id="{559921DA-2CDD-F846-931F-05E87D20E2CC}"/>
              </a:ext>
            </a:extLst>
          </p:cNvPr>
          <p:cNvSpPr txBox="1">
            <a:spLocks noChangeArrowheads="1"/>
          </p:cNvSpPr>
          <p:nvPr/>
        </p:nvSpPr>
        <p:spPr bwMode="auto">
          <a:xfrm>
            <a:off x="5487797" y="3735026"/>
            <a:ext cx="1246114" cy="3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endParaRPr lang="en-US" altLang="en-US" sz="975" b="1" dirty="0">
              <a:solidFill>
                <a:srgbClr val="FFFFE1"/>
              </a:solidFill>
              <a:latin typeface="Helvetica" pitchFamily="2" charset="0"/>
            </a:endParaRPr>
          </a:p>
          <a:p>
            <a:pPr algn="ctr" eaLnBrk="1" hangingPunct="1">
              <a:spcBef>
                <a:spcPct val="0"/>
              </a:spcBef>
              <a:spcAft>
                <a:spcPct val="15000"/>
              </a:spcAft>
              <a:buFontTx/>
              <a:buNone/>
            </a:pPr>
            <a:r>
              <a:rPr lang="en-US" altLang="en-US" sz="975" b="1" dirty="0">
                <a:solidFill>
                  <a:srgbClr val="FFFFE1"/>
                </a:solidFill>
                <a:latin typeface="Helvetica" pitchFamily="2" charset="0"/>
              </a:rPr>
              <a:t>State Governors</a:t>
            </a:r>
          </a:p>
        </p:txBody>
      </p:sp>
      <p:sp>
        <p:nvSpPr>
          <p:cNvPr id="32786" name="Text Box 1221">
            <a:extLst>
              <a:ext uri="{FF2B5EF4-FFF2-40B4-BE49-F238E27FC236}">
                <a16:creationId xmlns:a16="http://schemas.microsoft.com/office/drawing/2014/main" id="{2BE522C1-0A01-F14D-B67D-668805C59877}"/>
              </a:ext>
            </a:extLst>
          </p:cNvPr>
          <p:cNvSpPr txBox="1">
            <a:spLocks noChangeArrowheads="1"/>
          </p:cNvSpPr>
          <p:nvPr/>
        </p:nvSpPr>
        <p:spPr bwMode="auto">
          <a:xfrm>
            <a:off x="5562293" y="4104669"/>
            <a:ext cx="148585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County Officials</a:t>
            </a:r>
          </a:p>
        </p:txBody>
      </p:sp>
      <p:sp>
        <p:nvSpPr>
          <p:cNvPr id="32787" name="Text Box 1223">
            <a:extLst>
              <a:ext uri="{FF2B5EF4-FFF2-40B4-BE49-F238E27FC236}">
                <a16:creationId xmlns:a16="http://schemas.microsoft.com/office/drawing/2014/main" id="{FF4BB9F8-3A14-A241-B040-1FBD099E7D12}"/>
              </a:ext>
            </a:extLst>
          </p:cNvPr>
          <p:cNvSpPr txBox="1">
            <a:spLocks noChangeArrowheads="1"/>
          </p:cNvSpPr>
          <p:nvPr/>
        </p:nvSpPr>
        <p:spPr bwMode="auto">
          <a:xfrm>
            <a:off x="5617826" y="4250520"/>
            <a:ext cx="78017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Mayors</a:t>
            </a:r>
          </a:p>
        </p:txBody>
      </p:sp>
      <p:sp>
        <p:nvSpPr>
          <p:cNvPr id="32788" name="Text Box 1225">
            <a:extLst>
              <a:ext uri="{FF2B5EF4-FFF2-40B4-BE49-F238E27FC236}">
                <a16:creationId xmlns:a16="http://schemas.microsoft.com/office/drawing/2014/main" id="{4DA14368-E313-124E-8DF5-883595F1FBEA}"/>
              </a:ext>
            </a:extLst>
          </p:cNvPr>
          <p:cNvSpPr txBox="1">
            <a:spLocks noChangeArrowheads="1"/>
          </p:cNvSpPr>
          <p:nvPr/>
        </p:nvSpPr>
        <p:spPr bwMode="auto">
          <a:xfrm>
            <a:off x="6198896" y="4669609"/>
            <a:ext cx="19545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Environmental  and Public Health Groups</a:t>
            </a:r>
          </a:p>
        </p:txBody>
      </p:sp>
      <p:sp>
        <p:nvSpPr>
          <p:cNvPr id="32789" name="Text Box 1228">
            <a:extLst>
              <a:ext uri="{FF2B5EF4-FFF2-40B4-BE49-F238E27FC236}">
                <a16:creationId xmlns:a16="http://schemas.microsoft.com/office/drawing/2014/main" id="{94B0900F-9CA1-FA40-9BB1-02636404B4F0}"/>
              </a:ext>
            </a:extLst>
          </p:cNvPr>
          <p:cNvSpPr txBox="1">
            <a:spLocks noChangeArrowheads="1"/>
          </p:cNvSpPr>
          <p:nvPr/>
        </p:nvSpPr>
        <p:spPr bwMode="auto">
          <a:xfrm>
            <a:off x="6007914" y="2343232"/>
            <a:ext cx="1885425"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Other Federal Agencies</a:t>
            </a:r>
          </a:p>
          <a:p>
            <a:pPr eaLnBrk="1" hangingPunct="1">
              <a:spcBef>
                <a:spcPct val="0"/>
              </a:spcBef>
              <a:spcAft>
                <a:spcPct val="15000"/>
              </a:spcAft>
              <a:buFontTx/>
              <a:buNone/>
            </a:pPr>
            <a:r>
              <a:rPr lang="en-US" altLang="en-US" sz="975" b="1">
                <a:solidFill>
                  <a:srgbClr val="FFFFE1"/>
                </a:solidFill>
                <a:latin typeface="Helvetica" pitchFamily="2" charset="0"/>
              </a:rPr>
              <a:t>DOE, DOC, DOT, DOI,,USDA</a:t>
            </a:r>
          </a:p>
          <a:p>
            <a:pPr eaLnBrk="1" hangingPunct="1">
              <a:spcBef>
                <a:spcPct val="0"/>
              </a:spcBef>
              <a:spcAft>
                <a:spcPct val="15000"/>
              </a:spcAft>
              <a:buFontTx/>
              <a:buNone/>
            </a:pPr>
            <a:r>
              <a:rPr lang="en-US" altLang="en-US" sz="975" b="1">
                <a:solidFill>
                  <a:srgbClr val="FFFFE1"/>
                </a:solidFill>
                <a:latin typeface="Helvetica" pitchFamily="2" charset="0"/>
              </a:rPr>
              <a:t>DOD, NOAA, NASA, </a:t>
            </a:r>
          </a:p>
        </p:txBody>
      </p:sp>
      <p:sp>
        <p:nvSpPr>
          <p:cNvPr id="32790" name="Rectangle 153">
            <a:extLst>
              <a:ext uri="{FF2B5EF4-FFF2-40B4-BE49-F238E27FC236}">
                <a16:creationId xmlns:a16="http://schemas.microsoft.com/office/drawing/2014/main" id="{B0BF3245-6CEE-594E-BD45-CDD427016B50}"/>
              </a:ext>
            </a:extLst>
          </p:cNvPr>
          <p:cNvSpPr>
            <a:spLocks noChangeArrowheads="1"/>
          </p:cNvSpPr>
          <p:nvPr/>
        </p:nvSpPr>
        <p:spPr bwMode="auto">
          <a:xfrm>
            <a:off x="3645095" y="1600200"/>
            <a:ext cx="1678077"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The executive Branch</a:t>
            </a:r>
          </a:p>
        </p:txBody>
      </p:sp>
      <p:sp>
        <p:nvSpPr>
          <p:cNvPr id="32791" name="Rectangle 154">
            <a:extLst>
              <a:ext uri="{FF2B5EF4-FFF2-40B4-BE49-F238E27FC236}">
                <a16:creationId xmlns:a16="http://schemas.microsoft.com/office/drawing/2014/main" id="{302AC8F1-E94D-4A44-9CC0-A1DD0015CA47}"/>
              </a:ext>
            </a:extLst>
          </p:cNvPr>
          <p:cNvSpPr>
            <a:spLocks noChangeArrowheads="1"/>
          </p:cNvSpPr>
          <p:nvPr/>
        </p:nvSpPr>
        <p:spPr bwMode="auto">
          <a:xfrm>
            <a:off x="3631027" y="1771650"/>
            <a:ext cx="169266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a:solidFill>
                  <a:srgbClr val="FFFFE1"/>
                </a:solidFill>
                <a:latin typeface="Helvetica" pitchFamily="2" charset="0"/>
              </a:rPr>
              <a:t>EPA   </a:t>
            </a:r>
            <a:r>
              <a:rPr lang="en-US" altLang="en-US" sz="975" b="1">
                <a:solidFill>
                  <a:srgbClr val="FFFFE1"/>
                </a:solidFill>
                <a:latin typeface="Helvetica" pitchFamily="2" charset="0"/>
              </a:rPr>
              <a:t>    CEQ      OMB</a:t>
            </a:r>
          </a:p>
        </p:txBody>
      </p:sp>
      <p:sp>
        <p:nvSpPr>
          <p:cNvPr id="32792" name="Rectangle 155">
            <a:extLst>
              <a:ext uri="{FF2B5EF4-FFF2-40B4-BE49-F238E27FC236}">
                <a16:creationId xmlns:a16="http://schemas.microsoft.com/office/drawing/2014/main" id="{3DEDC441-C6EA-9142-9731-831BCB59D1EA}"/>
              </a:ext>
            </a:extLst>
          </p:cNvPr>
          <p:cNvSpPr>
            <a:spLocks noChangeArrowheads="1"/>
          </p:cNvSpPr>
          <p:nvPr/>
        </p:nvSpPr>
        <p:spPr bwMode="auto">
          <a:xfrm>
            <a:off x="6202958" y="2000250"/>
            <a:ext cx="910205"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Congress</a:t>
            </a:r>
            <a:endParaRPr lang="en-US" altLang="en-US" sz="7200" b="1">
              <a:solidFill>
                <a:srgbClr val="FFFFE1"/>
              </a:solidFill>
              <a:latin typeface="Helvetica" pitchFamily="2" charset="0"/>
            </a:endParaRPr>
          </a:p>
        </p:txBody>
      </p:sp>
      <p:sp>
        <p:nvSpPr>
          <p:cNvPr id="32793" name="Rectangle 156">
            <a:extLst>
              <a:ext uri="{FF2B5EF4-FFF2-40B4-BE49-F238E27FC236}">
                <a16:creationId xmlns:a16="http://schemas.microsoft.com/office/drawing/2014/main" id="{EFD2F798-EAFD-694E-B567-5B4029373B7E}"/>
              </a:ext>
            </a:extLst>
          </p:cNvPr>
          <p:cNvSpPr>
            <a:spLocks noChangeArrowheads="1"/>
          </p:cNvSpPr>
          <p:nvPr/>
        </p:nvSpPr>
        <p:spPr bwMode="auto">
          <a:xfrm>
            <a:off x="1066800" y="2593181"/>
            <a:ext cx="1563189" cy="4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Major Industry,</a:t>
            </a:r>
          </a:p>
          <a:p>
            <a:pPr eaLnBrk="1" hangingPunct="1">
              <a:spcBef>
                <a:spcPct val="0"/>
              </a:spcBef>
              <a:spcAft>
                <a:spcPct val="15000"/>
              </a:spcAft>
              <a:buFontTx/>
              <a:buNone/>
            </a:pPr>
            <a:r>
              <a:rPr lang="en-US" altLang="en-US" sz="975" b="1">
                <a:solidFill>
                  <a:srgbClr val="FFFFE1"/>
                </a:solidFill>
                <a:latin typeface="Helvetica" pitchFamily="2" charset="0"/>
              </a:rPr>
              <a:t>Trade organizations</a:t>
            </a:r>
          </a:p>
        </p:txBody>
      </p:sp>
      <p:pic>
        <p:nvPicPr>
          <p:cNvPr id="32794" name="Picture 3" descr="C:\Documents and Settings\Owner\Local Settings\Temporary Internet Files\Content.IE5\195GWMF2\MPj04004650000[1].jpg">
            <a:extLst>
              <a:ext uri="{FF2B5EF4-FFF2-40B4-BE49-F238E27FC236}">
                <a16:creationId xmlns:a16="http://schemas.microsoft.com/office/drawing/2014/main" id="{23886274-2465-E745-800F-4F355A619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7005" y="2130029"/>
            <a:ext cx="325073"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4" descr="C:\Documents and Settings\Owner\Local Settings\Temporary Internet Files\Content.IE5\VV2X3WQ8\MPj04024510000[1].jpg">
            <a:extLst>
              <a:ext uri="{FF2B5EF4-FFF2-40B4-BE49-F238E27FC236}">
                <a16:creationId xmlns:a16="http://schemas.microsoft.com/office/drawing/2014/main" id="{3BB87614-4377-B544-9309-5FA944B82A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2157" y="1012269"/>
            <a:ext cx="732770" cy="6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6" name="Rectangle 157">
            <a:extLst>
              <a:ext uri="{FF2B5EF4-FFF2-40B4-BE49-F238E27FC236}">
                <a16:creationId xmlns:a16="http://schemas.microsoft.com/office/drawing/2014/main" id="{5CEA77E1-6319-F644-BD4F-DC95EEC39F45}"/>
              </a:ext>
            </a:extLst>
          </p:cNvPr>
          <p:cNvSpPr>
            <a:spLocks noChangeArrowheads="1"/>
          </p:cNvSpPr>
          <p:nvPr/>
        </p:nvSpPr>
        <p:spPr bwMode="auto">
          <a:xfrm>
            <a:off x="1716947" y="1828800"/>
            <a:ext cx="961401"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The Courts</a:t>
            </a:r>
          </a:p>
        </p:txBody>
      </p:sp>
      <p:pic>
        <p:nvPicPr>
          <p:cNvPr id="32797" name="Picture 7" descr="C:\Documents and Settings\Owner\Local Settings\Temporary Internet Files\Content.IE5\G127WDYN\MCIN00428_0000[1].wmf">
            <a:extLst>
              <a:ext uri="{FF2B5EF4-FFF2-40B4-BE49-F238E27FC236}">
                <a16:creationId xmlns:a16="http://schemas.microsoft.com/office/drawing/2014/main" id="{2D22F646-8DB8-4440-9197-3FE1F85EEB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2154" y="2914650"/>
            <a:ext cx="665046" cy="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8" descr="C:\Program Files\Microsoft Office\MEDIA\CAGCAT10\j0233312.wmf">
            <a:extLst>
              <a:ext uri="{FF2B5EF4-FFF2-40B4-BE49-F238E27FC236}">
                <a16:creationId xmlns:a16="http://schemas.microsoft.com/office/drawing/2014/main" id="{32005E07-6FB4-504A-9029-41B1BD9C35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3901" y="3371850"/>
            <a:ext cx="438849"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159">
            <a:extLst>
              <a:ext uri="{FF2B5EF4-FFF2-40B4-BE49-F238E27FC236}">
                <a16:creationId xmlns:a16="http://schemas.microsoft.com/office/drawing/2014/main" id="{557D6E00-7720-BB4D-B038-9595CB772B04}"/>
              </a:ext>
            </a:extLst>
          </p:cNvPr>
          <p:cNvSpPr>
            <a:spLocks noChangeArrowheads="1"/>
          </p:cNvSpPr>
          <p:nvPr/>
        </p:nvSpPr>
        <p:spPr bwMode="auto">
          <a:xfrm>
            <a:off x="6516749" y="3429000"/>
            <a:ext cx="10270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dirty="0">
                <a:solidFill>
                  <a:srgbClr val="FFFFE1"/>
                </a:solidFill>
                <a:latin typeface="Helvetica" pitchFamily="2" charset="0"/>
              </a:rPr>
              <a:t>Agriculture</a:t>
            </a:r>
          </a:p>
        </p:txBody>
      </p:sp>
      <p:sp>
        <p:nvSpPr>
          <p:cNvPr id="32800" name="Rectangle 162">
            <a:extLst>
              <a:ext uri="{FF2B5EF4-FFF2-40B4-BE49-F238E27FC236}">
                <a16:creationId xmlns:a16="http://schemas.microsoft.com/office/drawing/2014/main" id="{C6F62526-D1EB-5740-9307-11BBCE8C2A43}"/>
              </a:ext>
            </a:extLst>
          </p:cNvPr>
          <p:cNvSpPr>
            <a:spLocks noChangeArrowheads="1"/>
          </p:cNvSpPr>
          <p:nvPr/>
        </p:nvSpPr>
        <p:spPr bwMode="auto">
          <a:xfrm>
            <a:off x="685800" y="3600450"/>
            <a:ext cx="2145484" cy="8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dirty="0">
                <a:solidFill>
                  <a:srgbClr val="FFFFE1"/>
                </a:solidFill>
                <a:latin typeface="Helvetica" pitchFamily="2" charset="0"/>
              </a:rPr>
              <a:t>Scientists, engineers, academia, research organizations, NAS</a:t>
            </a:r>
          </a:p>
          <a:p>
            <a:pPr eaLnBrk="1" hangingPunct="1">
              <a:spcBef>
                <a:spcPct val="0"/>
              </a:spcBef>
              <a:spcAft>
                <a:spcPct val="15000"/>
              </a:spcAft>
              <a:buFontTx/>
              <a:buNone/>
            </a:pPr>
            <a:r>
              <a:rPr lang="en-US" altLang="en-US" sz="975" b="1" dirty="0">
                <a:solidFill>
                  <a:srgbClr val="FFFFE1"/>
                </a:solidFill>
                <a:latin typeface="Helvetica" pitchFamily="2" charset="0"/>
              </a:rPr>
              <a:t>Clean Air Scientific Advisory Committee (CASAC), Science Advisory Board</a:t>
            </a:r>
          </a:p>
        </p:txBody>
      </p:sp>
      <p:graphicFrame>
        <p:nvGraphicFramePr>
          <p:cNvPr id="32801" name="Object 2">
            <a:extLst>
              <a:ext uri="{FF2B5EF4-FFF2-40B4-BE49-F238E27FC236}">
                <a16:creationId xmlns:a16="http://schemas.microsoft.com/office/drawing/2014/main" id="{1987E26B-785B-F44B-B2AA-37F5719EAD18}"/>
              </a:ext>
            </a:extLst>
          </p:cNvPr>
          <p:cNvGraphicFramePr>
            <a:graphicFrameLocks noChangeAspect="1"/>
          </p:cNvGraphicFramePr>
          <p:nvPr/>
        </p:nvGraphicFramePr>
        <p:xfrm>
          <a:off x="2634886" y="3862387"/>
          <a:ext cx="413114" cy="385763"/>
        </p:xfrm>
        <a:graphic>
          <a:graphicData uri="http://schemas.openxmlformats.org/presentationml/2006/ole">
            <mc:AlternateContent xmlns:mc="http://schemas.openxmlformats.org/markup-compatibility/2006">
              <mc:Choice xmlns:v="urn:schemas-microsoft-com:vml" Requires="v">
                <p:oleObj spid="_x0000_s4113" name="Drawing" r:id="rId11" imgW="56210200" imgH="57035700" progId="">
                  <p:embed/>
                </p:oleObj>
              </mc:Choice>
              <mc:Fallback>
                <p:oleObj name="Drawing" r:id="rId11" imgW="56210200" imgH="57035700" progId="">
                  <p:embed/>
                  <p:pic>
                    <p:nvPicPr>
                      <p:cNvPr id="32801" name="Object 2">
                        <a:extLst>
                          <a:ext uri="{FF2B5EF4-FFF2-40B4-BE49-F238E27FC236}">
                            <a16:creationId xmlns:a16="http://schemas.microsoft.com/office/drawing/2014/main" id="{1987E26B-785B-F44B-B2AA-37F5719EA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4886" y="3862387"/>
                        <a:ext cx="413114"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802" name="Freeform 3">
            <a:extLst>
              <a:ext uri="{FF2B5EF4-FFF2-40B4-BE49-F238E27FC236}">
                <a16:creationId xmlns:a16="http://schemas.microsoft.com/office/drawing/2014/main" id="{A364C2E5-36C2-CF41-BE40-8DAC995340B7}"/>
              </a:ext>
            </a:extLst>
          </p:cNvPr>
          <p:cNvSpPr>
            <a:spLocks noChangeArrowheads="1"/>
          </p:cNvSpPr>
          <p:nvPr/>
        </p:nvSpPr>
        <p:spPr bwMode="auto">
          <a:xfrm>
            <a:off x="2887211" y="2677716"/>
            <a:ext cx="1313838" cy="954881"/>
          </a:xfrm>
          <a:custGeom>
            <a:avLst/>
            <a:gdLst>
              <a:gd name="T0" fmla="*/ 2147483646 w 1521"/>
              <a:gd name="T1" fmla="*/ 2147483646 h 1433"/>
              <a:gd name="T2" fmla="*/ 2147483646 w 1521"/>
              <a:gd name="T3" fmla="*/ 2147483646 h 1433"/>
              <a:gd name="T4" fmla="*/ 2147483646 w 1521"/>
              <a:gd name="T5" fmla="*/ 2147483646 h 1433"/>
              <a:gd name="T6" fmla="*/ 2147483646 w 1521"/>
              <a:gd name="T7" fmla="*/ 2147483646 h 1433"/>
              <a:gd name="T8" fmla="*/ 2147483646 w 1521"/>
              <a:gd name="T9" fmla="*/ 2147483646 h 1433"/>
              <a:gd name="T10" fmla="*/ 2147483646 w 1521"/>
              <a:gd name="T11" fmla="*/ 2147483646 h 1433"/>
              <a:gd name="T12" fmla="*/ 2147483646 w 1521"/>
              <a:gd name="T13" fmla="*/ 2147483646 h 1433"/>
              <a:gd name="T14" fmla="*/ 2147483646 w 1521"/>
              <a:gd name="T15" fmla="*/ 0 h 1433"/>
              <a:gd name="T16" fmla="*/ 2147483646 w 1521"/>
              <a:gd name="T17" fmla="*/ 2147483646 h 1433"/>
              <a:gd name="T18" fmla="*/ 2147483646 w 1521"/>
              <a:gd name="T19" fmla="*/ 2147483646 h 1433"/>
              <a:gd name="T20" fmla="*/ 2147483646 w 1521"/>
              <a:gd name="T21" fmla="*/ 2147483646 h 1433"/>
              <a:gd name="T22" fmla="*/ 2147483646 w 1521"/>
              <a:gd name="T23" fmla="*/ 2147483646 h 1433"/>
              <a:gd name="T24" fmla="*/ 2147483646 w 1521"/>
              <a:gd name="T25" fmla="*/ 2147483646 h 1433"/>
              <a:gd name="T26" fmla="*/ 2147483646 w 1521"/>
              <a:gd name="T27" fmla="*/ 2147483646 h 1433"/>
              <a:gd name="T28" fmla="*/ 2147483646 w 1521"/>
              <a:gd name="T29" fmla="*/ 2147483646 h 1433"/>
              <a:gd name="T30" fmla="*/ 2147483646 w 1521"/>
              <a:gd name="T31" fmla="*/ 2147483646 h 1433"/>
              <a:gd name="T32" fmla="*/ 2147483646 w 1521"/>
              <a:gd name="T33" fmla="*/ 2147483646 h 1433"/>
              <a:gd name="T34" fmla="*/ 2147483646 w 1521"/>
              <a:gd name="T35" fmla="*/ 2147483646 h 1433"/>
              <a:gd name="T36" fmla="*/ 2147483646 w 1521"/>
              <a:gd name="T37" fmla="*/ 2147483646 h 1433"/>
              <a:gd name="T38" fmla="*/ 0 w 1521"/>
              <a:gd name="T39" fmla="*/ 2147483646 h 1433"/>
              <a:gd name="T40" fmla="*/ 2147483646 w 1521"/>
              <a:gd name="T41" fmla="*/ 2147483646 h 1433"/>
              <a:gd name="T42" fmla="*/ 2147483646 w 1521"/>
              <a:gd name="T43" fmla="*/ 2147483646 h 1433"/>
              <a:gd name="T44" fmla="*/ 2147483646 w 1521"/>
              <a:gd name="T45" fmla="*/ 2147483646 h 1433"/>
              <a:gd name="T46" fmla="*/ 2147483646 w 1521"/>
              <a:gd name="T47" fmla="*/ 2147483646 h 1433"/>
              <a:gd name="T48" fmla="*/ 2147483646 w 1521"/>
              <a:gd name="T49" fmla="*/ 2147483646 h 1433"/>
              <a:gd name="T50" fmla="*/ 2147483646 w 1521"/>
              <a:gd name="T51" fmla="*/ 2147483646 h 1433"/>
              <a:gd name="T52" fmla="*/ 2147483646 w 1521"/>
              <a:gd name="T53" fmla="*/ 2147483646 h 1433"/>
              <a:gd name="T54" fmla="*/ 2147483646 w 1521"/>
              <a:gd name="T55" fmla="*/ 2147483646 h 1433"/>
              <a:gd name="T56" fmla="*/ 2147483646 w 1521"/>
              <a:gd name="T57" fmla="*/ 2147483646 h 1433"/>
              <a:gd name="T58" fmla="*/ 2147483646 w 1521"/>
              <a:gd name="T59" fmla="*/ 2147483646 h 1433"/>
              <a:gd name="T60" fmla="*/ 2147483646 w 1521"/>
              <a:gd name="T61" fmla="*/ 2147483646 h 1433"/>
              <a:gd name="T62" fmla="*/ 2147483646 w 1521"/>
              <a:gd name="T63" fmla="*/ 2147483646 h 1433"/>
              <a:gd name="T64" fmla="*/ 2147483646 w 1521"/>
              <a:gd name="T65" fmla="*/ 2147483646 h 1433"/>
              <a:gd name="T66" fmla="*/ 2147483646 w 1521"/>
              <a:gd name="T67" fmla="*/ 2147483646 h 1433"/>
              <a:gd name="T68" fmla="*/ 2147483646 w 1521"/>
              <a:gd name="T69" fmla="*/ 2147483646 h 1433"/>
              <a:gd name="T70" fmla="*/ 2147483646 w 1521"/>
              <a:gd name="T71" fmla="*/ 2147483646 h 1433"/>
              <a:gd name="T72" fmla="*/ 2147483646 w 1521"/>
              <a:gd name="T73" fmla="*/ 2147483646 h 14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1"/>
              <a:gd name="T112" fmla="*/ 0 h 1433"/>
              <a:gd name="T113" fmla="*/ 1521 w 1521"/>
              <a:gd name="T114" fmla="*/ 1433 h 14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1" h="1433">
                <a:moveTo>
                  <a:pt x="1521" y="422"/>
                </a:moveTo>
                <a:lnTo>
                  <a:pt x="1516" y="295"/>
                </a:lnTo>
                <a:lnTo>
                  <a:pt x="1489" y="191"/>
                </a:lnTo>
                <a:lnTo>
                  <a:pt x="1442" y="110"/>
                </a:lnTo>
                <a:lnTo>
                  <a:pt x="1378" y="51"/>
                </a:lnTo>
                <a:lnTo>
                  <a:pt x="1341" y="30"/>
                </a:lnTo>
                <a:lnTo>
                  <a:pt x="1299" y="15"/>
                </a:lnTo>
                <a:lnTo>
                  <a:pt x="1210" y="0"/>
                </a:lnTo>
                <a:lnTo>
                  <a:pt x="1109" y="8"/>
                </a:lnTo>
                <a:lnTo>
                  <a:pt x="1004" y="35"/>
                </a:lnTo>
                <a:lnTo>
                  <a:pt x="893" y="84"/>
                </a:lnTo>
                <a:lnTo>
                  <a:pt x="672" y="240"/>
                </a:lnTo>
                <a:lnTo>
                  <a:pt x="469" y="470"/>
                </a:lnTo>
                <a:lnTo>
                  <a:pt x="421" y="538"/>
                </a:lnTo>
                <a:lnTo>
                  <a:pt x="378" y="612"/>
                </a:lnTo>
                <a:lnTo>
                  <a:pt x="302" y="772"/>
                </a:lnTo>
                <a:lnTo>
                  <a:pt x="296" y="758"/>
                </a:lnTo>
                <a:lnTo>
                  <a:pt x="293" y="698"/>
                </a:lnTo>
                <a:lnTo>
                  <a:pt x="287" y="613"/>
                </a:lnTo>
                <a:lnTo>
                  <a:pt x="0" y="1433"/>
                </a:lnTo>
                <a:lnTo>
                  <a:pt x="340" y="1338"/>
                </a:lnTo>
                <a:lnTo>
                  <a:pt x="341" y="1206"/>
                </a:lnTo>
                <a:lnTo>
                  <a:pt x="419" y="1062"/>
                </a:lnTo>
                <a:lnTo>
                  <a:pt x="505" y="923"/>
                </a:lnTo>
                <a:lnTo>
                  <a:pt x="556" y="846"/>
                </a:lnTo>
                <a:lnTo>
                  <a:pt x="611" y="771"/>
                </a:lnTo>
                <a:lnTo>
                  <a:pt x="777" y="597"/>
                </a:lnTo>
                <a:lnTo>
                  <a:pt x="934" y="461"/>
                </a:lnTo>
                <a:lnTo>
                  <a:pt x="1135" y="364"/>
                </a:lnTo>
                <a:lnTo>
                  <a:pt x="1224" y="345"/>
                </a:lnTo>
                <a:lnTo>
                  <a:pt x="1306" y="347"/>
                </a:lnTo>
                <a:lnTo>
                  <a:pt x="1341" y="356"/>
                </a:lnTo>
                <a:lnTo>
                  <a:pt x="1376" y="370"/>
                </a:lnTo>
                <a:lnTo>
                  <a:pt x="1433" y="415"/>
                </a:lnTo>
                <a:lnTo>
                  <a:pt x="1474" y="481"/>
                </a:lnTo>
                <a:lnTo>
                  <a:pt x="1499" y="572"/>
                </a:lnTo>
                <a:lnTo>
                  <a:pt x="1500" y="573"/>
                </a:lnTo>
                <a:lnTo>
                  <a:pt x="1521" y="42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3" name="Freeform 4">
            <a:extLst>
              <a:ext uri="{FF2B5EF4-FFF2-40B4-BE49-F238E27FC236}">
                <a16:creationId xmlns:a16="http://schemas.microsoft.com/office/drawing/2014/main" id="{47702809-31BA-AC4A-9522-F01862699140}"/>
              </a:ext>
            </a:extLst>
          </p:cNvPr>
          <p:cNvSpPr>
            <a:spLocks noChangeArrowheads="1"/>
          </p:cNvSpPr>
          <p:nvPr/>
        </p:nvSpPr>
        <p:spPr bwMode="auto">
          <a:xfrm>
            <a:off x="4423182" y="2677716"/>
            <a:ext cx="1313838" cy="954881"/>
          </a:xfrm>
          <a:custGeom>
            <a:avLst/>
            <a:gdLst>
              <a:gd name="T0" fmla="*/ 0 w 1521"/>
              <a:gd name="T1" fmla="*/ 2147483646 h 1433"/>
              <a:gd name="T2" fmla="*/ 2147483646 w 1521"/>
              <a:gd name="T3" fmla="*/ 2147483646 h 1433"/>
              <a:gd name="T4" fmla="*/ 2147483646 w 1521"/>
              <a:gd name="T5" fmla="*/ 2147483646 h 1433"/>
              <a:gd name="T6" fmla="*/ 2147483646 w 1521"/>
              <a:gd name="T7" fmla="*/ 2147483646 h 1433"/>
              <a:gd name="T8" fmla="*/ 2147483646 w 1521"/>
              <a:gd name="T9" fmla="*/ 2147483646 h 1433"/>
              <a:gd name="T10" fmla="*/ 2147483646 w 1521"/>
              <a:gd name="T11" fmla="*/ 2147483646 h 1433"/>
              <a:gd name="T12" fmla="*/ 2147483646 w 1521"/>
              <a:gd name="T13" fmla="*/ 2147483646 h 1433"/>
              <a:gd name="T14" fmla="*/ 2147483646 w 1521"/>
              <a:gd name="T15" fmla="*/ 0 h 1433"/>
              <a:gd name="T16" fmla="*/ 2147483646 w 1521"/>
              <a:gd name="T17" fmla="*/ 2147483646 h 1433"/>
              <a:gd name="T18" fmla="*/ 2147483646 w 1521"/>
              <a:gd name="T19" fmla="*/ 2147483646 h 1433"/>
              <a:gd name="T20" fmla="*/ 2147483646 w 1521"/>
              <a:gd name="T21" fmla="*/ 2147483646 h 1433"/>
              <a:gd name="T22" fmla="*/ 2147483646 w 1521"/>
              <a:gd name="T23" fmla="*/ 2147483646 h 1433"/>
              <a:gd name="T24" fmla="*/ 2147483646 w 1521"/>
              <a:gd name="T25" fmla="*/ 2147483646 h 1433"/>
              <a:gd name="T26" fmla="*/ 2147483646 w 1521"/>
              <a:gd name="T27" fmla="*/ 2147483646 h 1433"/>
              <a:gd name="T28" fmla="*/ 2147483646 w 1521"/>
              <a:gd name="T29" fmla="*/ 2147483646 h 1433"/>
              <a:gd name="T30" fmla="*/ 2147483646 w 1521"/>
              <a:gd name="T31" fmla="*/ 2147483646 h 1433"/>
              <a:gd name="T32" fmla="*/ 2147483646 w 1521"/>
              <a:gd name="T33" fmla="*/ 2147483646 h 1433"/>
              <a:gd name="T34" fmla="*/ 2147483646 w 1521"/>
              <a:gd name="T35" fmla="*/ 2147483646 h 1433"/>
              <a:gd name="T36" fmla="*/ 2147483646 w 1521"/>
              <a:gd name="T37" fmla="*/ 2147483646 h 1433"/>
              <a:gd name="T38" fmla="*/ 2147483646 w 1521"/>
              <a:gd name="T39" fmla="*/ 2147483646 h 1433"/>
              <a:gd name="T40" fmla="*/ 2147483646 w 1521"/>
              <a:gd name="T41" fmla="*/ 2147483646 h 1433"/>
              <a:gd name="T42" fmla="*/ 2147483646 w 1521"/>
              <a:gd name="T43" fmla="*/ 2147483646 h 1433"/>
              <a:gd name="T44" fmla="*/ 2147483646 w 1521"/>
              <a:gd name="T45" fmla="*/ 2147483646 h 1433"/>
              <a:gd name="T46" fmla="*/ 2147483646 w 1521"/>
              <a:gd name="T47" fmla="*/ 2147483646 h 1433"/>
              <a:gd name="T48" fmla="*/ 2147483646 w 1521"/>
              <a:gd name="T49" fmla="*/ 2147483646 h 1433"/>
              <a:gd name="T50" fmla="*/ 2147483646 w 1521"/>
              <a:gd name="T51" fmla="*/ 2147483646 h 1433"/>
              <a:gd name="T52" fmla="*/ 2147483646 w 1521"/>
              <a:gd name="T53" fmla="*/ 2147483646 h 1433"/>
              <a:gd name="T54" fmla="*/ 2147483646 w 1521"/>
              <a:gd name="T55" fmla="*/ 2147483646 h 1433"/>
              <a:gd name="T56" fmla="*/ 2147483646 w 1521"/>
              <a:gd name="T57" fmla="*/ 2147483646 h 1433"/>
              <a:gd name="T58" fmla="*/ 2147483646 w 1521"/>
              <a:gd name="T59" fmla="*/ 2147483646 h 1433"/>
              <a:gd name="T60" fmla="*/ 2147483646 w 1521"/>
              <a:gd name="T61" fmla="*/ 2147483646 h 1433"/>
              <a:gd name="T62" fmla="*/ 2147483646 w 1521"/>
              <a:gd name="T63" fmla="*/ 2147483646 h 1433"/>
              <a:gd name="T64" fmla="*/ 2147483646 w 1521"/>
              <a:gd name="T65" fmla="*/ 2147483646 h 1433"/>
              <a:gd name="T66" fmla="*/ 2147483646 w 1521"/>
              <a:gd name="T67" fmla="*/ 2147483646 h 1433"/>
              <a:gd name="T68" fmla="*/ 2147483646 w 1521"/>
              <a:gd name="T69" fmla="*/ 2147483646 h 1433"/>
              <a:gd name="T70" fmla="*/ 2147483646 w 1521"/>
              <a:gd name="T71" fmla="*/ 2147483646 h 1433"/>
              <a:gd name="T72" fmla="*/ 2147483646 w 1521"/>
              <a:gd name="T73" fmla="*/ 2147483646 h 14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1"/>
              <a:gd name="T112" fmla="*/ 0 h 1433"/>
              <a:gd name="T113" fmla="*/ 1521 w 1521"/>
              <a:gd name="T114" fmla="*/ 1433 h 14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1" h="1433">
                <a:moveTo>
                  <a:pt x="0" y="422"/>
                </a:moveTo>
                <a:lnTo>
                  <a:pt x="6" y="295"/>
                </a:lnTo>
                <a:lnTo>
                  <a:pt x="32" y="191"/>
                </a:lnTo>
                <a:lnTo>
                  <a:pt x="79" y="110"/>
                </a:lnTo>
                <a:lnTo>
                  <a:pt x="143" y="51"/>
                </a:lnTo>
                <a:lnTo>
                  <a:pt x="180" y="30"/>
                </a:lnTo>
                <a:lnTo>
                  <a:pt x="222" y="15"/>
                </a:lnTo>
                <a:lnTo>
                  <a:pt x="311" y="0"/>
                </a:lnTo>
                <a:lnTo>
                  <a:pt x="412" y="8"/>
                </a:lnTo>
                <a:lnTo>
                  <a:pt x="517" y="35"/>
                </a:lnTo>
                <a:lnTo>
                  <a:pt x="628" y="84"/>
                </a:lnTo>
                <a:lnTo>
                  <a:pt x="849" y="240"/>
                </a:lnTo>
                <a:lnTo>
                  <a:pt x="1052" y="470"/>
                </a:lnTo>
                <a:lnTo>
                  <a:pt x="1100" y="538"/>
                </a:lnTo>
                <a:lnTo>
                  <a:pt x="1143" y="612"/>
                </a:lnTo>
                <a:lnTo>
                  <a:pt x="1219" y="772"/>
                </a:lnTo>
                <a:lnTo>
                  <a:pt x="1225" y="758"/>
                </a:lnTo>
                <a:lnTo>
                  <a:pt x="1228" y="698"/>
                </a:lnTo>
                <a:lnTo>
                  <a:pt x="1234" y="613"/>
                </a:lnTo>
                <a:lnTo>
                  <a:pt x="1521" y="1433"/>
                </a:lnTo>
                <a:lnTo>
                  <a:pt x="1181" y="1338"/>
                </a:lnTo>
                <a:lnTo>
                  <a:pt x="1180" y="1206"/>
                </a:lnTo>
                <a:lnTo>
                  <a:pt x="1102" y="1062"/>
                </a:lnTo>
                <a:lnTo>
                  <a:pt x="1016" y="923"/>
                </a:lnTo>
                <a:lnTo>
                  <a:pt x="966" y="846"/>
                </a:lnTo>
                <a:lnTo>
                  <a:pt x="910" y="771"/>
                </a:lnTo>
                <a:lnTo>
                  <a:pt x="744" y="597"/>
                </a:lnTo>
                <a:lnTo>
                  <a:pt x="587" y="461"/>
                </a:lnTo>
                <a:lnTo>
                  <a:pt x="387" y="364"/>
                </a:lnTo>
                <a:lnTo>
                  <a:pt x="297" y="345"/>
                </a:lnTo>
                <a:lnTo>
                  <a:pt x="215" y="347"/>
                </a:lnTo>
                <a:lnTo>
                  <a:pt x="180" y="356"/>
                </a:lnTo>
                <a:lnTo>
                  <a:pt x="145" y="370"/>
                </a:lnTo>
                <a:lnTo>
                  <a:pt x="88" y="415"/>
                </a:lnTo>
                <a:lnTo>
                  <a:pt x="47" y="481"/>
                </a:lnTo>
                <a:lnTo>
                  <a:pt x="22" y="572"/>
                </a:lnTo>
                <a:lnTo>
                  <a:pt x="21" y="573"/>
                </a:lnTo>
                <a:lnTo>
                  <a:pt x="0" y="42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4" name="Freeform 5">
            <a:extLst>
              <a:ext uri="{FF2B5EF4-FFF2-40B4-BE49-F238E27FC236}">
                <a16:creationId xmlns:a16="http://schemas.microsoft.com/office/drawing/2014/main" id="{9F4A89A7-078C-9A4F-82AE-A62DBB008154}"/>
              </a:ext>
            </a:extLst>
          </p:cNvPr>
          <p:cNvSpPr>
            <a:spLocks noChangeArrowheads="1"/>
          </p:cNvSpPr>
          <p:nvPr/>
        </p:nvSpPr>
        <p:spPr bwMode="auto">
          <a:xfrm>
            <a:off x="4144161" y="2228850"/>
            <a:ext cx="927814" cy="632222"/>
          </a:xfrm>
          <a:custGeom>
            <a:avLst/>
            <a:gdLst>
              <a:gd name="T0" fmla="*/ 2147483646 w 1074"/>
              <a:gd name="T1" fmla="*/ 2147483646 h 949"/>
              <a:gd name="T2" fmla="*/ 2147483646 w 1074"/>
              <a:gd name="T3" fmla="*/ 2147483646 h 949"/>
              <a:gd name="T4" fmla="*/ 2147483646 w 1074"/>
              <a:gd name="T5" fmla="*/ 2147483646 h 949"/>
              <a:gd name="T6" fmla="*/ 2147483646 w 1074"/>
              <a:gd name="T7" fmla="*/ 2147483646 h 949"/>
              <a:gd name="T8" fmla="*/ 2147483646 w 1074"/>
              <a:gd name="T9" fmla="*/ 2147483646 h 949"/>
              <a:gd name="T10" fmla="*/ 2147483646 w 1074"/>
              <a:gd name="T11" fmla="*/ 2147483646 h 949"/>
              <a:gd name="T12" fmla="*/ 2147483646 w 1074"/>
              <a:gd name="T13" fmla="*/ 2147483646 h 949"/>
              <a:gd name="T14" fmla="*/ 0 w 1074"/>
              <a:gd name="T15" fmla="*/ 2147483646 h 949"/>
              <a:gd name="T16" fmla="*/ 2147483646 w 1074"/>
              <a:gd name="T17" fmla="*/ 2147483646 h 949"/>
              <a:gd name="T18" fmla="*/ 2147483646 w 1074"/>
              <a:gd name="T19" fmla="*/ 2147483646 h 949"/>
              <a:gd name="T20" fmla="*/ 2147483646 w 1074"/>
              <a:gd name="T21" fmla="*/ 2147483646 h 949"/>
              <a:gd name="T22" fmla="*/ 2147483646 w 1074"/>
              <a:gd name="T23" fmla="*/ 2147483646 h 949"/>
              <a:gd name="T24" fmla="*/ 2147483646 w 1074"/>
              <a:gd name="T25" fmla="*/ 2147483646 h 949"/>
              <a:gd name="T26" fmla="*/ 2147483646 w 1074"/>
              <a:gd name="T27" fmla="*/ 2147483646 h 949"/>
              <a:gd name="T28" fmla="*/ 2147483646 w 1074"/>
              <a:gd name="T29" fmla="*/ 2147483646 h 949"/>
              <a:gd name="T30" fmla="*/ 2147483646 w 1074"/>
              <a:gd name="T31" fmla="*/ 2147483646 h 949"/>
              <a:gd name="T32" fmla="*/ 2147483646 w 1074"/>
              <a:gd name="T33" fmla="*/ 2147483646 h 949"/>
              <a:gd name="T34" fmla="*/ 2147483646 w 1074"/>
              <a:gd name="T35" fmla="*/ 2147483646 h 949"/>
              <a:gd name="T36" fmla="*/ 2147483646 w 1074"/>
              <a:gd name="T37" fmla="*/ 2147483646 h 949"/>
              <a:gd name="T38" fmla="*/ 2147483646 w 1074"/>
              <a:gd name="T39" fmla="*/ 0 h 949"/>
              <a:gd name="T40" fmla="*/ 2147483646 w 1074"/>
              <a:gd name="T41" fmla="*/ 2147483646 h 949"/>
              <a:gd name="T42" fmla="*/ 2147483646 w 1074"/>
              <a:gd name="T43" fmla="*/ 2147483646 h 949"/>
              <a:gd name="T44" fmla="*/ 2147483646 w 1074"/>
              <a:gd name="T45" fmla="*/ 2147483646 h 949"/>
              <a:gd name="T46" fmla="*/ 2147483646 w 1074"/>
              <a:gd name="T47" fmla="*/ 2147483646 h 949"/>
              <a:gd name="T48" fmla="*/ 2147483646 w 1074"/>
              <a:gd name="T49" fmla="*/ 2147483646 h 949"/>
              <a:gd name="T50" fmla="*/ 2147483646 w 1074"/>
              <a:gd name="T51" fmla="*/ 2147483646 h 949"/>
              <a:gd name="T52" fmla="*/ 2147483646 w 1074"/>
              <a:gd name="T53" fmla="*/ 2147483646 h 949"/>
              <a:gd name="T54" fmla="*/ 2147483646 w 1074"/>
              <a:gd name="T55" fmla="*/ 2147483646 h 949"/>
              <a:gd name="T56" fmla="*/ 2147483646 w 1074"/>
              <a:gd name="T57" fmla="*/ 2147483646 h 949"/>
              <a:gd name="T58" fmla="*/ 2147483646 w 1074"/>
              <a:gd name="T59" fmla="*/ 2147483646 h 949"/>
              <a:gd name="T60" fmla="*/ 2147483646 w 1074"/>
              <a:gd name="T61" fmla="*/ 2147483646 h 949"/>
              <a:gd name="T62" fmla="*/ 2147483646 w 1074"/>
              <a:gd name="T63" fmla="*/ 2147483646 h 949"/>
              <a:gd name="T64" fmla="*/ 2147483646 w 1074"/>
              <a:gd name="T65" fmla="*/ 2147483646 h 949"/>
              <a:gd name="T66" fmla="*/ 2147483646 w 1074"/>
              <a:gd name="T67" fmla="*/ 2147483646 h 949"/>
              <a:gd name="T68" fmla="*/ 2147483646 w 1074"/>
              <a:gd name="T69" fmla="*/ 2147483646 h 949"/>
              <a:gd name="T70" fmla="*/ 2147483646 w 1074"/>
              <a:gd name="T71" fmla="*/ 2147483646 h 949"/>
              <a:gd name="T72" fmla="*/ 2147483646 w 1074"/>
              <a:gd name="T73" fmla="*/ 2147483646 h 9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4"/>
              <a:gd name="T112" fmla="*/ 0 h 949"/>
              <a:gd name="T113" fmla="*/ 1074 w 1074"/>
              <a:gd name="T114" fmla="*/ 949 h 9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4" h="949">
                <a:moveTo>
                  <a:pt x="327" y="949"/>
                </a:moveTo>
                <a:lnTo>
                  <a:pt x="230" y="945"/>
                </a:lnTo>
                <a:lnTo>
                  <a:pt x="150" y="928"/>
                </a:lnTo>
                <a:lnTo>
                  <a:pt x="87" y="898"/>
                </a:lnTo>
                <a:lnTo>
                  <a:pt x="41" y="857"/>
                </a:lnTo>
                <a:lnTo>
                  <a:pt x="25" y="833"/>
                </a:lnTo>
                <a:lnTo>
                  <a:pt x="13" y="808"/>
                </a:lnTo>
                <a:lnTo>
                  <a:pt x="0" y="751"/>
                </a:lnTo>
                <a:lnTo>
                  <a:pt x="4" y="688"/>
                </a:lnTo>
                <a:lnTo>
                  <a:pt x="23" y="623"/>
                </a:lnTo>
                <a:lnTo>
                  <a:pt x="58" y="554"/>
                </a:lnTo>
                <a:lnTo>
                  <a:pt x="174" y="415"/>
                </a:lnTo>
                <a:lnTo>
                  <a:pt x="346" y="289"/>
                </a:lnTo>
                <a:lnTo>
                  <a:pt x="398" y="260"/>
                </a:lnTo>
                <a:lnTo>
                  <a:pt x="453" y="233"/>
                </a:lnTo>
                <a:lnTo>
                  <a:pt x="574" y="185"/>
                </a:lnTo>
                <a:lnTo>
                  <a:pt x="563" y="182"/>
                </a:lnTo>
                <a:lnTo>
                  <a:pt x="518" y="179"/>
                </a:lnTo>
                <a:lnTo>
                  <a:pt x="452" y="176"/>
                </a:lnTo>
                <a:lnTo>
                  <a:pt x="1074" y="0"/>
                </a:lnTo>
                <a:lnTo>
                  <a:pt x="1006" y="213"/>
                </a:lnTo>
                <a:lnTo>
                  <a:pt x="905" y="213"/>
                </a:lnTo>
                <a:lnTo>
                  <a:pt x="797" y="261"/>
                </a:lnTo>
                <a:lnTo>
                  <a:pt x="692" y="314"/>
                </a:lnTo>
                <a:lnTo>
                  <a:pt x="634" y="345"/>
                </a:lnTo>
                <a:lnTo>
                  <a:pt x="579" y="380"/>
                </a:lnTo>
                <a:lnTo>
                  <a:pt x="449" y="483"/>
                </a:lnTo>
                <a:lnTo>
                  <a:pt x="347" y="582"/>
                </a:lnTo>
                <a:lnTo>
                  <a:pt x="276" y="706"/>
                </a:lnTo>
                <a:lnTo>
                  <a:pt x="263" y="762"/>
                </a:lnTo>
                <a:lnTo>
                  <a:pt x="266" y="814"/>
                </a:lnTo>
                <a:lnTo>
                  <a:pt x="274" y="836"/>
                </a:lnTo>
                <a:lnTo>
                  <a:pt x="285" y="858"/>
                </a:lnTo>
                <a:lnTo>
                  <a:pt x="320" y="894"/>
                </a:lnTo>
                <a:lnTo>
                  <a:pt x="371" y="920"/>
                </a:lnTo>
                <a:lnTo>
                  <a:pt x="441" y="936"/>
                </a:lnTo>
                <a:lnTo>
                  <a:pt x="442" y="936"/>
                </a:lnTo>
                <a:lnTo>
                  <a:pt x="327" y="949"/>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5" name="Freeform 6">
            <a:extLst>
              <a:ext uri="{FF2B5EF4-FFF2-40B4-BE49-F238E27FC236}">
                <a16:creationId xmlns:a16="http://schemas.microsoft.com/office/drawing/2014/main" id="{DA4E284C-BA4F-EA41-9D5A-074221871133}"/>
              </a:ext>
            </a:extLst>
          </p:cNvPr>
          <p:cNvSpPr>
            <a:spLocks noChangeArrowheads="1"/>
          </p:cNvSpPr>
          <p:nvPr/>
        </p:nvSpPr>
        <p:spPr bwMode="auto">
          <a:xfrm>
            <a:off x="3495369" y="2246710"/>
            <a:ext cx="927813" cy="632222"/>
          </a:xfrm>
          <a:custGeom>
            <a:avLst/>
            <a:gdLst>
              <a:gd name="T0" fmla="*/ 2147483646 w 1073"/>
              <a:gd name="T1" fmla="*/ 2147483646 h 948"/>
              <a:gd name="T2" fmla="*/ 2147483646 w 1073"/>
              <a:gd name="T3" fmla="*/ 2147483646 h 948"/>
              <a:gd name="T4" fmla="*/ 2147483646 w 1073"/>
              <a:gd name="T5" fmla="*/ 2147483646 h 948"/>
              <a:gd name="T6" fmla="*/ 2147483646 w 1073"/>
              <a:gd name="T7" fmla="*/ 2147483646 h 948"/>
              <a:gd name="T8" fmla="*/ 2147483646 w 1073"/>
              <a:gd name="T9" fmla="*/ 2147483646 h 948"/>
              <a:gd name="T10" fmla="*/ 2147483646 w 1073"/>
              <a:gd name="T11" fmla="*/ 2147483646 h 948"/>
              <a:gd name="T12" fmla="*/ 2147483646 w 1073"/>
              <a:gd name="T13" fmla="*/ 2147483646 h 948"/>
              <a:gd name="T14" fmla="*/ 2147483646 w 1073"/>
              <a:gd name="T15" fmla="*/ 2147483646 h 948"/>
              <a:gd name="T16" fmla="*/ 2147483646 w 1073"/>
              <a:gd name="T17" fmla="*/ 2147483646 h 948"/>
              <a:gd name="T18" fmla="*/ 2147483646 w 1073"/>
              <a:gd name="T19" fmla="*/ 2147483646 h 948"/>
              <a:gd name="T20" fmla="*/ 2147483646 w 1073"/>
              <a:gd name="T21" fmla="*/ 2147483646 h 948"/>
              <a:gd name="T22" fmla="*/ 2147483646 w 1073"/>
              <a:gd name="T23" fmla="*/ 2147483646 h 948"/>
              <a:gd name="T24" fmla="*/ 2147483646 w 1073"/>
              <a:gd name="T25" fmla="*/ 2147483646 h 948"/>
              <a:gd name="T26" fmla="*/ 2147483646 w 1073"/>
              <a:gd name="T27" fmla="*/ 2147483646 h 948"/>
              <a:gd name="T28" fmla="*/ 2147483646 w 1073"/>
              <a:gd name="T29" fmla="*/ 2147483646 h 948"/>
              <a:gd name="T30" fmla="*/ 2147483646 w 1073"/>
              <a:gd name="T31" fmla="*/ 2147483646 h 948"/>
              <a:gd name="T32" fmla="*/ 2147483646 w 1073"/>
              <a:gd name="T33" fmla="*/ 2147483646 h 948"/>
              <a:gd name="T34" fmla="*/ 2147483646 w 1073"/>
              <a:gd name="T35" fmla="*/ 2147483646 h 948"/>
              <a:gd name="T36" fmla="*/ 2147483646 w 1073"/>
              <a:gd name="T37" fmla="*/ 2147483646 h 948"/>
              <a:gd name="T38" fmla="*/ 0 w 1073"/>
              <a:gd name="T39" fmla="*/ 0 h 948"/>
              <a:gd name="T40" fmla="*/ 2147483646 w 1073"/>
              <a:gd name="T41" fmla="*/ 2147483646 h 948"/>
              <a:gd name="T42" fmla="*/ 2147483646 w 1073"/>
              <a:gd name="T43" fmla="*/ 2147483646 h 948"/>
              <a:gd name="T44" fmla="*/ 2147483646 w 1073"/>
              <a:gd name="T45" fmla="*/ 2147483646 h 948"/>
              <a:gd name="T46" fmla="*/ 2147483646 w 1073"/>
              <a:gd name="T47" fmla="*/ 2147483646 h 948"/>
              <a:gd name="T48" fmla="*/ 2147483646 w 1073"/>
              <a:gd name="T49" fmla="*/ 2147483646 h 948"/>
              <a:gd name="T50" fmla="*/ 2147483646 w 1073"/>
              <a:gd name="T51" fmla="*/ 2147483646 h 948"/>
              <a:gd name="T52" fmla="*/ 2147483646 w 1073"/>
              <a:gd name="T53" fmla="*/ 2147483646 h 948"/>
              <a:gd name="T54" fmla="*/ 2147483646 w 1073"/>
              <a:gd name="T55" fmla="*/ 2147483646 h 948"/>
              <a:gd name="T56" fmla="*/ 2147483646 w 1073"/>
              <a:gd name="T57" fmla="*/ 2147483646 h 948"/>
              <a:gd name="T58" fmla="*/ 2147483646 w 1073"/>
              <a:gd name="T59" fmla="*/ 2147483646 h 948"/>
              <a:gd name="T60" fmla="*/ 2147483646 w 1073"/>
              <a:gd name="T61" fmla="*/ 2147483646 h 948"/>
              <a:gd name="T62" fmla="*/ 2147483646 w 1073"/>
              <a:gd name="T63" fmla="*/ 2147483646 h 948"/>
              <a:gd name="T64" fmla="*/ 2147483646 w 1073"/>
              <a:gd name="T65" fmla="*/ 2147483646 h 948"/>
              <a:gd name="T66" fmla="*/ 2147483646 w 1073"/>
              <a:gd name="T67" fmla="*/ 2147483646 h 948"/>
              <a:gd name="T68" fmla="*/ 2147483646 w 1073"/>
              <a:gd name="T69" fmla="*/ 2147483646 h 948"/>
              <a:gd name="T70" fmla="*/ 2147483646 w 1073"/>
              <a:gd name="T71" fmla="*/ 2147483646 h 948"/>
              <a:gd name="T72" fmla="*/ 2147483646 w 1073"/>
              <a:gd name="T73" fmla="*/ 2147483646 h 9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3"/>
              <a:gd name="T112" fmla="*/ 0 h 948"/>
              <a:gd name="T113" fmla="*/ 1073 w 1073"/>
              <a:gd name="T114" fmla="*/ 948 h 9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3" h="948">
                <a:moveTo>
                  <a:pt x="746" y="948"/>
                </a:moveTo>
                <a:lnTo>
                  <a:pt x="843" y="944"/>
                </a:lnTo>
                <a:lnTo>
                  <a:pt x="923" y="927"/>
                </a:lnTo>
                <a:lnTo>
                  <a:pt x="986" y="897"/>
                </a:lnTo>
                <a:lnTo>
                  <a:pt x="1032" y="856"/>
                </a:lnTo>
                <a:lnTo>
                  <a:pt x="1048" y="833"/>
                </a:lnTo>
                <a:lnTo>
                  <a:pt x="1060" y="807"/>
                </a:lnTo>
                <a:lnTo>
                  <a:pt x="1073" y="751"/>
                </a:lnTo>
                <a:lnTo>
                  <a:pt x="1069" y="687"/>
                </a:lnTo>
                <a:lnTo>
                  <a:pt x="1050" y="622"/>
                </a:lnTo>
                <a:lnTo>
                  <a:pt x="1015" y="553"/>
                </a:lnTo>
                <a:lnTo>
                  <a:pt x="899" y="415"/>
                </a:lnTo>
                <a:lnTo>
                  <a:pt x="727" y="288"/>
                </a:lnTo>
                <a:lnTo>
                  <a:pt x="675" y="259"/>
                </a:lnTo>
                <a:lnTo>
                  <a:pt x="620" y="232"/>
                </a:lnTo>
                <a:lnTo>
                  <a:pt x="499" y="185"/>
                </a:lnTo>
                <a:lnTo>
                  <a:pt x="510" y="181"/>
                </a:lnTo>
                <a:lnTo>
                  <a:pt x="555" y="179"/>
                </a:lnTo>
                <a:lnTo>
                  <a:pt x="621" y="175"/>
                </a:lnTo>
                <a:lnTo>
                  <a:pt x="0" y="0"/>
                </a:lnTo>
                <a:lnTo>
                  <a:pt x="67" y="212"/>
                </a:lnTo>
                <a:lnTo>
                  <a:pt x="168" y="212"/>
                </a:lnTo>
                <a:lnTo>
                  <a:pt x="276" y="260"/>
                </a:lnTo>
                <a:lnTo>
                  <a:pt x="381" y="313"/>
                </a:lnTo>
                <a:lnTo>
                  <a:pt x="439" y="344"/>
                </a:lnTo>
                <a:lnTo>
                  <a:pt x="494" y="379"/>
                </a:lnTo>
                <a:lnTo>
                  <a:pt x="624" y="482"/>
                </a:lnTo>
                <a:lnTo>
                  <a:pt x="726" y="581"/>
                </a:lnTo>
                <a:lnTo>
                  <a:pt x="797" y="705"/>
                </a:lnTo>
                <a:lnTo>
                  <a:pt x="810" y="762"/>
                </a:lnTo>
                <a:lnTo>
                  <a:pt x="807" y="813"/>
                </a:lnTo>
                <a:lnTo>
                  <a:pt x="799" y="835"/>
                </a:lnTo>
                <a:lnTo>
                  <a:pt x="788" y="857"/>
                </a:lnTo>
                <a:lnTo>
                  <a:pt x="753" y="893"/>
                </a:lnTo>
                <a:lnTo>
                  <a:pt x="702" y="919"/>
                </a:lnTo>
                <a:lnTo>
                  <a:pt x="632" y="935"/>
                </a:lnTo>
                <a:lnTo>
                  <a:pt x="631" y="936"/>
                </a:lnTo>
                <a:lnTo>
                  <a:pt x="746" y="948"/>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6" name="Freeform 7">
            <a:extLst>
              <a:ext uri="{FF2B5EF4-FFF2-40B4-BE49-F238E27FC236}">
                <a16:creationId xmlns:a16="http://schemas.microsoft.com/office/drawing/2014/main" id="{A8D7A170-D4A8-E048-825B-97E7B050D53F}"/>
              </a:ext>
            </a:extLst>
          </p:cNvPr>
          <p:cNvSpPr>
            <a:spLocks noChangeArrowheads="1"/>
          </p:cNvSpPr>
          <p:nvPr/>
        </p:nvSpPr>
        <p:spPr bwMode="auto">
          <a:xfrm>
            <a:off x="3132370" y="2540794"/>
            <a:ext cx="1156719" cy="408385"/>
          </a:xfrm>
          <a:custGeom>
            <a:avLst/>
            <a:gdLst>
              <a:gd name="T0" fmla="*/ 2147483646 w 1339"/>
              <a:gd name="T1" fmla="*/ 2147483646 h 612"/>
              <a:gd name="T2" fmla="*/ 2147483646 w 1339"/>
              <a:gd name="T3" fmla="*/ 2147483646 h 612"/>
              <a:gd name="T4" fmla="*/ 2147483646 w 1339"/>
              <a:gd name="T5" fmla="*/ 2147483646 h 612"/>
              <a:gd name="T6" fmla="*/ 2147483646 w 1339"/>
              <a:gd name="T7" fmla="*/ 2147483646 h 612"/>
              <a:gd name="T8" fmla="*/ 2147483646 w 1339"/>
              <a:gd name="T9" fmla="*/ 2147483646 h 612"/>
              <a:gd name="T10" fmla="*/ 2147483646 w 1339"/>
              <a:gd name="T11" fmla="*/ 2147483646 h 612"/>
              <a:gd name="T12" fmla="*/ 2147483646 w 1339"/>
              <a:gd name="T13" fmla="*/ 2147483646 h 612"/>
              <a:gd name="T14" fmla="*/ 2147483646 w 1339"/>
              <a:gd name="T15" fmla="*/ 2147483646 h 612"/>
              <a:gd name="T16" fmla="*/ 2147483646 w 1339"/>
              <a:gd name="T17" fmla="*/ 2147483646 h 612"/>
              <a:gd name="T18" fmla="*/ 2147483646 w 1339"/>
              <a:gd name="T19" fmla="*/ 2147483646 h 612"/>
              <a:gd name="T20" fmla="*/ 2147483646 w 1339"/>
              <a:gd name="T21" fmla="*/ 2147483646 h 612"/>
              <a:gd name="T22" fmla="*/ 2147483646 w 1339"/>
              <a:gd name="T23" fmla="*/ 2147483646 h 612"/>
              <a:gd name="T24" fmla="*/ 2147483646 w 1339"/>
              <a:gd name="T25" fmla="*/ 2147483646 h 612"/>
              <a:gd name="T26" fmla="*/ 2147483646 w 1339"/>
              <a:gd name="T27" fmla="*/ 2147483646 h 612"/>
              <a:gd name="T28" fmla="*/ 2147483646 w 1339"/>
              <a:gd name="T29" fmla="*/ 2147483646 h 612"/>
              <a:gd name="T30" fmla="*/ 2147483646 w 1339"/>
              <a:gd name="T31" fmla="*/ 2147483646 h 612"/>
              <a:gd name="T32" fmla="*/ 2147483646 w 1339"/>
              <a:gd name="T33" fmla="*/ 2147483646 h 612"/>
              <a:gd name="T34" fmla="*/ 2147483646 w 1339"/>
              <a:gd name="T35" fmla="*/ 2147483646 h 612"/>
              <a:gd name="T36" fmla="*/ 2147483646 w 1339"/>
              <a:gd name="T37" fmla="*/ 0 h 612"/>
              <a:gd name="T38" fmla="*/ 0 w 1339"/>
              <a:gd name="T39" fmla="*/ 2147483646 h 612"/>
              <a:gd name="T40" fmla="*/ 2147483646 w 1339"/>
              <a:gd name="T41" fmla="*/ 2147483646 h 612"/>
              <a:gd name="T42" fmla="*/ 2147483646 w 1339"/>
              <a:gd name="T43" fmla="*/ 2147483646 h 612"/>
              <a:gd name="T44" fmla="*/ 2147483646 w 1339"/>
              <a:gd name="T45" fmla="*/ 2147483646 h 612"/>
              <a:gd name="T46" fmla="*/ 2147483646 w 1339"/>
              <a:gd name="T47" fmla="*/ 2147483646 h 612"/>
              <a:gd name="T48" fmla="*/ 2147483646 w 1339"/>
              <a:gd name="T49" fmla="*/ 2147483646 h 612"/>
              <a:gd name="T50" fmla="*/ 2147483646 w 1339"/>
              <a:gd name="T51" fmla="*/ 2147483646 h 612"/>
              <a:gd name="T52" fmla="*/ 2147483646 w 1339"/>
              <a:gd name="T53" fmla="*/ 2147483646 h 612"/>
              <a:gd name="T54" fmla="*/ 2147483646 w 1339"/>
              <a:gd name="T55" fmla="*/ 2147483646 h 612"/>
              <a:gd name="T56" fmla="*/ 2147483646 w 1339"/>
              <a:gd name="T57" fmla="*/ 2147483646 h 612"/>
              <a:gd name="T58" fmla="*/ 2147483646 w 1339"/>
              <a:gd name="T59" fmla="*/ 2147483646 h 612"/>
              <a:gd name="T60" fmla="*/ 2147483646 w 1339"/>
              <a:gd name="T61" fmla="*/ 2147483646 h 612"/>
              <a:gd name="T62" fmla="*/ 2147483646 w 1339"/>
              <a:gd name="T63" fmla="*/ 2147483646 h 612"/>
              <a:gd name="T64" fmla="*/ 2147483646 w 1339"/>
              <a:gd name="T65" fmla="*/ 2147483646 h 612"/>
              <a:gd name="T66" fmla="*/ 2147483646 w 1339"/>
              <a:gd name="T67" fmla="*/ 2147483646 h 612"/>
              <a:gd name="T68" fmla="*/ 2147483646 w 1339"/>
              <a:gd name="T69" fmla="*/ 2147483646 h 612"/>
              <a:gd name="T70" fmla="*/ 2147483646 w 1339"/>
              <a:gd name="T71" fmla="*/ 2147483646 h 612"/>
              <a:gd name="T72" fmla="*/ 2147483646 w 1339"/>
              <a:gd name="T73" fmla="*/ 2147483646 h 6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9"/>
              <a:gd name="T112" fmla="*/ 0 h 612"/>
              <a:gd name="T113" fmla="*/ 1339 w 1339"/>
              <a:gd name="T114" fmla="*/ 612 h 6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9" h="612">
                <a:moveTo>
                  <a:pt x="1160" y="555"/>
                </a:moveTo>
                <a:lnTo>
                  <a:pt x="1238" y="495"/>
                </a:lnTo>
                <a:lnTo>
                  <a:pt x="1292" y="435"/>
                </a:lnTo>
                <a:lnTo>
                  <a:pt x="1325" y="373"/>
                </a:lnTo>
                <a:lnTo>
                  <a:pt x="1339" y="315"/>
                </a:lnTo>
                <a:lnTo>
                  <a:pt x="1339" y="286"/>
                </a:lnTo>
                <a:lnTo>
                  <a:pt x="1334" y="258"/>
                </a:lnTo>
                <a:lnTo>
                  <a:pt x="1311" y="204"/>
                </a:lnTo>
                <a:lnTo>
                  <a:pt x="1270" y="155"/>
                </a:lnTo>
                <a:lnTo>
                  <a:pt x="1216" y="113"/>
                </a:lnTo>
                <a:lnTo>
                  <a:pt x="1148" y="78"/>
                </a:lnTo>
                <a:lnTo>
                  <a:pt x="973" y="33"/>
                </a:lnTo>
                <a:lnTo>
                  <a:pt x="759" y="30"/>
                </a:lnTo>
                <a:lnTo>
                  <a:pt x="701" y="37"/>
                </a:lnTo>
                <a:lnTo>
                  <a:pt x="640" y="47"/>
                </a:lnTo>
                <a:lnTo>
                  <a:pt x="514" y="80"/>
                </a:lnTo>
                <a:lnTo>
                  <a:pt x="521" y="70"/>
                </a:lnTo>
                <a:lnTo>
                  <a:pt x="556" y="42"/>
                </a:lnTo>
                <a:lnTo>
                  <a:pt x="608" y="0"/>
                </a:lnTo>
                <a:lnTo>
                  <a:pt x="0" y="221"/>
                </a:lnTo>
                <a:lnTo>
                  <a:pt x="179" y="354"/>
                </a:lnTo>
                <a:lnTo>
                  <a:pt x="261" y="295"/>
                </a:lnTo>
                <a:lnTo>
                  <a:pt x="377" y="271"/>
                </a:lnTo>
                <a:lnTo>
                  <a:pt x="493" y="253"/>
                </a:lnTo>
                <a:lnTo>
                  <a:pt x="558" y="244"/>
                </a:lnTo>
                <a:lnTo>
                  <a:pt x="624" y="240"/>
                </a:lnTo>
                <a:lnTo>
                  <a:pt x="789" y="247"/>
                </a:lnTo>
                <a:lnTo>
                  <a:pt x="930" y="269"/>
                </a:lnTo>
                <a:lnTo>
                  <a:pt x="1060" y="329"/>
                </a:lnTo>
                <a:lnTo>
                  <a:pt x="1103" y="367"/>
                </a:lnTo>
                <a:lnTo>
                  <a:pt x="1131" y="410"/>
                </a:lnTo>
                <a:lnTo>
                  <a:pt x="1138" y="433"/>
                </a:lnTo>
                <a:lnTo>
                  <a:pt x="1142" y="456"/>
                </a:lnTo>
                <a:lnTo>
                  <a:pt x="1134" y="506"/>
                </a:lnTo>
                <a:lnTo>
                  <a:pt x="1108" y="557"/>
                </a:lnTo>
                <a:lnTo>
                  <a:pt x="1060" y="611"/>
                </a:lnTo>
                <a:lnTo>
                  <a:pt x="1060" y="612"/>
                </a:lnTo>
                <a:lnTo>
                  <a:pt x="1160" y="555"/>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7" name="Freeform 8">
            <a:extLst>
              <a:ext uri="{FF2B5EF4-FFF2-40B4-BE49-F238E27FC236}">
                <a16:creationId xmlns:a16="http://schemas.microsoft.com/office/drawing/2014/main" id="{8E912F2D-8879-D641-B943-54FBFFEF879A}"/>
              </a:ext>
            </a:extLst>
          </p:cNvPr>
          <p:cNvSpPr>
            <a:spLocks noChangeArrowheads="1"/>
          </p:cNvSpPr>
          <p:nvPr/>
        </p:nvSpPr>
        <p:spPr bwMode="auto">
          <a:xfrm>
            <a:off x="4221366" y="2538413"/>
            <a:ext cx="1135048" cy="448866"/>
          </a:xfrm>
          <a:custGeom>
            <a:avLst/>
            <a:gdLst>
              <a:gd name="T0" fmla="*/ 2147483646 w 1314"/>
              <a:gd name="T1" fmla="*/ 2147483646 h 673"/>
              <a:gd name="T2" fmla="*/ 2147483646 w 1314"/>
              <a:gd name="T3" fmla="*/ 2147483646 h 673"/>
              <a:gd name="T4" fmla="*/ 2147483646 w 1314"/>
              <a:gd name="T5" fmla="*/ 2147483646 h 673"/>
              <a:gd name="T6" fmla="*/ 2147483646 w 1314"/>
              <a:gd name="T7" fmla="*/ 2147483646 h 673"/>
              <a:gd name="T8" fmla="*/ 2147483646 w 1314"/>
              <a:gd name="T9" fmla="*/ 2147483646 h 673"/>
              <a:gd name="T10" fmla="*/ 0 w 1314"/>
              <a:gd name="T11" fmla="*/ 2147483646 h 673"/>
              <a:gd name="T12" fmla="*/ 0 w 1314"/>
              <a:gd name="T13" fmla="*/ 2147483646 h 673"/>
              <a:gd name="T14" fmla="*/ 2147483646 w 1314"/>
              <a:gd name="T15" fmla="*/ 2147483646 h 673"/>
              <a:gd name="T16" fmla="*/ 2147483646 w 1314"/>
              <a:gd name="T17" fmla="*/ 2147483646 h 673"/>
              <a:gd name="T18" fmla="*/ 2147483646 w 1314"/>
              <a:gd name="T19" fmla="*/ 2147483646 h 673"/>
              <a:gd name="T20" fmla="*/ 2147483646 w 1314"/>
              <a:gd name="T21" fmla="*/ 2147483646 h 673"/>
              <a:gd name="T22" fmla="*/ 2147483646 w 1314"/>
              <a:gd name="T23" fmla="*/ 2147483646 h 673"/>
              <a:gd name="T24" fmla="*/ 2147483646 w 1314"/>
              <a:gd name="T25" fmla="*/ 2147483646 h 673"/>
              <a:gd name="T26" fmla="*/ 2147483646 w 1314"/>
              <a:gd name="T27" fmla="*/ 2147483646 h 673"/>
              <a:gd name="T28" fmla="*/ 2147483646 w 1314"/>
              <a:gd name="T29" fmla="*/ 2147483646 h 673"/>
              <a:gd name="T30" fmla="*/ 2147483646 w 1314"/>
              <a:gd name="T31" fmla="*/ 2147483646 h 673"/>
              <a:gd name="T32" fmla="*/ 2147483646 w 1314"/>
              <a:gd name="T33" fmla="*/ 2147483646 h 673"/>
              <a:gd name="T34" fmla="*/ 2147483646 w 1314"/>
              <a:gd name="T35" fmla="*/ 2147483646 h 673"/>
              <a:gd name="T36" fmla="*/ 2147483646 w 1314"/>
              <a:gd name="T37" fmla="*/ 0 h 673"/>
              <a:gd name="T38" fmla="*/ 2147483646 w 1314"/>
              <a:gd name="T39" fmla="*/ 2147483646 h 673"/>
              <a:gd name="T40" fmla="*/ 2147483646 w 1314"/>
              <a:gd name="T41" fmla="*/ 2147483646 h 673"/>
              <a:gd name="T42" fmla="*/ 2147483646 w 1314"/>
              <a:gd name="T43" fmla="*/ 2147483646 h 673"/>
              <a:gd name="T44" fmla="*/ 2147483646 w 1314"/>
              <a:gd name="T45" fmla="*/ 2147483646 h 673"/>
              <a:gd name="T46" fmla="*/ 2147483646 w 1314"/>
              <a:gd name="T47" fmla="*/ 2147483646 h 673"/>
              <a:gd name="T48" fmla="*/ 2147483646 w 1314"/>
              <a:gd name="T49" fmla="*/ 2147483646 h 673"/>
              <a:gd name="T50" fmla="*/ 2147483646 w 1314"/>
              <a:gd name="T51" fmla="*/ 2147483646 h 673"/>
              <a:gd name="T52" fmla="*/ 2147483646 w 1314"/>
              <a:gd name="T53" fmla="*/ 2147483646 h 673"/>
              <a:gd name="T54" fmla="*/ 2147483646 w 1314"/>
              <a:gd name="T55" fmla="*/ 2147483646 h 673"/>
              <a:gd name="T56" fmla="*/ 2147483646 w 1314"/>
              <a:gd name="T57" fmla="*/ 2147483646 h 673"/>
              <a:gd name="T58" fmla="*/ 2147483646 w 1314"/>
              <a:gd name="T59" fmla="*/ 2147483646 h 673"/>
              <a:gd name="T60" fmla="*/ 2147483646 w 1314"/>
              <a:gd name="T61" fmla="*/ 2147483646 h 673"/>
              <a:gd name="T62" fmla="*/ 2147483646 w 1314"/>
              <a:gd name="T63" fmla="*/ 2147483646 h 673"/>
              <a:gd name="T64" fmla="*/ 2147483646 w 1314"/>
              <a:gd name="T65" fmla="*/ 2147483646 h 673"/>
              <a:gd name="T66" fmla="*/ 2147483646 w 1314"/>
              <a:gd name="T67" fmla="*/ 2147483646 h 673"/>
              <a:gd name="T68" fmla="*/ 2147483646 w 1314"/>
              <a:gd name="T69" fmla="*/ 2147483646 h 673"/>
              <a:gd name="T70" fmla="*/ 2147483646 w 1314"/>
              <a:gd name="T71" fmla="*/ 2147483646 h 673"/>
              <a:gd name="T72" fmla="*/ 2147483646 w 1314"/>
              <a:gd name="T73" fmla="*/ 2147483646 h 673"/>
              <a:gd name="T74" fmla="*/ 2147483646 w 1314"/>
              <a:gd name="T75" fmla="*/ 2147483646 h 673"/>
              <a:gd name="T76" fmla="*/ 2147483646 w 1314"/>
              <a:gd name="T77" fmla="*/ 2147483646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14"/>
              <a:gd name="T118" fmla="*/ 0 h 673"/>
              <a:gd name="T119" fmla="*/ 1314 w 1314"/>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14" h="673">
                <a:moveTo>
                  <a:pt x="217" y="632"/>
                </a:moveTo>
                <a:lnTo>
                  <a:pt x="132" y="585"/>
                </a:lnTo>
                <a:lnTo>
                  <a:pt x="68" y="533"/>
                </a:lnTo>
                <a:lnTo>
                  <a:pt x="26" y="478"/>
                </a:lnTo>
                <a:lnTo>
                  <a:pt x="4" y="422"/>
                </a:lnTo>
                <a:lnTo>
                  <a:pt x="0" y="393"/>
                </a:lnTo>
                <a:lnTo>
                  <a:pt x="0" y="364"/>
                </a:lnTo>
                <a:lnTo>
                  <a:pt x="15" y="308"/>
                </a:lnTo>
                <a:lnTo>
                  <a:pt x="47" y="254"/>
                </a:lnTo>
                <a:lnTo>
                  <a:pt x="94" y="204"/>
                </a:lnTo>
                <a:lnTo>
                  <a:pt x="157" y="159"/>
                </a:lnTo>
                <a:lnTo>
                  <a:pt x="322" y="88"/>
                </a:lnTo>
                <a:lnTo>
                  <a:pt x="533" y="53"/>
                </a:lnTo>
                <a:lnTo>
                  <a:pt x="592" y="51"/>
                </a:lnTo>
                <a:lnTo>
                  <a:pt x="654" y="51"/>
                </a:lnTo>
                <a:lnTo>
                  <a:pt x="784" y="64"/>
                </a:lnTo>
                <a:lnTo>
                  <a:pt x="776" y="55"/>
                </a:lnTo>
                <a:lnTo>
                  <a:pt x="736" y="33"/>
                </a:lnTo>
                <a:lnTo>
                  <a:pt x="680" y="0"/>
                </a:lnTo>
                <a:lnTo>
                  <a:pt x="1314" y="125"/>
                </a:lnTo>
                <a:lnTo>
                  <a:pt x="1157" y="284"/>
                </a:lnTo>
                <a:lnTo>
                  <a:pt x="1067" y="238"/>
                </a:lnTo>
                <a:lnTo>
                  <a:pt x="949" y="232"/>
                </a:lnTo>
                <a:lnTo>
                  <a:pt x="893" y="232"/>
                </a:lnTo>
                <a:lnTo>
                  <a:pt x="863" y="232"/>
                </a:lnTo>
                <a:lnTo>
                  <a:pt x="848" y="232"/>
                </a:lnTo>
                <a:lnTo>
                  <a:pt x="831" y="231"/>
                </a:lnTo>
                <a:lnTo>
                  <a:pt x="700" y="238"/>
                </a:lnTo>
                <a:lnTo>
                  <a:pt x="537" y="272"/>
                </a:lnTo>
                <a:lnTo>
                  <a:pt x="401" y="314"/>
                </a:lnTo>
                <a:lnTo>
                  <a:pt x="282" y="393"/>
                </a:lnTo>
                <a:lnTo>
                  <a:pt x="245" y="437"/>
                </a:lnTo>
                <a:lnTo>
                  <a:pt x="224" y="484"/>
                </a:lnTo>
                <a:lnTo>
                  <a:pt x="220" y="507"/>
                </a:lnTo>
                <a:lnTo>
                  <a:pt x="220" y="531"/>
                </a:lnTo>
                <a:lnTo>
                  <a:pt x="236" y="579"/>
                </a:lnTo>
                <a:lnTo>
                  <a:pt x="269" y="626"/>
                </a:lnTo>
                <a:lnTo>
                  <a:pt x="324" y="673"/>
                </a:lnTo>
                <a:lnTo>
                  <a:pt x="325" y="673"/>
                </a:lnTo>
                <a:lnTo>
                  <a:pt x="217" y="63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8" name="Freeform 80">
            <a:extLst>
              <a:ext uri="{FF2B5EF4-FFF2-40B4-BE49-F238E27FC236}">
                <a16:creationId xmlns:a16="http://schemas.microsoft.com/office/drawing/2014/main" id="{5D0D7624-B635-5043-8B0C-FA96AE178BF6}"/>
              </a:ext>
            </a:extLst>
          </p:cNvPr>
          <p:cNvSpPr>
            <a:spLocks noChangeArrowheads="1"/>
          </p:cNvSpPr>
          <p:nvPr/>
        </p:nvSpPr>
        <p:spPr bwMode="auto">
          <a:xfrm>
            <a:off x="3926091" y="2890838"/>
            <a:ext cx="306111" cy="73819"/>
          </a:xfrm>
          <a:custGeom>
            <a:avLst/>
            <a:gdLst>
              <a:gd name="T0" fmla="*/ 2147483646 w 354"/>
              <a:gd name="T1" fmla="*/ 2147483646 h 111"/>
              <a:gd name="T2" fmla="*/ 2147483646 w 354"/>
              <a:gd name="T3" fmla="*/ 2147483646 h 111"/>
              <a:gd name="T4" fmla="*/ 2147483646 w 354"/>
              <a:gd name="T5" fmla="*/ 2147483646 h 111"/>
              <a:gd name="T6" fmla="*/ 2147483646 w 354"/>
              <a:gd name="T7" fmla="*/ 2147483646 h 111"/>
              <a:gd name="T8" fmla="*/ 2147483646 w 354"/>
              <a:gd name="T9" fmla="*/ 2147483646 h 111"/>
              <a:gd name="T10" fmla="*/ 2147483646 w 354"/>
              <a:gd name="T11" fmla="*/ 2147483646 h 111"/>
              <a:gd name="T12" fmla="*/ 2147483646 w 354"/>
              <a:gd name="T13" fmla="*/ 2147483646 h 111"/>
              <a:gd name="T14" fmla="*/ 2147483646 w 354"/>
              <a:gd name="T15" fmla="*/ 2147483646 h 111"/>
              <a:gd name="T16" fmla="*/ 2147483646 w 354"/>
              <a:gd name="T17" fmla="*/ 2147483646 h 111"/>
              <a:gd name="T18" fmla="*/ 2147483646 w 354"/>
              <a:gd name="T19" fmla="*/ 2147483646 h 111"/>
              <a:gd name="T20" fmla="*/ 2147483646 w 354"/>
              <a:gd name="T21" fmla="*/ 2147483646 h 111"/>
              <a:gd name="T22" fmla="*/ 2147483646 w 354"/>
              <a:gd name="T23" fmla="*/ 2147483646 h 111"/>
              <a:gd name="T24" fmla="*/ 2147483646 w 354"/>
              <a:gd name="T25" fmla="*/ 2147483646 h 111"/>
              <a:gd name="T26" fmla="*/ 2147483646 w 354"/>
              <a:gd name="T27" fmla="*/ 2147483646 h 111"/>
              <a:gd name="T28" fmla="*/ 2147483646 w 354"/>
              <a:gd name="T29" fmla="*/ 2147483646 h 111"/>
              <a:gd name="T30" fmla="*/ 2147483646 w 354"/>
              <a:gd name="T31" fmla="*/ 2147483646 h 111"/>
              <a:gd name="T32" fmla="*/ 2147483646 w 354"/>
              <a:gd name="T33" fmla="*/ 2147483646 h 111"/>
              <a:gd name="T34" fmla="*/ 2147483646 w 354"/>
              <a:gd name="T35" fmla="*/ 2147483646 h 111"/>
              <a:gd name="T36" fmla="*/ 2147483646 w 354"/>
              <a:gd name="T37" fmla="*/ 2147483646 h 111"/>
              <a:gd name="T38" fmla="*/ 2147483646 w 354"/>
              <a:gd name="T39" fmla="*/ 2147483646 h 111"/>
              <a:gd name="T40" fmla="*/ 2147483646 w 354"/>
              <a:gd name="T41" fmla="*/ 2147483646 h 111"/>
              <a:gd name="T42" fmla="*/ 2147483646 w 354"/>
              <a:gd name="T43" fmla="*/ 2147483646 h 111"/>
              <a:gd name="T44" fmla="*/ 2147483646 w 354"/>
              <a:gd name="T45" fmla="*/ 2147483646 h 111"/>
              <a:gd name="T46" fmla="*/ 2147483646 w 354"/>
              <a:gd name="T47" fmla="*/ 2147483646 h 111"/>
              <a:gd name="T48" fmla="*/ 2147483646 w 354"/>
              <a:gd name="T49" fmla="*/ 0 h 111"/>
              <a:gd name="T50" fmla="*/ 2147483646 w 354"/>
              <a:gd name="T51" fmla="*/ 2147483646 h 111"/>
              <a:gd name="T52" fmla="*/ 2147483646 w 354"/>
              <a:gd name="T53" fmla="*/ 2147483646 h 111"/>
              <a:gd name="T54" fmla="*/ 2147483646 w 354"/>
              <a:gd name="T55" fmla="*/ 2147483646 h 111"/>
              <a:gd name="T56" fmla="*/ 2147483646 w 354"/>
              <a:gd name="T57" fmla="*/ 2147483646 h 111"/>
              <a:gd name="T58" fmla="*/ 2147483646 w 354"/>
              <a:gd name="T59" fmla="*/ 2147483646 h 111"/>
              <a:gd name="T60" fmla="*/ 2147483646 w 354"/>
              <a:gd name="T61" fmla="*/ 2147483646 h 111"/>
              <a:gd name="T62" fmla="*/ 0 w 354"/>
              <a:gd name="T63" fmla="*/ 2147483646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
              <a:gd name="T97" fmla="*/ 0 h 111"/>
              <a:gd name="T98" fmla="*/ 354 w 354"/>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 h="111">
                <a:moveTo>
                  <a:pt x="0" y="48"/>
                </a:moveTo>
                <a:lnTo>
                  <a:pt x="5" y="53"/>
                </a:lnTo>
                <a:lnTo>
                  <a:pt x="16" y="60"/>
                </a:lnTo>
                <a:lnTo>
                  <a:pt x="28" y="65"/>
                </a:lnTo>
                <a:lnTo>
                  <a:pt x="37" y="72"/>
                </a:lnTo>
                <a:lnTo>
                  <a:pt x="48" y="79"/>
                </a:lnTo>
                <a:lnTo>
                  <a:pt x="61" y="85"/>
                </a:lnTo>
                <a:lnTo>
                  <a:pt x="70" y="89"/>
                </a:lnTo>
                <a:lnTo>
                  <a:pt x="82" y="93"/>
                </a:lnTo>
                <a:lnTo>
                  <a:pt x="93" y="96"/>
                </a:lnTo>
                <a:lnTo>
                  <a:pt x="105" y="101"/>
                </a:lnTo>
                <a:lnTo>
                  <a:pt x="118" y="104"/>
                </a:lnTo>
                <a:lnTo>
                  <a:pt x="129" y="106"/>
                </a:lnTo>
                <a:lnTo>
                  <a:pt x="142" y="109"/>
                </a:lnTo>
                <a:lnTo>
                  <a:pt x="154" y="109"/>
                </a:lnTo>
                <a:lnTo>
                  <a:pt x="166" y="111"/>
                </a:lnTo>
                <a:lnTo>
                  <a:pt x="178" y="111"/>
                </a:lnTo>
                <a:lnTo>
                  <a:pt x="191" y="111"/>
                </a:lnTo>
                <a:lnTo>
                  <a:pt x="204" y="111"/>
                </a:lnTo>
                <a:lnTo>
                  <a:pt x="214" y="111"/>
                </a:lnTo>
                <a:lnTo>
                  <a:pt x="227" y="109"/>
                </a:lnTo>
                <a:lnTo>
                  <a:pt x="239" y="109"/>
                </a:lnTo>
                <a:lnTo>
                  <a:pt x="252" y="106"/>
                </a:lnTo>
                <a:lnTo>
                  <a:pt x="263" y="104"/>
                </a:lnTo>
                <a:lnTo>
                  <a:pt x="274" y="100"/>
                </a:lnTo>
                <a:lnTo>
                  <a:pt x="287" y="96"/>
                </a:lnTo>
                <a:lnTo>
                  <a:pt x="298" y="90"/>
                </a:lnTo>
                <a:lnTo>
                  <a:pt x="310" y="88"/>
                </a:lnTo>
                <a:lnTo>
                  <a:pt x="320" y="81"/>
                </a:lnTo>
                <a:lnTo>
                  <a:pt x="331" y="76"/>
                </a:lnTo>
                <a:lnTo>
                  <a:pt x="342" y="70"/>
                </a:lnTo>
                <a:lnTo>
                  <a:pt x="354" y="64"/>
                </a:lnTo>
                <a:lnTo>
                  <a:pt x="348" y="60"/>
                </a:lnTo>
                <a:lnTo>
                  <a:pt x="336" y="53"/>
                </a:lnTo>
                <a:lnTo>
                  <a:pt x="328" y="46"/>
                </a:lnTo>
                <a:lnTo>
                  <a:pt x="317" y="40"/>
                </a:lnTo>
                <a:lnTo>
                  <a:pt x="305" y="34"/>
                </a:lnTo>
                <a:lnTo>
                  <a:pt x="294" y="28"/>
                </a:lnTo>
                <a:lnTo>
                  <a:pt x="283" y="22"/>
                </a:lnTo>
                <a:lnTo>
                  <a:pt x="272" y="18"/>
                </a:lnTo>
                <a:lnTo>
                  <a:pt x="259" y="14"/>
                </a:lnTo>
                <a:lnTo>
                  <a:pt x="248" y="11"/>
                </a:lnTo>
                <a:lnTo>
                  <a:pt x="235" y="9"/>
                </a:lnTo>
                <a:lnTo>
                  <a:pt x="223" y="6"/>
                </a:lnTo>
                <a:lnTo>
                  <a:pt x="212" y="4"/>
                </a:lnTo>
                <a:lnTo>
                  <a:pt x="199" y="3"/>
                </a:lnTo>
                <a:lnTo>
                  <a:pt x="186" y="1"/>
                </a:lnTo>
                <a:lnTo>
                  <a:pt x="173" y="1"/>
                </a:lnTo>
                <a:lnTo>
                  <a:pt x="163" y="0"/>
                </a:lnTo>
                <a:lnTo>
                  <a:pt x="151" y="1"/>
                </a:lnTo>
                <a:lnTo>
                  <a:pt x="139" y="1"/>
                </a:lnTo>
                <a:lnTo>
                  <a:pt x="125" y="3"/>
                </a:lnTo>
                <a:lnTo>
                  <a:pt x="114" y="4"/>
                </a:lnTo>
                <a:lnTo>
                  <a:pt x="102" y="6"/>
                </a:lnTo>
                <a:lnTo>
                  <a:pt x="91" y="9"/>
                </a:lnTo>
                <a:lnTo>
                  <a:pt x="78" y="12"/>
                </a:lnTo>
                <a:lnTo>
                  <a:pt x="67" y="15"/>
                </a:lnTo>
                <a:lnTo>
                  <a:pt x="55" y="19"/>
                </a:lnTo>
                <a:lnTo>
                  <a:pt x="44" y="25"/>
                </a:lnTo>
                <a:lnTo>
                  <a:pt x="34" y="29"/>
                </a:lnTo>
                <a:lnTo>
                  <a:pt x="21" y="37"/>
                </a:lnTo>
                <a:lnTo>
                  <a:pt x="11" y="42"/>
                </a:lnTo>
                <a:lnTo>
                  <a:pt x="0" y="48"/>
                </a:lnTo>
                <a:close/>
              </a:path>
            </a:pathLst>
          </a:custGeom>
          <a:solidFill>
            <a:srgbClr val="0000FF"/>
          </a:solidFill>
          <a:ln w="50800">
            <a:solidFill>
              <a:srgbClr val="FFFFFF"/>
            </a:solidFill>
            <a:round/>
            <a:headEnd/>
            <a:tailEnd/>
          </a:ln>
        </p:spPr>
        <p:txBody>
          <a:bodyPr wrap="none"/>
          <a:lstStyle/>
          <a:p>
            <a:endParaRPr lang="en-US" sz="1350"/>
          </a:p>
        </p:txBody>
      </p:sp>
      <p:sp>
        <p:nvSpPr>
          <p:cNvPr id="32809" name="Line 81">
            <a:extLst>
              <a:ext uri="{FF2B5EF4-FFF2-40B4-BE49-F238E27FC236}">
                <a16:creationId xmlns:a16="http://schemas.microsoft.com/office/drawing/2014/main" id="{3A258C3A-4A78-1149-900E-9D9C04E84A12}"/>
              </a:ext>
            </a:extLst>
          </p:cNvPr>
          <p:cNvSpPr>
            <a:spLocks noChangeShapeType="1"/>
          </p:cNvSpPr>
          <p:nvPr/>
        </p:nvSpPr>
        <p:spPr bwMode="auto">
          <a:xfrm flipH="1">
            <a:off x="4019549" y="2611041"/>
            <a:ext cx="476774" cy="0"/>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32810" name="Freeform 82">
            <a:extLst>
              <a:ext uri="{FF2B5EF4-FFF2-40B4-BE49-F238E27FC236}">
                <a16:creationId xmlns:a16="http://schemas.microsoft.com/office/drawing/2014/main" id="{ED4D8DE7-C735-1043-AAEA-BC9E933628BB}"/>
              </a:ext>
            </a:extLst>
          </p:cNvPr>
          <p:cNvSpPr>
            <a:spLocks noChangeArrowheads="1"/>
          </p:cNvSpPr>
          <p:nvPr/>
        </p:nvSpPr>
        <p:spPr bwMode="auto">
          <a:xfrm>
            <a:off x="4016840" y="2607469"/>
            <a:ext cx="479483" cy="203597"/>
          </a:xfrm>
          <a:custGeom>
            <a:avLst/>
            <a:gdLst>
              <a:gd name="T0" fmla="*/ 2147483646 w 554"/>
              <a:gd name="T1" fmla="*/ 2147483646 h 305"/>
              <a:gd name="T2" fmla="*/ 2147483646 w 554"/>
              <a:gd name="T3" fmla="*/ 2147483646 h 305"/>
              <a:gd name="T4" fmla="*/ 2147483646 w 554"/>
              <a:gd name="T5" fmla="*/ 2147483646 h 305"/>
              <a:gd name="T6" fmla="*/ 2147483646 w 554"/>
              <a:gd name="T7" fmla="*/ 2147483646 h 305"/>
              <a:gd name="T8" fmla="*/ 2147483646 w 554"/>
              <a:gd name="T9" fmla="*/ 2147483646 h 305"/>
              <a:gd name="T10" fmla="*/ 2147483646 w 554"/>
              <a:gd name="T11" fmla="*/ 2147483646 h 305"/>
              <a:gd name="T12" fmla="*/ 2147483646 w 554"/>
              <a:gd name="T13" fmla="*/ 2147483646 h 305"/>
              <a:gd name="T14" fmla="*/ 2147483646 w 554"/>
              <a:gd name="T15" fmla="*/ 2147483646 h 305"/>
              <a:gd name="T16" fmla="*/ 2147483646 w 554"/>
              <a:gd name="T17" fmla="*/ 2147483646 h 305"/>
              <a:gd name="T18" fmla="*/ 2147483646 w 554"/>
              <a:gd name="T19" fmla="*/ 2147483646 h 305"/>
              <a:gd name="T20" fmla="*/ 2147483646 w 554"/>
              <a:gd name="T21" fmla="*/ 2147483646 h 305"/>
              <a:gd name="T22" fmla="*/ 2147483646 w 554"/>
              <a:gd name="T23" fmla="*/ 2147483646 h 305"/>
              <a:gd name="T24" fmla="*/ 2147483646 w 554"/>
              <a:gd name="T25" fmla="*/ 2147483646 h 305"/>
              <a:gd name="T26" fmla="*/ 2147483646 w 554"/>
              <a:gd name="T27" fmla="*/ 2147483646 h 305"/>
              <a:gd name="T28" fmla="*/ 2147483646 w 554"/>
              <a:gd name="T29" fmla="*/ 2147483646 h 305"/>
              <a:gd name="T30" fmla="*/ 2147483646 w 554"/>
              <a:gd name="T31" fmla="*/ 2147483646 h 305"/>
              <a:gd name="T32" fmla="*/ 2147483646 w 554"/>
              <a:gd name="T33" fmla="*/ 2147483646 h 305"/>
              <a:gd name="T34" fmla="*/ 2147483646 w 554"/>
              <a:gd name="T35" fmla="*/ 2147483646 h 305"/>
              <a:gd name="T36" fmla="*/ 2147483646 w 554"/>
              <a:gd name="T37" fmla="*/ 2147483646 h 305"/>
              <a:gd name="T38" fmla="*/ 2147483646 w 554"/>
              <a:gd name="T39" fmla="*/ 2147483646 h 305"/>
              <a:gd name="T40" fmla="*/ 2147483646 w 554"/>
              <a:gd name="T41" fmla="*/ 2147483646 h 305"/>
              <a:gd name="T42" fmla="*/ 2147483646 w 554"/>
              <a:gd name="T43" fmla="*/ 2147483646 h 305"/>
              <a:gd name="T44" fmla="*/ 2147483646 w 554"/>
              <a:gd name="T45" fmla="*/ 2147483646 h 305"/>
              <a:gd name="T46" fmla="*/ 2147483646 w 554"/>
              <a:gd name="T47" fmla="*/ 2147483646 h 305"/>
              <a:gd name="T48" fmla="*/ 2147483646 w 554"/>
              <a:gd name="T49" fmla="*/ 2147483646 h 305"/>
              <a:gd name="T50" fmla="*/ 2147483646 w 554"/>
              <a:gd name="T51" fmla="*/ 2147483646 h 305"/>
              <a:gd name="T52" fmla="*/ 2147483646 w 554"/>
              <a:gd name="T53" fmla="*/ 2147483646 h 305"/>
              <a:gd name="T54" fmla="*/ 2147483646 w 554"/>
              <a:gd name="T55" fmla="*/ 2147483646 h 305"/>
              <a:gd name="T56" fmla="*/ 2147483646 w 554"/>
              <a:gd name="T57" fmla="*/ 2147483646 h 305"/>
              <a:gd name="T58" fmla="*/ 2147483646 w 554"/>
              <a:gd name="T59" fmla="*/ 2147483646 h 305"/>
              <a:gd name="T60" fmla="*/ 2147483646 w 554"/>
              <a:gd name="T61" fmla="*/ 2147483646 h 305"/>
              <a:gd name="T62" fmla="*/ 2147483646 w 554"/>
              <a:gd name="T63" fmla="*/ 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4"/>
              <a:gd name="T97" fmla="*/ 0 h 305"/>
              <a:gd name="T98" fmla="*/ 554 w 554"/>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4" h="305">
                <a:moveTo>
                  <a:pt x="2" y="0"/>
                </a:moveTo>
                <a:lnTo>
                  <a:pt x="2" y="15"/>
                </a:lnTo>
                <a:lnTo>
                  <a:pt x="0" y="27"/>
                </a:lnTo>
                <a:lnTo>
                  <a:pt x="2" y="46"/>
                </a:lnTo>
                <a:lnTo>
                  <a:pt x="4" y="62"/>
                </a:lnTo>
                <a:lnTo>
                  <a:pt x="5" y="72"/>
                </a:lnTo>
                <a:lnTo>
                  <a:pt x="9" y="87"/>
                </a:lnTo>
                <a:lnTo>
                  <a:pt x="13" y="103"/>
                </a:lnTo>
                <a:lnTo>
                  <a:pt x="17" y="118"/>
                </a:lnTo>
                <a:lnTo>
                  <a:pt x="21" y="131"/>
                </a:lnTo>
                <a:lnTo>
                  <a:pt x="28" y="144"/>
                </a:lnTo>
                <a:lnTo>
                  <a:pt x="35" y="159"/>
                </a:lnTo>
                <a:lnTo>
                  <a:pt x="44" y="172"/>
                </a:lnTo>
                <a:lnTo>
                  <a:pt x="49" y="185"/>
                </a:lnTo>
                <a:lnTo>
                  <a:pt x="59" y="195"/>
                </a:lnTo>
                <a:lnTo>
                  <a:pt x="68" y="207"/>
                </a:lnTo>
                <a:lnTo>
                  <a:pt x="78" y="220"/>
                </a:lnTo>
                <a:lnTo>
                  <a:pt x="89" y="228"/>
                </a:lnTo>
                <a:lnTo>
                  <a:pt x="102" y="240"/>
                </a:lnTo>
                <a:lnTo>
                  <a:pt x="110" y="250"/>
                </a:lnTo>
                <a:lnTo>
                  <a:pt x="122" y="256"/>
                </a:lnTo>
                <a:lnTo>
                  <a:pt x="136" y="266"/>
                </a:lnTo>
                <a:lnTo>
                  <a:pt x="148" y="273"/>
                </a:lnTo>
                <a:lnTo>
                  <a:pt x="162" y="280"/>
                </a:lnTo>
                <a:lnTo>
                  <a:pt x="175" y="285"/>
                </a:lnTo>
                <a:lnTo>
                  <a:pt x="189" y="292"/>
                </a:lnTo>
                <a:lnTo>
                  <a:pt x="202" y="296"/>
                </a:lnTo>
                <a:lnTo>
                  <a:pt x="217" y="299"/>
                </a:lnTo>
                <a:lnTo>
                  <a:pt x="231" y="301"/>
                </a:lnTo>
                <a:lnTo>
                  <a:pt x="246" y="302"/>
                </a:lnTo>
                <a:lnTo>
                  <a:pt x="260" y="305"/>
                </a:lnTo>
                <a:lnTo>
                  <a:pt x="276" y="305"/>
                </a:lnTo>
                <a:lnTo>
                  <a:pt x="289" y="305"/>
                </a:lnTo>
                <a:lnTo>
                  <a:pt x="304" y="305"/>
                </a:lnTo>
                <a:lnTo>
                  <a:pt x="319" y="302"/>
                </a:lnTo>
                <a:lnTo>
                  <a:pt x="333" y="299"/>
                </a:lnTo>
                <a:lnTo>
                  <a:pt x="348" y="297"/>
                </a:lnTo>
                <a:lnTo>
                  <a:pt x="363" y="293"/>
                </a:lnTo>
                <a:lnTo>
                  <a:pt x="376" y="287"/>
                </a:lnTo>
                <a:lnTo>
                  <a:pt x="390" y="281"/>
                </a:lnTo>
                <a:lnTo>
                  <a:pt x="403" y="274"/>
                </a:lnTo>
                <a:lnTo>
                  <a:pt x="417" y="267"/>
                </a:lnTo>
                <a:lnTo>
                  <a:pt x="429" y="259"/>
                </a:lnTo>
                <a:lnTo>
                  <a:pt x="443" y="251"/>
                </a:lnTo>
                <a:lnTo>
                  <a:pt x="452" y="242"/>
                </a:lnTo>
                <a:lnTo>
                  <a:pt x="463" y="234"/>
                </a:lnTo>
                <a:lnTo>
                  <a:pt x="474" y="223"/>
                </a:lnTo>
                <a:lnTo>
                  <a:pt x="485" y="210"/>
                </a:lnTo>
                <a:lnTo>
                  <a:pt x="493" y="200"/>
                </a:lnTo>
                <a:lnTo>
                  <a:pt x="502" y="190"/>
                </a:lnTo>
                <a:lnTo>
                  <a:pt x="511" y="175"/>
                </a:lnTo>
                <a:lnTo>
                  <a:pt x="520" y="163"/>
                </a:lnTo>
                <a:lnTo>
                  <a:pt x="524" y="148"/>
                </a:lnTo>
                <a:lnTo>
                  <a:pt x="533" y="135"/>
                </a:lnTo>
                <a:lnTo>
                  <a:pt x="538" y="120"/>
                </a:lnTo>
                <a:lnTo>
                  <a:pt x="542" y="110"/>
                </a:lnTo>
                <a:lnTo>
                  <a:pt x="546" y="95"/>
                </a:lnTo>
                <a:lnTo>
                  <a:pt x="549" y="78"/>
                </a:lnTo>
                <a:lnTo>
                  <a:pt x="552" y="65"/>
                </a:lnTo>
                <a:lnTo>
                  <a:pt x="552" y="50"/>
                </a:lnTo>
                <a:lnTo>
                  <a:pt x="554" y="34"/>
                </a:lnTo>
                <a:lnTo>
                  <a:pt x="554" y="19"/>
                </a:lnTo>
                <a:lnTo>
                  <a:pt x="554" y="5"/>
                </a:lnTo>
                <a:lnTo>
                  <a:pt x="552" y="0"/>
                </a:lnTo>
                <a:lnTo>
                  <a:pt x="2" y="0"/>
                </a:lnTo>
                <a:close/>
              </a:path>
            </a:pathLst>
          </a:custGeom>
          <a:solidFill>
            <a:srgbClr val="0000FF"/>
          </a:solidFill>
          <a:ln w="50800">
            <a:solidFill>
              <a:srgbClr val="FFFFFF"/>
            </a:solidFill>
            <a:round/>
            <a:headEnd/>
            <a:tailEnd/>
          </a:ln>
        </p:spPr>
        <p:txBody>
          <a:bodyPr wrap="none"/>
          <a:lstStyle/>
          <a:p>
            <a:endParaRPr lang="en-US" sz="1350"/>
          </a:p>
        </p:txBody>
      </p:sp>
      <p:sp>
        <p:nvSpPr>
          <p:cNvPr id="32811" name="Rectangle 83">
            <a:extLst>
              <a:ext uri="{FF2B5EF4-FFF2-40B4-BE49-F238E27FC236}">
                <a16:creationId xmlns:a16="http://schemas.microsoft.com/office/drawing/2014/main" id="{BAD010A8-ED50-254A-B1FB-A71CAB0BD848}"/>
              </a:ext>
            </a:extLst>
          </p:cNvPr>
          <p:cNvSpPr>
            <a:spLocks noChangeArrowheads="1"/>
          </p:cNvSpPr>
          <p:nvPr/>
        </p:nvSpPr>
        <p:spPr bwMode="auto">
          <a:xfrm>
            <a:off x="4010068" y="2606279"/>
            <a:ext cx="501155" cy="23813"/>
          </a:xfrm>
          <a:prstGeom prst="rect">
            <a:avLst/>
          </a:prstGeom>
          <a:solidFill>
            <a:srgbClr val="FFFFFF"/>
          </a:solidFill>
          <a:ln w="50800">
            <a:solidFill>
              <a:srgbClr val="FFFFFF"/>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2" name="Freeform 84">
            <a:extLst>
              <a:ext uri="{FF2B5EF4-FFF2-40B4-BE49-F238E27FC236}">
                <a16:creationId xmlns:a16="http://schemas.microsoft.com/office/drawing/2014/main" id="{33D4BC1E-60BD-9741-B528-E95EC949778A}"/>
              </a:ext>
            </a:extLst>
          </p:cNvPr>
          <p:cNvSpPr>
            <a:spLocks noChangeArrowheads="1"/>
          </p:cNvSpPr>
          <p:nvPr/>
        </p:nvSpPr>
        <p:spPr bwMode="auto">
          <a:xfrm>
            <a:off x="4022258" y="2627710"/>
            <a:ext cx="116485" cy="38100"/>
          </a:xfrm>
          <a:custGeom>
            <a:avLst/>
            <a:gdLst>
              <a:gd name="T0" fmla="*/ 0 w 135"/>
              <a:gd name="T1" fmla="*/ 0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2147483646 h 57"/>
              <a:gd name="T20" fmla="*/ 2147483646 w 135"/>
              <a:gd name="T21" fmla="*/ 2147483646 h 57"/>
              <a:gd name="T22" fmla="*/ 2147483646 w 135"/>
              <a:gd name="T23" fmla="*/ 2147483646 h 57"/>
              <a:gd name="T24" fmla="*/ 2147483646 w 135"/>
              <a:gd name="T25" fmla="*/ 2147483646 h 57"/>
              <a:gd name="T26" fmla="*/ 2147483646 w 135"/>
              <a:gd name="T27" fmla="*/ 2147483646 h 57"/>
              <a:gd name="T28" fmla="*/ 2147483646 w 135"/>
              <a:gd name="T29" fmla="*/ 2147483646 h 57"/>
              <a:gd name="T30" fmla="*/ 2147483646 w 135"/>
              <a:gd name="T31" fmla="*/ 2147483646 h 57"/>
              <a:gd name="T32" fmla="*/ 2147483646 w 135"/>
              <a:gd name="T33" fmla="*/ 2147483646 h 57"/>
              <a:gd name="T34" fmla="*/ 2147483646 w 135"/>
              <a:gd name="T35" fmla="*/ 2147483646 h 57"/>
              <a:gd name="T36" fmla="*/ 2147483646 w 135"/>
              <a:gd name="T37" fmla="*/ 2147483646 h 57"/>
              <a:gd name="T38" fmla="*/ 2147483646 w 135"/>
              <a:gd name="T39" fmla="*/ 2147483646 h 57"/>
              <a:gd name="T40" fmla="*/ 2147483646 w 135"/>
              <a:gd name="T41" fmla="*/ 2147483646 h 57"/>
              <a:gd name="T42" fmla="*/ 2147483646 w 135"/>
              <a:gd name="T43" fmla="*/ 2147483646 h 57"/>
              <a:gd name="T44" fmla="*/ 2147483646 w 135"/>
              <a:gd name="T45" fmla="*/ 2147483646 h 57"/>
              <a:gd name="T46" fmla="*/ 2147483646 w 135"/>
              <a:gd name="T47" fmla="*/ 2147483646 h 57"/>
              <a:gd name="T48" fmla="*/ 2147483646 w 135"/>
              <a:gd name="T49" fmla="*/ 2147483646 h 57"/>
              <a:gd name="T50" fmla="*/ 2147483646 w 135"/>
              <a:gd name="T51" fmla="*/ 0 h 57"/>
              <a:gd name="T52" fmla="*/ 0 w 135"/>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57"/>
              <a:gd name="T83" fmla="*/ 135 w 135"/>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57">
                <a:moveTo>
                  <a:pt x="0" y="0"/>
                </a:moveTo>
                <a:lnTo>
                  <a:pt x="3" y="7"/>
                </a:lnTo>
                <a:lnTo>
                  <a:pt x="6" y="16"/>
                </a:lnTo>
                <a:lnTo>
                  <a:pt x="10" y="23"/>
                </a:lnTo>
                <a:lnTo>
                  <a:pt x="13" y="32"/>
                </a:lnTo>
                <a:lnTo>
                  <a:pt x="19" y="37"/>
                </a:lnTo>
                <a:lnTo>
                  <a:pt x="24" y="42"/>
                </a:lnTo>
                <a:lnTo>
                  <a:pt x="30" y="46"/>
                </a:lnTo>
                <a:lnTo>
                  <a:pt x="37" y="51"/>
                </a:lnTo>
                <a:lnTo>
                  <a:pt x="43" y="53"/>
                </a:lnTo>
                <a:lnTo>
                  <a:pt x="51" y="56"/>
                </a:lnTo>
                <a:lnTo>
                  <a:pt x="58" y="57"/>
                </a:lnTo>
                <a:lnTo>
                  <a:pt x="66" y="57"/>
                </a:lnTo>
                <a:lnTo>
                  <a:pt x="73" y="57"/>
                </a:lnTo>
                <a:lnTo>
                  <a:pt x="81" y="57"/>
                </a:lnTo>
                <a:lnTo>
                  <a:pt x="88" y="56"/>
                </a:lnTo>
                <a:lnTo>
                  <a:pt x="94" y="53"/>
                </a:lnTo>
                <a:lnTo>
                  <a:pt x="102" y="48"/>
                </a:lnTo>
                <a:lnTo>
                  <a:pt x="106" y="43"/>
                </a:lnTo>
                <a:lnTo>
                  <a:pt x="113" y="40"/>
                </a:lnTo>
                <a:lnTo>
                  <a:pt x="118" y="35"/>
                </a:lnTo>
                <a:lnTo>
                  <a:pt x="123" y="28"/>
                </a:lnTo>
                <a:lnTo>
                  <a:pt x="127" y="21"/>
                </a:lnTo>
                <a:lnTo>
                  <a:pt x="131" y="16"/>
                </a:lnTo>
                <a:lnTo>
                  <a:pt x="134" y="6"/>
                </a:lnTo>
                <a:lnTo>
                  <a:pt x="135"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3" name="Freeform 85">
            <a:extLst>
              <a:ext uri="{FF2B5EF4-FFF2-40B4-BE49-F238E27FC236}">
                <a16:creationId xmlns:a16="http://schemas.microsoft.com/office/drawing/2014/main" id="{19B4F348-E70C-D84E-976B-3EDEFB0C90F4}"/>
              </a:ext>
            </a:extLst>
          </p:cNvPr>
          <p:cNvSpPr>
            <a:spLocks noChangeArrowheads="1"/>
          </p:cNvSpPr>
          <p:nvPr/>
        </p:nvSpPr>
        <p:spPr bwMode="auto">
          <a:xfrm>
            <a:off x="4144161" y="2627710"/>
            <a:ext cx="115131" cy="38100"/>
          </a:xfrm>
          <a:custGeom>
            <a:avLst/>
            <a:gdLst>
              <a:gd name="T0" fmla="*/ 0 w 134"/>
              <a:gd name="T1" fmla="*/ 0 h 57"/>
              <a:gd name="T2" fmla="*/ 2147483646 w 134"/>
              <a:gd name="T3" fmla="*/ 2147483646 h 57"/>
              <a:gd name="T4" fmla="*/ 2147483646 w 134"/>
              <a:gd name="T5" fmla="*/ 2147483646 h 57"/>
              <a:gd name="T6" fmla="*/ 2147483646 w 134"/>
              <a:gd name="T7" fmla="*/ 2147483646 h 57"/>
              <a:gd name="T8" fmla="*/ 2147483646 w 134"/>
              <a:gd name="T9" fmla="*/ 2147483646 h 57"/>
              <a:gd name="T10" fmla="*/ 2147483646 w 134"/>
              <a:gd name="T11" fmla="*/ 2147483646 h 57"/>
              <a:gd name="T12" fmla="*/ 2147483646 w 134"/>
              <a:gd name="T13" fmla="*/ 2147483646 h 57"/>
              <a:gd name="T14" fmla="*/ 2147483646 w 134"/>
              <a:gd name="T15" fmla="*/ 2147483646 h 57"/>
              <a:gd name="T16" fmla="*/ 2147483646 w 134"/>
              <a:gd name="T17" fmla="*/ 2147483646 h 57"/>
              <a:gd name="T18" fmla="*/ 2147483646 w 134"/>
              <a:gd name="T19" fmla="*/ 2147483646 h 57"/>
              <a:gd name="T20" fmla="*/ 2147483646 w 134"/>
              <a:gd name="T21" fmla="*/ 2147483646 h 57"/>
              <a:gd name="T22" fmla="*/ 2147483646 w 134"/>
              <a:gd name="T23" fmla="*/ 2147483646 h 57"/>
              <a:gd name="T24" fmla="*/ 2147483646 w 134"/>
              <a:gd name="T25" fmla="*/ 2147483646 h 57"/>
              <a:gd name="T26" fmla="*/ 2147483646 w 134"/>
              <a:gd name="T27" fmla="*/ 2147483646 h 57"/>
              <a:gd name="T28" fmla="*/ 2147483646 w 134"/>
              <a:gd name="T29" fmla="*/ 2147483646 h 57"/>
              <a:gd name="T30" fmla="*/ 2147483646 w 134"/>
              <a:gd name="T31" fmla="*/ 2147483646 h 57"/>
              <a:gd name="T32" fmla="*/ 2147483646 w 134"/>
              <a:gd name="T33" fmla="*/ 2147483646 h 57"/>
              <a:gd name="T34" fmla="*/ 2147483646 w 134"/>
              <a:gd name="T35" fmla="*/ 2147483646 h 57"/>
              <a:gd name="T36" fmla="*/ 2147483646 w 134"/>
              <a:gd name="T37" fmla="*/ 2147483646 h 57"/>
              <a:gd name="T38" fmla="*/ 2147483646 w 134"/>
              <a:gd name="T39" fmla="*/ 2147483646 h 57"/>
              <a:gd name="T40" fmla="*/ 2147483646 w 134"/>
              <a:gd name="T41" fmla="*/ 2147483646 h 57"/>
              <a:gd name="T42" fmla="*/ 2147483646 w 134"/>
              <a:gd name="T43" fmla="*/ 2147483646 h 57"/>
              <a:gd name="T44" fmla="*/ 2147483646 w 134"/>
              <a:gd name="T45" fmla="*/ 2147483646 h 57"/>
              <a:gd name="T46" fmla="*/ 2147483646 w 134"/>
              <a:gd name="T47" fmla="*/ 2147483646 h 57"/>
              <a:gd name="T48" fmla="*/ 2147483646 w 134"/>
              <a:gd name="T49" fmla="*/ 2147483646 h 57"/>
              <a:gd name="T50" fmla="*/ 2147483646 w 134"/>
              <a:gd name="T51" fmla="*/ 0 h 57"/>
              <a:gd name="T52" fmla="*/ 0 w 134"/>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4"/>
              <a:gd name="T82" fmla="*/ 0 h 57"/>
              <a:gd name="T83" fmla="*/ 134 w 134"/>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4" h="57">
                <a:moveTo>
                  <a:pt x="0" y="0"/>
                </a:moveTo>
                <a:lnTo>
                  <a:pt x="1" y="7"/>
                </a:lnTo>
                <a:lnTo>
                  <a:pt x="2" y="16"/>
                </a:lnTo>
                <a:lnTo>
                  <a:pt x="6" y="23"/>
                </a:lnTo>
                <a:lnTo>
                  <a:pt x="11" y="32"/>
                </a:lnTo>
                <a:lnTo>
                  <a:pt x="18" y="37"/>
                </a:lnTo>
                <a:lnTo>
                  <a:pt x="21" y="42"/>
                </a:lnTo>
                <a:lnTo>
                  <a:pt x="26" y="46"/>
                </a:lnTo>
                <a:lnTo>
                  <a:pt x="34" y="51"/>
                </a:lnTo>
                <a:lnTo>
                  <a:pt x="40" y="53"/>
                </a:lnTo>
                <a:lnTo>
                  <a:pt x="48" y="56"/>
                </a:lnTo>
                <a:lnTo>
                  <a:pt x="54" y="57"/>
                </a:lnTo>
                <a:lnTo>
                  <a:pt x="63" y="57"/>
                </a:lnTo>
                <a:lnTo>
                  <a:pt x="69" y="57"/>
                </a:lnTo>
                <a:lnTo>
                  <a:pt x="79" y="57"/>
                </a:lnTo>
                <a:lnTo>
                  <a:pt x="82" y="56"/>
                </a:lnTo>
                <a:lnTo>
                  <a:pt x="91" y="53"/>
                </a:lnTo>
                <a:lnTo>
                  <a:pt x="97" y="48"/>
                </a:lnTo>
                <a:lnTo>
                  <a:pt x="104" y="43"/>
                </a:lnTo>
                <a:lnTo>
                  <a:pt x="111" y="40"/>
                </a:lnTo>
                <a:lnTo>
                  <a:pt x="116" y="35"/>
                </a:lnTo>
                <a:lnTo>
                  <a:pt x="121" y="28"/>
                </a:lnTo>
                <a:lnTo>
                  <a:pt x="125" y="21"/>
                </a:lnTo>
                <a:lnTo>
                  <a:pt x="128" y="16"/>
                </a:lnTo>
                <a:lnTo>
                  <a:pt x="131" y="6"/>
                </a:lnTo>
                <a:lnTo>
                  <a:pt x="134"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4" name="Freeform 86">
            <a:extLst>
              <a:ext uri="{FF2B5EF4-FFF2-40B4-BE49-F238E27FC236}">
                <a16:creationId xmlns:a16="http://schemas.microsoft.com/office/drawing/2014/main" id="{6E7E0E6E-8C77-1246-A918-2886E38E2C28}"/>
              </a:ext>
            </a:extLst>
          </p:cNvPr>
          <p:cNvSpPr>
            <a:spLocks noChangeArrowheads="1"/>
          </p:cNvSpPr>
          <p:nvPr/>
        </p:nvSpPr>
        <p:spPr bwMode="auto">
          <a:xfrm>
            <a:off x="4266063" y="2627710"/>
            <a:ext cx="113776" cy="38100"/>
          </a:xfrm>
          <a:custGeom>
            <a:avLst/>
            <a:gdLst>
              <a:gd name="T0" fmla="*/ 0 w 133"/>
              <a:gd name="T1" fmla="*/ 0 h 57"/>
              <a:gd name="T2" fmla="*/ 2147483646 w 133"/>
              <a:gd name="T3" fmla="*/ 2147483646 h 57"/>
              <a:gd name="T4" fmla="*/ 2147483646 w 133"/>
              <a:gd name="T5" fmla="*/ 2147483646 h 57"/>
              <a:gd name="T6" fmla="*/ 2147483646 w 133"/>
              <a:gd name="T7" fmla="*/ 2147483646 h 57"/>
              <a:gd name="T8" fmla="*/ 2147483646 w 133"/>
              <a:gd name="T9" fmla="*/ 2147483646 h 57"/>
              <a:gd name="T10" fmla="*/ 2147483646 w 133"/>
              <a:gd name="T11" fmla="*/ 2147483646 h 57"/>
              <a:gd name="T12" fmla="*/ 2147483646 w 133"/>
              <a:gd name="T13" fmla="*/ 2147483646 h 57"/>
              <a:gd name="T14" fmla="*/ 2147483646 w 133"/>
              <a:gd name="T15" fmla="*/ 2147483646 h 57"/>
              <a:gd name="T16" fmla="*/ 2147483646 w 133"/>
              <a:gd name="T17" fmla="*/ 2147483646 h 57"/>
              <a:gd name="T18" fmla="*/ 2147483646 w 133"/>
              <a:gd name="T19" fmla="*/ 2147483646 h 57"/>
              <a:gd name="T20" fmla="*/ 2147483646 w 133"/>
              <a:gd name="T21" fmla="*/ 2147483646 h 57"/>
              <a:gd name="T22" fmla="*/ 2147483646 w 133"/>
              <a:gd name="T23" fmla="*/ 2147483646 h 57"/>
              <a:gd name="T24" fmla="*/ 2147483646 w 133"/>
              <a:gd name="T25" fmla="*/ 2147483646 h 57"/>
              <a:gd name="T26" fmla="*/ 2147483646 w 133"/>
              <a:gd name="T27" fmla="*/ 2147483646 h 57"/>
              <a:gd name="T28" fmla="*/ 2147483646 w 133"/>
              <a:gd name="T29" fmla="*/ 2147483646 h 57"/>
              <a:gd name="T30" fmla="*/ 2147483646 w 133"/>
              <a:gd name="T31" fmla="*/ 2147483646 h 57"/>
              <a:gd name="T32" fmla="*/ 2147483646 w 133"/>
              <a:gd name="T33" fmla="*/ 2147483646 h 57"/>
              <a:gd name="T34" fmla="*/ 2147483646 w 133"/>
              <a:gd name="T35" fmla="*/ 2147483646 h 57"/>
              <a:gd name="T36" fmla="*/ 2147483646 w 133"/>
              <a:gd name="T37" fmla="*/ 2147483646 h 57"/>
              <a:gd name="T38" fmla="*/ 2147483646 w 133"/>
              <a:gd name="T39" fmla="*/ 2147483646 h 57"/>
              <a:gd name="T40" fmla="*/ 2147483646 w 133"/>
              <a:gd name="T41" fmla="*/ 2147483646 h 57"/>
              <a:gd name="T42" fmla="*/ 2147483646 w 133"/>
              <a:gd name="T43" fmla="*/ 2147483646 h 57"/>
              <a:gd name="T44" fmla="*/ 2147483646 w 133"/>
              <a:gd name="T45" fmla="*/ 2147483646 h 57"/>
              <a:gd name="T46" fmla="*/ 2147483646 w 133"/>
              <a:gd name="T47" fmla="*/ 2147483646 h 57"/>
              <a:gd name="T48" fmla="*/ 2147483646 w 133"/>
              <a:gd name="T49" fmla="*/ 2147483646 h 57"/>
              <a:gd name="T50" fmla="*/ 2147483646 w 133"/>
              <a:gd name="T51" fmla="*/ 0 h 57"/>
              <a:gd name="T52" fmla="*/ 0 w 133"/>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3"/>
              <a:gd name="T82" fmla="*/ 0 h 57"/>
              <a:gd name="T83" fmla="*/ 133 w 133"/>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3" h="57">
                <a:moveTo>
                  <a:pt x="0" y="0"/>
                </a:moveTo>
                <a:lnTo>
                  <a:pt x="1" y="7"/>
                </a:lnTo>
                <a:lnTo>
                  <a:pt x="4" y="16"/>
                </a:lnTo>
                <a:lnTo>
                  <a:pt x="7" y="23"/>
                </a:lnTo>
                <a:lnTo>
                  <a:pt x="11" y="32"/>
                </a:lnTo>
                <a:lnTo>
                  <a:pt x="16" y="37"/>
                </a:lnTo>
                <a:lnTo>
                  <a:pt x="23" y="42"/>
                </a:lnTo>
                <a:lnTo>
                  <a:pt x="28" y="46"/>
                </a:lnTo>
                <a:lnTo>
                  <a:pt x="34" y="51"/>
                </a:lnTo>
                <a:lnTo>
                  <a:pt x="43" y="53"/>
                </a:lnTo>
                <a:lnTo>
                  <a:pt x="49" y="56"/>
                </a:lnTo>
                <a:lnTo>
                  <a:pt x="57" y="57"/>
                </a:lnTo>
                <a:lnTo>
                  <a:pt x="62" y="57"/>
                </a:lnTo>
                <a:lnTo>
                  <a:pt x="72" y="57"/>
                </a:lnTo>
                <a:lnTo>
                  <a:pt x="78" y="57"/>
                </a:lnTo>
                <a:lnTo>
                  <a:pt x="87" y="56"/>
                </a:lnTo>
                <a:lnTo>
                  <a:pt x="93" y="53"/>
                </a:lnTo>
                <a:lnTo>
                  <a:pt x="100" y="48"/>
                </a:lnTo>
                <a:lnTo>
                  <a:pt x="106" y="43"/>
                </a:lnTo>
                <a:lnTo>
                  <a:pt x="112" y="40"/>
                </a:lnTo>
                <a:lnTo>
                  <a:pt x="116" y="35"/>
                </a:lnTo>
                <a:lnTo>
                  <a:pt x="121" y="28"/>
                </a:lnTo>
                <a:lnTo>
                  <a:pt x="127" y="21"/>
                </a:lnTo>
                <a:lnTo>
                  <a:pt x="130" y="16"/>
                </a:lnTo>
                <a:lnTo>
                  <a:pt x="133" y="6"/>
                </a:lnTo>
                <a:lnTo>
                  <a:pt x="133"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5" name="Freeform 87">
            <a:extLst>
              <a:ext uri="{FF2B5EF4-FFF2-40B4-BE49-F238E27FC236}">
                <a16:creationId xmlns:a16="http://schemas.microsoft.com/office/drawing/2014/main" id="{1E731D48-280F-3447-807B-94836116CA69}"/>
              </a:ext>
            </a:extLst>
          </p:cNvPr>
          <p:cNvSpPr>
            <a:spLocks noChangeArrowheads="1"/>
          </p:cNvSpPr>
          <p:nvPr/>
        </p:nvSpPr>
        <p:spPr bwMode="auto">
          <a:xfrm>
            <a:off x="4379839" y="2627710"/>
            <a:ext cx="116485" cy="38100"/>
          </a:xfrm>
          <a:custGeom>
            <a:avLst/>
            <a:gdLst>
              <a:gd name="T0" fmla="*/ 0 w 134"/>
              <a:gd name="T1" fmla="*/ 0 h 57"/>
              <a:gd name="T2" fmla="*/ 2147483646 w 134"/>
              <a:gd name="T3" fmla="*/ 2147483646 h 57"/>
              <a:gd name="T4" fmla="*/ 2147483646 w 134"/>
              <a:gd name="T5" fmla="*/ 2147483646 h 57"/>
              <a:gd name="T6" fmla="*/ 2147483646 w 134"/>
              <a:gd name="T7" fmla="*/ 2147483646 h 57"/>
              <a:gd name="T8" fmla="*/ 2147483646 w 134"/>
              <a:gd name="T9" fmla="*/ 2147483646 h 57"/>
              <a:gd name="T10" fmla="*/ 2147483646 w 134"/>
              <a:gd name="T11" fmla="*/ 2147483646 h 57"/>
              <a:gd name="T12" fmla="*/ 2147483646 w 134"/>
              <a:gd name="T13" fmla="*/ 2147483646 h 57"/>
              <a:gd name="T14" fmla="*/ 2147483646 w 134"/>
              <a:gd name="T15" fmla="*/ 2147483646 h 57"/>
              <a:gd name="T16" fmla="*/ 2147483646 w 134"/>
              <a:gd name="T17" fmla="*/ 2147483646 h 57"/>
              <a:gd name="T18" fmla="*/ 2147483646 w 134"/>
              <a:gd name="T19" fmla="*/ 2147483646 h 57"/>
              <a:gd name="T20" fmla="*/ 2147483646 w 134"/>
              <a:gd name="T21" fmla="*/ 2147483646 h 57"/>
              <a:gd name="T22" fmla="*/ 2147483646 w 134"/>
              <a:gd name="T23" fmla="*/ 2147483646 h 57"/>
              <a:gd name="T24" fmla="*/ 2147483646 w 134"/>
              <a:gd name="T25" fmla="*/ 2147483646 h 57"/>
              <a:gd name="T26" fmla="*/ 2147483646 w 134"/>
              <a:gd name="T27" fmla="*/ 2147483646 h 57"/>
              <a:gd name="T28" fmla="*/ 2147483646 w 134"/>
              <a:gd name="T29" fmla="*/ 2147483646 h 57"/>
              <a:gd name="T30" fmla="*/ 2147483646 w 134"/>
              <a:gd name="T31" fmla="*/ 2147483646 h 57"/>
              <a:gd name="T32" fmla="*/ 2147483646 w 134"/>
              <a:gd name="T33" fmla="*/ 2147483646 h 57"/>
              <a:gd name="T34" fmla="*/ 2147483646 w 134"/>
              <a:gd name="T35" fmla="*/ 2147483646 h 57"/>
              <a:gd name="T36" fmla="*/ 2147483646 w 134"/>
              <a:gd name="T37" fmla="*/ 2147483646 h 57"/>
              <a:gd name="T38" fmla="*/ 2147483646 w 134"/>
              <a:gd name="T39" fmla="*/ 2147483646 h 57"/>
              <a:gd name="T40" fmla="*/ 2147483646 w 134"/>
              <a:gd name="T41" fmla="*/ 2147483646 h 57"/>
              <a:gd name="T42" fmla="*/ 2147483646 w 134"/>
              <a:gd name="T43" fmla="*/ 2147483646 h 57"/>
              <a:gd name="T44" fmla="*/ 2147483646 w 134"/>
              <a:gd name="T45" fmla="*/ 2147483646 h 57"/>
              <a:gd name="T46" fmla="*/ 2147483646 w 134"/>
              <a:gd name="T47" fmla="*/ 2147483646 h 57"/>
              <a:gd name="T48" fmla="*/ 2147483646 w 134"/>
              <a:gd name="T49" fmla="*/ 2147483646 h 57"/>
              <a:gd name="T50" fmla="*/ 2147483646 w 134"/>
              <a:gd name="T51" fmla="*/ 0 h 57"/>
              <a:gd name="T52" fmla="*/ 0 w 134"/>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4"/>
              <a:gd name="T82" fmla="*/ 0 h 57"/>
              <a:gd name="T83" fmla="*/ 134 w 134"/>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4" h="57">
                <a:moveTo>
                  <a:pt x="0" y="0"/>
                </a:moveTo>
                <a:lnTo>
                  <a:pt x="2" y="7"/>
                </a:lnTo>
                <a:lnTo>
                  <a:pt x="4" y="16"/>
                </a:lnTo>
                <a:lnTo>
                  <a:pt x="10" y="23"/>
                </a:lnTo>
                <a:lnTo>
                  <a:pt x="13" y="32"/>
                </a:lnTo>
                <a:lnTo>
                  <a:pt x="17" y="37"/>
                </a:lnTo>
                <a:lnTo>
                  <a:pt x="25" y="42"/>
                </a:lnTo>
                <a:lnTo>
                  <a:pt x="29" y="46"/>
                </a:lnTo>
                <a:lnTo>
                  <a:pt x="38" y="51"/>
                </a:lnTo>
                <a:lnTo>
                  <a:pt x="43" y="53"/>
                </a:lnTo>
                <a:lnTo>
                  <a:pt x="49" y="56"/>
                </a:lnTo>
                <a:lnTo>
                  <a:pt x="57" y="57"/>
                </a:lnTo>
                <a:lnTo>
                  <a:pt x="65" y="57"/>
                </a:lnTo>
                <a:lnTo>
                  <a:pt x="72" y="57"/>
                </a:lnTo>
                <a:lnTo>
                  <a:pt x="79" y="57"/>
                </a:lnTo>
                <a:lnTo>
                  <a:pt x="88" y="56"/>
                </a:lnTo>
                <a:lnTo>
                  <a:pt x="94" y="53"/>
                </a:lnTo>
                <a:lnTo>
                  <a:pt x="102" y="48"/>
                </a:lnTo>
                <a:lnTo>
                  <a:pt x="105" y="43"/>
                </a:lnTo>
                <a:lnTo>
                  <a:pt x="113" y="40"/>
                </a:lnTo>
                <a:lnTo>
                  <a:pt x="118" y="35"/>
                </a:lnTo>
                <a:lnTo>
                  <a:pt x="122" y="28"/>
                </a:lnTo>
                <a:lnTo>
                  <a:pt x="127" y="21"/>
                </a:lnTo>
                <a:lnTo>
                  <a:pt x="130" y="16"/>
                </a:lnTo>
                <a:lnTo>
                  <a:pt x="132" y="6"/>
                </a:lnTo>
                <a:lnTo>
                  <a:pt x="134"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6" name="Rectangle 88">
            <a:extLst>
              <a:ext uri="{FF2B5EF4-FFF2-40B4-BE49-F238E27FC236}">
                <a16:creationId xmlns:a16="http://schemas.microsoft.com/office/drawing/2014/main" id="{42DA1DFC-B9AC-3649-9AF4-D87603382B7C}"/>
              </a:ext>
            </a:extLst>
          </p:cNvPr>
          <p:cNvSpPr>
            <a:spLocks noChangeArrowheads="1"/>
          </p:cNvSpPr>
          <p:nvPr/>
        </p:nvSpPr>
        <p:spPr bwMode="auto">
          <a:xfrm>
            <a:off x="4244392" y="2824163"/>
            <a:ext cx="25735" cy="155972"/>
          </a:xfrm>
          <a:prstGeom prst="rect">
            <a:avLst/>
          </a:prstGeom>
          <a:solidFill>
            <a:srgbClr val="0000DC"/>
          </a:solidFill>
          <a:ln w="50800">
            <a:solidFill>
              <a:srgbClr val="FFFFFF"/>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7" name="Freeform 91">
            <a:extLst>
              <a:ext uri="{FF2B5EF4-FFF2-40B4-BE49-F238E27FC236}">
                <a16:creationId xmlns:a16="http://schemas.microsoft.com/office/drawing/2014/main" id="{23DF0554-08CB-714E-853D-96CDDEAF042C}"/>
              </a:ext>
            </a:extLst>
          </p:cNvPr>
          <p:cNvSpPr>
            <a:spLocks noChangeArrowheads="1"/>
          </p:cNvSpPr>
          <p:nvPr/>
        </p:nvSpPr>
        <p:spPr bwMode="auto">
          <a:xfrm>
            <a:off x="4019549" y="2437210"/>
            <a:ext cx="470002" cy="163115"/>
          </a:xfrm>
          <a:custGeom>
            <a:avLst/>
            <a:gdLst>
              <a:gd name="T0" fmla="*/ 0 w 544"/>
              <a:gd name="T1" fmla="*/ 2147483646 h 244"/>
              <a:gd name="T2" fmla="*/ 2147483646 w 544"/>
              <a:gd name="T3" fmla="*/ 2147483646 h 244"/>
              <a:gd name="T4" fmla="*/ 2147483646 w 544"/>
              <a:gd name="T5" fmla="*/ 2147483646 h 244"/>
              <a:gd name="T6" fmla="*/ 2147483646 w 544"/>
              <a:gd name="T7" fmla="*/ 2147483646 h 244"/>
              <a:gd name="T8" fmla="*/ 2147483646 w 544"/>
              <a:gd name="T9" fmla="*/ 2147483646 h 244"/>
              <a:gd name="T10" fmla="*/ 2147483646 w 544"/>
              <a:gd name="T11" fmla="*/ 2147483646 h 244"/>
              <a:gd name="T12" fmla="*/ 2147483646 w 544"/>
              <a:gd name="T13" fmla="*/ 2147483646 h 244"/>
              <a:gd name="T14" fmla="*/ 2147483646 w 544"/>
              <a:gd name="T15" fmla="*/ 2147483646 h 244"/>
              <a:gd name="T16" fmla="*/ 2147483646 w 544"/>
              <a:gd name="T17" fmla="*/ 2147483646 h 244"/>
              <a:gd name="T18" fmla="*/ 2147483646 w 544"/>
              <a:gd name="T19" fmla="*/ 2147483646 h 244"/>
              <a:gd name="T20" fmla="*/ 2147483646 w 544"/>
              <a:gd name="T21" fmla="*/ 2147483646 h 244"/>
              <a:gd name="T22" fmla="*/ 2147483646 w 544"/>
              <a:gd name="T23" fmla="*/ 2147483646 h 244"/>
              <a:gd name="T24" fmla="*/ 2147483646 w 544"/>
              <a:gd name="T25" fmla="*/ 2147483646 h 244"/>
              <a:gd name="T26" fmla="*/ 2147483646 w 544"/>
              <a:gd name="T27" fmla="*/ 2147483646 h 244"/>
              <a:gd name="T28" fmla="*/ 2147483646 w 544"/>
              <a:gd name="T29" fmla="*/ 2147483646 h 244"/>
              <a:gd name="T30" fmla="*/ 2147483646 w 544"/>
              <a:gd name="T31" fmla="*/ 2147483646 h 244"/>
              <a:gd name="T32" fmla="*/ 2147483646 w 544"/>
              <a:gd name="T33" fmla="*/ 2147483646 h 244"/>
              <a:gd name="T34" fmla="*/ 2147483646 w 544"/>
              <a:gd name="T35" fmla="*/ 2147483646 h 244"/>
              <a:gd name="T36" fmla="*/ 2147483646 w 544"/>
              <a:gd name="T37" fmla="*/ 2147483646 h 244"/>
              <a:gd name="T38" fmla="*/ 2147483646 w 544"/>
              <a:gd name="T39" fmla="*/ 2147483646 h 244"/>
              <a:gd name="T40" fmla="*/ 2147483646 w 544"/>
              <a:gd name="T41" fmla="*/ 2147483646 h 244"/>
              <a:gd name="T42" fmla="*/ 2147483646 w 544"/>
              <a:gd name="T43" fmla="*/ 2147483646 h 244"/>
              <a:gd name="T44" fmla="*/ 2147483646 w 544"/>
              <a:gd name="T45" fmla="*/ 2147483646 h 244"/>
              <a:gd name="T46" fmla="*/ 2147483646 w 544"/>
              <a:gd name="T47" fmla="*/ 2147483646 h 244"/>
              <a:gd name="T48" fmla="*/ 2147483646 w 544"/>
              <a:gd name="T49" fmla="*/ 2147483646 h 244"/>
              <a:gd name="T50" fmla="*/ 2147483646 w 544"/>
              <a:gd name="T51" fmla="*/ 2147483646 h 244"/>
              <a:gd name="T52" fmla="*/ 2147483646 w 544"/>
              <a:gd name="T53" fmla="*/ 2147483646 h 244"/>
              <a:gd name="T54" fmla="*/ 2147483646 w 544"/>
              <a:gd name="T55" fmla="*/ 2147483646 h 244"/>
              <a:gd name="T56" fmla="*/ 2147483646 w 544"/>
              <a:gd name="T57" fmla="*/ 0 h 244"/>
              <a:gd name="T58" fmla="*/ 2147483646 w 544"/>
              <a:gd name="T59" fmla="*/ 0 h 244"/>
              <a:gd name="T60" fmla="*/ 2147483646 w 544"/>
              <a:gd name="T61" fmla="*/ 0 h 244"/>
              <a:gd name="T62" fmla="*/ 2147483646 w 544"/>
              <a:gd name="T63" fmla="*/ 2147483646 h 244"/>
              <a:gd name="T64" fmla="*/ 2147483646 w 544"/>
              <a:gd name="T65" fmla="*/ 2147483646 h 244"/>
              <a:gd name="T66" fmla="*/ 2147483646 w 544"/>
              <a:gd name="T67" fmla="*/ 2147483646 h 244"/>
              <a:gd name="T68" fmla="*/ 2147483646 w 544"/>
              <a:gd name="T69" fmla="*/ 2147483646 h 244"/>
              <a:gd name="T70" fmla="*/ 2147483646 w 544"/>
              <a:gd name="T71" fmla="*/ 2147483646 h 244"/>
              <a:gd name="T72" fmla="*/ 2147483646 w 544"/>
              <a:gd name="T73" fmla="*/ 2147483646 h 244"/>
              <a:gd name="T74" fmla="*/ 2147483646 w 544"/>
              <a:gd name="T75" fmla="*/ 2147483646 h 244"/>
              <a:gd name="T76" fmla="*/ 2147483646 w 544"/>
              <a:gd name="T77" fmla="*/ 2147483646 h 244"/>
              <a:gd name="T78" fmla="*/ 2147483646 w 544"/>
              <a:gd name="T79" fmla="*/ 2147483646 h 244"/>
              <a:gd name="T80" fmla="*/ 2147483646 w 544"/>
              <a:gd name="T81" fmla="*/ 2147483646 h 244"/>
              <a:gd name="T82" fmla="*/ 2147483646 w 544"/>
              <a:gd name="T83" fmla="*/ 2147483646 h 244"/>
              <a:gd name="T84" fmla="*/ 2147483646 w 544"/>
              <a:gd name="T85" fmla="*/ 2147483646 h 244"/>
              <a:gd name="T86" fmla="*/ 2147483646 w 544"/>
              <a:gd name="T87" fmla="*/ 2147483646 h 244"/>
              <a:gd name="T88" fmla="*/ 2147483646 w 544"/>
              <a:gd name="T89" fmla="*/ 2147483646 h 244"/>
              <a:gd name="T90" fmla="*/ 2147483646 w 544"/>
              <a:gd name="T91" fmla="*/ 2147483646 h 244"/>
              <a:gd name="T92" fmla="*/ 2147483646 w 544"/>
              <a:gd name="T93" fmla="*/ 2147483646 h 244"/>
              <a:gd name="T94" fmla="*/ 2147483646 w 544"/>
              <a:gd name="T95" fmla="*/ 2147483646 h 244"/>
              <a:gd name="T96" fmla="*/ 2147483646 w 544"/>
              <a:gd name="T97" fmla="*/ 2147483646 h 244"/>
              <a:gd name="T98" fmla="*/ 2147483646 w 544"/>
              <a:gd name="T99" fmla="*/ 2147483646 h 244"/>
              <a:gd name="T100" fmla="*/ 2147483646 w 544"/>
              <a:gd name="T101" fmla="*/ 2147483646 h 244"/>
              <a:gd name="T102" fmla="*/ 2147483646 w 544"/>
              <a:gd name="T103" fmla="*/ 2147483646 h 244"/>
              <a:gd name="T104" fmla="*/ 2147483646 w 544"/>
              <a:gd name="T105" fmla="*/ 2147483646 h 244"/>
              <a:gd name="T106" fmla="*/ 2147483646 w 544"/>
              <a:gd name="T107" fmla="*/ 2147483646 h 244"/>
              <a:gd name="T108" fmla="*/ 2147483646 w 544"/>
              <a:gd name="T109" fmla="*/ 2147483646 h 244"/>
              <a:gd name="T110" fmla="*/ 2147483646 w 544"/>
              <a:gd name="T111" fmla="*/ 2147483646 h 244"/>
              <a:gd name="T112" fmla="*/ 2147483646 w 544"/>
              <a:gd name="T113" fmla="*/ 2147483646 h 244"/>
              <a:gd name="T114" fmla="*/ 0 w 544"/>
              <a:gd name="T115" fmla="*/ 2147483646 h 2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4"/>
              <a:gd name="T175" fmla="*/ 0 h 244"/>
              <a:gd name="T176" fmla="*/ 544 w 544"/>
              <a:gd name="T177" fmla="*/ 244 h 2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4" h="244">
                <a:moveTo>
                  <a:pt x="0" y="244"/>
                </a:moveTo>
                <a:lnTo>
                  <a:pt x="544" y="244"/>
                </a:lnTo>
                <a:lnTo>
                  <a:pt x="541" y="230"/>
                </a:lnTo>
                <a:lnTo>
                  <a:pt x="538" y="214"/>
                </a:lnTo>
                <a:lnTo>
                  <a:pt x="536" y="200"/>
                </a:lnTo>
                <a:lnTo>
                  <a:pt x="531" y="186"/>
                </a:lnTo>
                <a:lnTo>
                  <a:pt x="525" y="172"/>
                </a:lnTo>
                <a:lnTo>
                  <a:pt x="520" y="157"/>
                </a:lnTo>
                <a:lnTo>
                  <a:pt x="515" y="144"/>
                </a:lnTo>
                <a:lnTo>
                  <a:pt x="506" y="133"/>
                </a:lnTo>
                <a:lnTo>
                  <a:pt x="497" y="121"/>
                </a:lnTo>
                <a:lnTo>
                  <a:pt x="490" y="107"/>
                </a:lnTo>
                <a:lnTo>
                  <a:pt x="479" y="96"/>
                </a:lnTo>
                <a:lnTo>
                  <a:pt x="472" y="86"/>
                </a:lnTo>
                <a:lnTo>
                  <a:pt x="460" y="74"/>
                </a:lnTo>
                <a:lnTo>
                  <a:pt x="449" y="65"/>
                </a:lnTo>
                <a:lnTo>
                  <a:pt x="438" y="55"/>
                </a:lnTo>
                <a:lnTo>
                  <a:pt x="427" y="45"/>
                </a:lnTo>
                <a:lnTo>
                  <a:pt x="413" y="38"/>
                </a:lnTo>
                <a:lnTo>
                  <a:pt x="401" y="31"/>
                </a:lnTo>
                <a:lnTo>
                  <a:pt x="388" y="25"/>
                </a:lnTo>
                <a:lnTo>
                  <a:pt x="374" y="19"/>
                </a:lnTo>
                <a:lnTo>
                  <a:pt x="361" y="13"/>
                </a:lnTo>
                <a:lnTo>
                  <a:pt x="346" y="10"/>
                </a:lnTo>
                <a:lnTo>
                  <a:pt x="333" y="5"/>
                </a:lnTo>
                <a:lnTo>
                  <a:pt x="317" y="2"/>
                </a:lnTo>
                <a:lnTo>
                  <a:pt x="304" y="1"/>
                </a:lnTo>
                <a:lnTo>
                  <a:pt x="289" y="0"/>
                </a:lnTo>
                <a:lnTo>
                  <a:pt x="275" y="0"/>
                </a:lnTo>
                <a:lnTo>
                  <a:pt x="260" y="0"/>
                </a:lnTo>
                <a:lnTo>
                  <a:pt x="244" y="1"/>
                </a:lnTo>
                <a:lnTo>
                  <a:pt x="229" y="2"/>
                </a:lnTo>
                <a:lnTo>
                  <a:pt x="218" y="4"/>
                </a:lnTo>
                <a:lnTo>
                  <a:pt x="203" y="7"/>
                </a:lnTo>
                <a:lnTo>
                  <a:pt x="187" y="13"/>
                </a:lnTo>
                <a:lnTo>
                  <a:pt x="174" y="18"/>
                </a:lnTo>
                <a:lnTo>
                  <a:pt x="162" y="25"/>
                </a:lnTo>
                <a:lnTo>
                  <a:pt x="148" y="31"/>
                </a:lnTo>
                <a:lnTo>
                  <a:pt x="135" y="35"/>
                </a:lnTo>
                <a:lnTo>
                  <a:pt x="121" y="44"/>
                </a:lnTo>
                <a:lnTo>
                  <a:pt x="109" y="52"/>
                </a:lnTo>
                <a:lnTo>
                  <a:pt x="100" y="63"/>
                </a:lnTo>
                <a:lnTo>
                  <a:pt x="89" y="74"/>
                </a:lnTo>
                <a:lnTo>
                  <a:pt x="77" y="82"/>
                </a:lnTo>
                <a:lnTo>
                  <a:pt x="66" y="91"/>
                </a:lnTo>
                <a:lnTo>
                  <a:pt x="57" y="105"/>
                </a:lnTo>
                <a:lnTo>
                  <a:pt x="48" y="117"/>
                </a:lnTo>
                <a:lnTo>
                  <a:pt x="42" y="130"/>
                </a:lnTo>
                <a:lnTo>
                  <a:pt x="33" y="141"/>
                </a:lnTo>
                <a:lnTo>
                  <a:pt x="27" y="154"/>
                </a:lnTo>
                <a:lnTo>
                  <a:pt x="19" y="168"/>
                </a:lnTo>
                <a:lnTo>
                  <a:pt x="15" y="182"/>
                </a:lnTo>
                <a:lnTo>
                  <a:pt x="11" y="197"/>
                </a:lnTo>
                <a:lnTo>
                  <a:pt x="7" y="211"/>
                </a:lnTo>
                <a:lnTo>
                  <a:pt x="3" y="225"/>
                </a:lnTo>
                <a:lnTo>
                  <a:pt x="2" y="241"/>
                </a:lnTo>
                <a:lnTo>
                  <a:pt x="0" y="244"/>
                </a:lnTo>
                <a:close/>
              </a:path>
            </a:pathLst>
          </a:custGeom>
          <a:solidFill>
            <a:srgbClr val="0000FF"/>
          </a:solidFill>
          <a:ln w="50800">
            <a:solidFill>
              <a:srgbClr val="FFFFFF"/>
            </a:solidFill>
            <a:round/>
            <a:headEnd/>
            <a:tailEnd/>
          </a:ln>
        </p:spPr>
        <p:txBody>
          <a:bodyPr wrap="none"/>
          <a:lstStyle/>
          <a:p>
            <a:endParaRPr lang="en-US" sz="1350"/>
          </a:p>
        </p:txBody>
      </p:sp>
      <p:sp>
        <p:nvSpPr>
          <p:cNvPr id="32818" name="Oval 78">
            <a:extLst>
              <a:ext uri="{FF2B5EF4-FFF2-40B4-BE49-F238E27FC236}">
                <a16:creationId xmlns:a16="http://schemas.microsoft.com/office/drawing/2014/main" id="{88506A4C-A1B6-0C4D-B2D6-03EE468ECA9F}"/>
              </a:ext>
            </a:extLst>
          </p:cNvPr>
          <p:cNvSpPr>
            <a:spLocks noChangeArrowheads="1"/>
          </p:cNvSpPr>
          <p:nvPr/>
        </p:nvSpPr>
        <p:spPr bwMode="auto">
          <a:xfrm>
            <a:off x="3787935" y="2361010"/>
            <a:ext cx="1079514" cy="692944"/>
          </a:xfrm>
          <a:prstGeom prst="ellipse">
            <a:avLst/>
          </a:prstGeom>
          <a:solidFill>
            <a:schemeClr val="bg1"/>
          </a:solidFill>
          <a:ln w="12700">
            <a:solidFill>
              <a:srgbClr val="000000"/>
            </a:solidFill>
            <a:round/>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9" name="Text Box 93">
            <a:extLst>
              <a:ext uri="{FF2B5EF4-FFF2-40B4-BE49-F238E27FC236}">
                <a16:creationId xmlns:a16="http://schemas.microsoft.com/office/drawing/2014/main" id="{A2CE93C5-24D4-BC4C-8039-0E8E8353091A}"/>
              </a:ext>
            </a:extLst>
          </p:cNvPr>
          <p:cNvSpPr txBox="1">
            <a:spLocks noChangeArrowheads="1"/>
          </p:cNvSpPr>
          <p:nvPr/>
        </p:nvSpPr>
        <p:spPr bwMode="auto">
          <a:xfrm>
            <a:off x="3862431" y="2514348"/>
            <a:ext cx="9481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i="1" dirty="0">
                <a:solidFill>
                  <a:srgbClr val="FF0000"/>
                </a:solidFill>
                <a:latin typeface="Helvetica" pitchFamily="2" charset="0"/>
              </a:rPr>
              <a:t>EPA  Programs</a:t>
            </a:r>
          </a:p>
        </p:txBody>
      </p:sp>
      <p:cxnSp>
        <p:nvCxnSpPr>
          <p:cNvPr id="52" name="Straight Arrow Connector 51">
            <a:extLst>
              <a:ext uri="{FF2B5EF4-FFF2-40B4-BE49-F238E27FC236}">
                <a16:creationId xmlns:a16="http://schemas.microsoft.com/office/drawing/2014/main" id="{469A81E8-D86A-0941-BCA0-E3E48AF0F5D1}"/>
              </a:ext>
            </a:extLst>
          </p:cNvPr>
          <p:cNvCxnSpPr>
            <a:endCxn id="32818" idx="0"/>
          </p:cNvCxnSpPr>
          <p:nvPr/>
        </p:nvCxnSpPr>
        <p:spPr bwMode="auto">
          <a:xfrm flipV="1">
            <a:off x="4057475" y="2361010"/>
            <a:ext cx="269540" cy="39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F812552-AC4D-5E44-8009-E54F27A8250B}"/>
              </a:ext>
            </a:extLst>
          </p:cNvPr>
          <p:cNvCxnSpPr>
            <a:stCxn id="32818" idx="5"/>
          </p:cNvCxnSpPr>
          <p:nvPr/>
        </p:nvCxnSpPr>
        <p:spPr bwMode="auto">
          <a:xfrm rot="5400000">
            <a:off x="4572677" y="2892651"/>
            <a:ext cx="76200" cy="196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1BD411F-65A2-4D47-9E68-D0632C72B2D9}"/>
              </a:ext>
            </a:extLst>
          </p:cNvPr>
          <p:cNvCxnSpPr>
            <a:endCxn id="32802" idx="28"/>
          </p:cNvCxnSpPr>
          <p:nvPr/>
        </p:nvCxnSpPr>
        <p:spPr bwMode="auto">
          <a:xfrm rot="10800000">
            <a:off x="3867848" y="2920604"/>
            <a:ext cx="189626" cy="108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0" name="Title 1">
            <a:extLst>
              <a:ext uri="{FF2B5EF4-FFF2-40B4-BE49-F238E27FC236}">
                <a16:creationId xmlns:a16="http://schemas.microsoft.com/office/drawing/2014/main" id="{5ECFE8B0-E337-4740-A32F-CC981B9CD06A}"/>
              </a:ext>
            </a:extLst>
          </p:cNvPr>
          <p:cNvSpPr txBox="1">
            <a:spLocks/>
          </p:cNvSpPr>
          <p:nvPr/>
        </p:nvSpPr>
        <p:spPr>
          <a:xfrm>
            <a:off x="1371600" y="228600"/>
            <a:ext cx="6172200" cy="857250"/>
          </a:xfrm>
          <a:prstGeom prst="rect">
            <a:avLst/>
          </a:prstGeom>
        </p:spPr>
        <p:txBody>
          <a:bodyPr/>
          <a:lstStyle/>
          <a:p>
            <a:pPr algn="ctr" eaLnBrk="1" hangingPunct="1">
              <a:defRPr/>
            </a:pPr>
            <a:r>
              <a:rPr lang="en-US" sz="3000" b="1" dirty="0">
                <a:solidFill>
                  <a:srgbClr val="FFFFCC"/>
                </a:solidFill>
                <a:latin typeface="+mj-lt"/>
                <a:ea typeface="+mj-ea"/>
                <a:cs typeface="+mj-cs"/>
              </a:rPr>
              <a:t>Key players in  EPA Programs</a:t>
            </a:r>
          </a:p>
        </p:txBody>
      </p:sp>
      <p:sp>
        <p:nvSpPr>
          <p:cNvPr id="2" name="Rectangle 1">
            <a:extLst>
              <a:ext uri="{FF2B5EF4-FFF2-40B4-BE49-F238E27FC236}">
                <a16:creationId xmlns:a16="http://schemas.microsoft.com/office/drawing/2014/main" id="{370784C2-4ED8-BA4A-AD81-4C296676D388}"/>
              </a:ext>
            </a:extLst>
          </p:cNvPr>
          <p:cNvSpPr/>
          <p:nvPr/>
        </p:nvSpPr>
        <p:spPr>
          <a:xfrm>
            <a:off x="1579890" y="4479699"/>
            <a:ext cx="1894907" cy="594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068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4450" y="171450"/>
            <a:ext cx="6286500" cy="857250"/>
          </a:xfrm>
        </p:spPr>
        <p:txBody>
          <a:bodyPr>
            <a:noAutofit/>
          </a:bodyPr>
          <a:lstStyle/>
          <a:p>
            <a:r>
              <a:rPr lang="en-US" sz="3000" b="1" dirty="0"/>
              <a:t>How are these laws implemented?   </a:t>
            </a:r>
          </a:p>
        </p:txBody>
      </p:sp>
      <p:sp>
        <p:nvSpPr>
          <p:cNvPr id="2" name="Content Placeholder 1"/>
          <p:cNvSpPr>
            <a:spLocks noGrp="1"/>
          </p:cNvSpPr>
          <p:nvPr>
            <p:ph idx="1"/>
          </p:nvPr>
        </p:nvSpPr>
        <p:spPr>
          <a:xfrm>
            <a:off x="914400" y="1143003"/>
            <a:ext cx="6629400" cy="3394472"/>
          </a:xfrm>
        </p:spPr>
        <p:txBody>
          <a:bodyPr>
            <a:normAutofit/>
          </a:bodyPr>
          <a:lstStyle/>
          <a:p>
            <a:r>
              <a:rPr lang="en-US" dirty="0"/>
              <a:t>EPA sets national goals </a:t>
            </a:r>
          </a:p>
          <a:p>
            <a:endParaRPr lang="en-US" dirty="0"/>
          </a:p>
          <a:p>
            <a:r>
              <a:rPr lang="en-US" dirty="0"/>
              <a:t>States, local agencies and tribes design and implement programs for many programs</a:t>
            </a:r>
          </a:p>
          <a:p>
            <a:endParaRPr lang="en-US" dirty="0"/>
          </a:p>
          <a:p>
            <a:r>
              <a:rPr lang="en-US" dirty="0"/>
              <a:t>EPA responsible for pesticides, new chemicals</a:t>
            </a:r>
          </a:p>
          <a:p>
            <a:endParaRPr lang="en-US" dirty="0"/>
          </a:p>
        </p:txBody>
      </p:sp>
      <p:pic>
        <p:nvPicPr>
          <p:cNvPr id="5" name="Picture 4">
            <a:extLst>
              <a:ext uri="{FF2B5EF4-FFF2-40B4-BE49-F238E27FC236}">
                <a16:creationId xmlns:a16="http://schemas.microsoft.com/office/drawing/2014/main" id="{5E7FEA1D-06A7-1E4B-8BAE-FA91D62CCCE9}"/>
              </a:ext>
            </a:extLst>
          </p:cNvPr>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315200" y="4019735"/>
            <a:ext cx="1328631" cy="981075"/>
          </a:xfrm>
          <a:prstGeom prst="rect">
            <a:avLst/>
          </a:prstGeom>
        </p:spPr>
      </p:pic>
    </p:spTree>
    <p:extLst>
      <p:ext uri="{BB962C8B-B14F-4D97-AF65-F5344CB8AC3E}">
        <p14:creationId xmlns:p14="http://schemas.microsoft.com/office/powerpoint/2010/main" val="617862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 Box 16">
            <a:extLst>
              <a:ext uri="{FF2B5EF4-FFF2-40B4-BE49-F238E27FC236}">
                <a16:creationId xmlns:a16="http://schemas.microsoft.com/office/drawing/2014/main" id="{33FB0B80-B1F6-FD45-909C-A61D14AB0F3B}"/>
              </a:ext>
            </a:extLst>
          </p:cNvPr>
          <p:cNvSpPr txBox="1">
            <a:spLocks noChangeArrowheads="1"/>
          </p:cNvSpPr>
          <p:nvPr/>
        </p:nvSpPr>
        <p:spPr bwMode="auto">
          <a:xfrm>
            <a:off x="3124200" y="2343150"/>
            <a:ext cx="3063240" cy="369332"/>
          </a:xfrm>
          <a:prstGeom prst="rect">
            <a:avLst/>
          </a:prstGeom>
          <a:solidFill>
            <a:schemeClr val="bg1"/>
          </a:solidFill>
          <a:ln w="9525">
            <a:noFill/>
            <a:miter lim="800000"/>
            <a:headEnd/>
            <a:tailEnd/>
          </a:ln>
          <a:effectLst/>
        </p:spPr>
        <p:txBody>
          <a:bodyPr wrap="square" lIns="0" tIns="0" rIns="0" bIns="0">
            <a:spAutoFit/>
          </a:bodyPr>
          <a:lstStyle/>
          <a:p>
            <a:pPr marL="192881" indent="-192881">
              <a:spcBef>
                <a:spcPct val="50000"/>
              </a:spcBef>
              <a:defRPr/>
            </a:pPr>
            <a:r>
              <a:rPr lang="en-US" sz="2400" b="1" dirty="0">
                <a:solidFill>
                  <a:srgbClr val="CC3300"/>
                </a:solidFill>
                <a:effectLst>
                  <a:outerShdw blurRad="38100" dist="38100" dir="2700000" algn="tl">
                    <a:srgbClr val="C0C0C0"/>
                  </a:outerShdw>
                </a:effectLst>
                <a:latin typeface="Arial Unicode MS" pitchFamily="34" charset="-128"/>
              </a:rPr>
              <a:t>Scientific Research</a:t>
            </a:r>
          </a:p>
        </p:txBody>
      </p:sp>
      <p:sp>
        <p:nvSpPr>
          <p:cNvPr id="25" name="Text Box 39">
            <a:extLst>
              <a:ext uri="{FF2B5EF4-FFF2-40B4-BE49-F238E27FC236}">
                <a16:creationId xmlns:a16="http://schemas.microsoft.com/office/drawing/2014/main" id="{CDE762F0-7D2A-5A4B-8572-AF84874421E9}"/>
              </a:ext>
            </a:extLst>
          </p:cNvPr>
          <p:cNvSpPr txBox="1">
            <a:spLocks noChangeArrowheads="1"/>
          </p:cNvSpPr>
          <p:nvPr/>
        </p:nvSpPr>
        <p:spPr bwMode="auto">
          <a:xfrm>
            <a:off x="361950" y="1123950"/>
            <a:ext cx="17716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0050FA"/>
                </a:solidFill>
              </a:rPr>
              <a:t>EPA</a:t>
            </a:r>
            <a:r>
              <a:rPr lang="en-US" altLang="en-US" sz="1350" dirty="0">
                <a:solidFill>
                  <a:srgbClr val="0070C0"/>
                </a:solidFill>
              </a:rPr>
              <a:t> </a:t>
            </a:r>
            <a:r>
              <a:rPr lang="en-US" altLang="en-US" sz="1350" dirty="0"/>
              <a:t>sets science-based national standards (NAAQS)</a:t>
            </a:r>
          </a:p>
        </p:txBody>
      </p:sp>
      <p:sp>
        <p:nvSpPr>
          <p:cNvPr id="26" name="AutoShape 10">
            <a:extLst>
              <a:ext uri="{FF2B5EF4-FFF2-40B4-BE49-F238E27FC236}">
                <a16:creationId xmlns:a16="http://schemas.microsoft.com/office/drawing/2014/main" id="{4EE3FCF1-DCC5-C642-9CD7-0028030F454C}"/>
              </a:ext>
            </a:extLst>
          </p:cNvPr>
          <p:cNvSpPr>
            <a:spLocks noChangeArrowheads="1"/>
          </p:cNvSpPr>
          <p:nvPr/>
        </p:nvSpPr>
        <p:spPr bwMode="auto">
          <a:xfrm>
            <a:off x="5181600" y="1581150"/>
            <a:ext cx="1143000" cy="2133600"/>
          </a:xfrm>
          <a:prstGeom prst="curvedLef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7" name="AutoShape 11">
            <a:extLst>
              <a:ext uri="{FF2B5EF4-FFF2-40B4-BE49-F238E27FC236}">
                <a16:creationId xmlns:a16="http://schemas.microsoft.com/office/drawing/2014/main" id="{01DDE556-8869-1E4D-A824-E7F6B92F9388}"/>
              </a:ext>
            </a:extLst>
          </p:cNvPr>
          <p:cNvSpPr>
            <a:spLocks noChangeArrowheads="1"/>
          </p:cNvSpPr>
          <p:nvPr/>
        </p:nvSpPr>
        <p:spPr bwMode="auto">
          <a:xfrm flipV="1">
            <a:off x="2438400" y="1428750"/>
            <a:ext cx="1143000" cy="2133600"/>
          </a:xfrm>
          <a:prstGeom prst="curvedRigh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9" name="Rectangle 28">
            <a:extLst>
              <a:ext uri="{FF2B5EF4-FFF2-40B4-BE49-F238E27FC236}">
                <a16:creationId xmlns:a16="http://schemas.microsoft.com/office/drawing/2014/main" id="{A4888CAF-892B-F74F-A054-6E85B9E1F602}"/>
              </a:ext>
            </a:extLst>
          </p:cNvPr>
          <p:cNvSpPr/>
          <p:nvPr/>
        </p:nvSpPr>
        <p:spPr>
          <a:xfrm>
            <a:off x="3505200" y="8191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Determine  Emissions Reductions</a:t>
            </a:r>
          </a:p>
        </p:txBody>
      </p:sp>
      <p:sp>
        <p:nvSpPr>
          <p:cNvPr id="30" name="Rectangle 2">
            <a:extLst>
              <a:ext uri="{FF2B5EF4-FFF2-40B4-BE49-F238E27FC236}">
                <a16:creationId xmlns:a16="http://schemas.microsoft.com/office/drawing/2014/main" id="{A3493FFE-8481-9E48-9D6D-FCE10C728895}"/>
              </a:ext>
            </a:extLst>
          </p:cNvPr>
          <p:cNvSpPr>
            <a:spLocks noChangeArrowheads="1"/>
          </p:cNvSpPr>
          <p:nvPr/>
        </p:nvSpPr>
        <p:spPr bwMode="auto">
          <a:xfrm>
            <a:off x="762000" y="57150"/>
            <a:ext cx="876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1111FB"/>
                </a:solidFill>
                <a:latin typeface="Tahoma" panose="020B0604030504040204" pitchFamily="34" charset="0"/>
                <a:cs typeface="Tahoma" panose="020B0604030504040204" pitchFamily="34" charset="0"/>
              </a:rPr>
              <a:t>Air Quality Management - 1970</a:t>
            </a:r>
          </a:p>
        </p:txBody>
      </p:sp>
      <p:sp>
        <p:nvSpPr>
          <p:cNvPr id="31" name="Rectangle 30">
            <a:extLst>
              <a:ext uri="{FF2B5EF4-FFF2-40B4-BE49-F238E27FC236}">
                <a16:creationId xmlns:a16="http://schemas.microsoft.com/office/drawing/2014/main" id="{CD26AA19-3B74-E84C-A3D6-6DCCC8D2C033}"/>
              </a:ext>
            </a:extLst>
          </p:cNvPr>
          <p:cNvSpPr/>
          <p:nvPr/>
        </p:nvSpPr>
        <p:spPr>
          <a:xfrm>
            <a:off x="304800" y="4087793"/>
            <a:ext cx="2819400" cy="954107"/>
          </a:xfrm>
          <a:prstGeom prst="rect">
            <a:avLst/>
          </a:prstGeom>
        </p:spPr>
        <p:txBody>
          <a:bodyPr wrap="square">
            <a:spAutoFit/>
          </a:bodyPr>
          <a:lstStyle/>
          <a:p>
            <a:pPr eaLnBrk="1" hangingPunct="1">
              <a:defRPr/>
            </a:pPr>
            <a:r>
              <a:rPr lang="en-US" sz="2800" b="1" i="1" dirty="0">
                <a:solidFill>
                  <a:srgbClr val="C00000"/>
                </a:solidFill>
                <a:latin typeface="+mn-lt"/>
              </a:rPr>
              <a:t>The US approach is a Hybrid!</a:t>
            </a:r>
          </a:p>
        </p:txBody>
      </p:sp>
      <p:sp>
        <p:nvSpPr>
          <p:cNvPr id="33" name="AutoShape 12">
            <a:extLst>
              <a:ext uri="{FF2B5EF4-FFF2-40B4-BE49-F238E27FC236}">
                <a16:creationId xmlns:a16="http://schemas.microsoft.com/office/drawing/2014/main" id="{2D9346C5-3634-D344-8D2D-7B45E5388130}"/>
              </a:ext>
            </a:extLst>
          </p:cNvPr>
          <p:cNvSpPr>
            <a:spLocks noChangeArrowheads="1"/>
          </p:cNvSpPr>
          <p:nvPr/>
        </p:nvSpPr>
        <p:spPr bwMode="auto">
          <a:xfrm rot="1139363">
            <a:off x="1877989" y="748773"/>
            <a:ext cx="1654222" cy="578995"/>
          </a:xfrm>
          <a:prstGeom prst="rightArrow">
            <a:avLst>
              <a:gd name="adj1" fmla="val 37914"/>
              <a:gd name="adj2" fmla="val 72585"/>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2" name="Rectangle 31">
            <a:extLst>
              <a:ext uri="{FF2B5EF4-FFF2-40B4-BE49-F238E27FC236}">
                <a16:creationId xmlns:a16="http://schemas.microsoft.com/office/drawing/2014/main" id="{CC591537-3D01-F147-8FC2-503B4D4BAFC0}"/>
              </a:ext>
            </a:extLst>
          </p:cNvPr>
          <p:cNvSpPr/>
          <p:nvPr/>
        </p:nvSpPr>
        <p:spPr>
          <a:xfrm>
            <a:off x="3583677" y="35623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Implement and Enforce Strategies</a:t>
            </a:r>
          </a:p>
        </p:txBody>
      </p:sp>
      <p:sp>
        <p:nvSpPr>
          <p:cNvPr id="28" name="Rectangle 27">
            <a:extLst>
              <a:ext uri="{FF2B5EF4-FFF2-40B4-BE49-F238E27FC236}">
                <a16:creationId xmlns:a16="http://schemas.microsoft.com/office/drawing/2014/main" id="{B415C010-85C1-274F-A47E-8ABC6A631D85}"/>
              </a:ext>
            </a:extLst>
          </p:cNvPr>
          <p:cNvSpPr/>
          <p:nvPr/>
        </p:nvSpPr>
        <p:spPr>
          <a:xfrm>
            <a:off x="304800" y="285750"/>
            <a:ext cx="1676400" cy="838200"/>
          </a:xfrm>
          <a:prstGeom prst="rect">
            <a:avLst/>
          </a:prstGeom>
          <a:solidFill>
            <a:srgbClr val="FBF2AF"/>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Establish Goals</a:t>
            </a:r>
          </a:p>
        </p:txBody>
      </p:sp>
      <p:sp>
        <p:nvSpPr>
          <p:cNvPr id="34" name="Rectangle 33">
            <a:extLst>
              <a:ext uri="{FF2B5EF4-FFF2-40B4-BE49-F238E27FC236}">
                <a16:creationId xmlns:a16="http://schemas.microsoft.com/office/drawing/2014/main" id="{6E8958EA-A16A-454C-ABC8-0CC766E1F08D}"/>
              </a:ext>
            </a:extLst>
          </p:cNvPr>
          <p:cNvSpPr/>
          <p:nvPr/>
        </p:nvSpPr>
        <p:spPr>
          <a:xfrm>
            <a:off x="6705600" y="18097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Develop Programs to achieve</a:t>
            </a:r>
          </a:p>
        </p:txBody>
      </p:sp>
      <p:sp>
        <p:nvSpPr>
          <p:cNvPr id="35" name="Rectangle 34">
            <a:extLst>
              <a:ext uri="{FF2B5EF4-FFF2-40B4-BE49-F238E27FC236}">
                <a16:creationId xmlns:a16="http://schemas.microsoft.com/office/drawing/2014/main" id="{B0B0FF9B-1BD9-7A46-9004-60A7FFEC4E75}"/>
              </a:ext>
            </a:extLst>
          </p:cNvPr>
          <p:cNvSpPr/>
          <p:nvPr/>
        </p:nvSpPr>
        <p:spPr>
          <a:xfrm>
            <a:off x="381000" y="2190750"/>
            <a:ext cx="1676400" cy="838200"/>
          </a:xfrm>
          <a:prstGeom prst="rect">
            <a:avLst/>
          </a:prstGeom>
          <a:solidFill>
            <a:srgbClr val="FBF2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Track and Evaluate Results</a:t>
            </a:r>
          </a:p>
        </p:txBody>
      </p:sp>
      <p:sp>
        <p:nvSpPr>
          <p:cNvPr id="36" name="Rectangle 23">
            <a:extLst>
              <a:ext uri="{FF2B5EF4-FFF2-40B4-BE49-F238E27FC236}">
                <a16:creationId xmlns:a16="http://schemas.microsoft.com/office/drawing/2014/main" id="{6F167E8E-7693-3C43-B3D7-E09C34BAFB78}"/>
              </a:ext>
            </a:extLst>
          </p:cNvPr>
          <p:cNvSpPr>
            <a:spLocks noChangeArrowheads="1"/>
          </p:cNvSpPr>
          <p:nvPr/>
        </p:nvSpPr>
        <p:spPr bwMode="auto">
          <a:xfrm>
            <a:off x="6629400" y="2647950"/>
            <a:ext cx="2438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develop implementation plans.  </a:t>
            </a:r>
          </a:p>
          <a:p>
            <a:pPr eaLnBrk="1" hangingPunct="1"/>
            <a:r>
              <a:rPr lang="en-US" altLang="en-US" sz="1350" b="1" dirty="0">
                <a:solidFill>
                  <a:srgbClr val="0050FA"/>
                </a:solidFill>
              </a:rPr>
              <a:t>EPA</a:t>
            </a:r>
            <a:r>
              <a:rPr lang="en-US" altLang="en-US" sz="1350" dirty="0"/>
              <a:t> reviews plans.</a:t>
            </a:r>
          </a:p>
          <a:p>
            <a:pPr eaLnBrk="1" hangingPunct="1"/>
            <a:endParaRPr lang="en-US" altLang="en-US" sz="1350" dirty="0"/>
          </a:p>
          <a:p>
            <a:pPr eaLnBrk="1" hangingPunct="1"/>
            <a:r>
              <a:rPr lang="en-US" altLang="en-US" sz="1350" b="1" dirty="0">
                <a:solidFill>
                  <a:srgbClr val="0050FA"/>
                </a:solidFill>
              </a:rPr>
              <a:t>EPA</a:t>
            </a:r>
            <a:r>
              <a:rPr lang="en-US" altLang="en-US" sz="1350" b="1" dirty="0"/>
              <a:t> </a:t>
            </a:r>
            <a:r>
              <a:rPr lang="en-US" altLang="en-US" sz="1350" dirty="0"/>
              <a:t>sets </a:t>
            </a:r>
            <a:r>
              <a:rPr lang="en-US" altLang="en-US" sz="1350" b="1" dirty="0"/>
              <a:t>technology-based</a:t>
            </a:r>
            <a:r>
              <a:rPr lang="en-US" altLang="en-US" sz="1350" dirty="0"/>
              <a:t> national standards for vehicles, new major stationary sources, more</a:t>
            </a:r>
          </a:p>
        </p:txBody>
      </p:sp>
      <p:sp>
        <p:nvSpPr>
          <p:cNvPr id="37" name="Rectangle 22">
            <a:extLst>
              <a:ext uri="{FF2B5EF4-FFF2-40B4-BE49-F238E27FC236}">
                <a16:creationId xmlns:a16="http://schemas.microsoft.com/office/drawing/2014/main" id="{31AD0B1B-6B5E-7449-975E-4506284A1BC2}"/>
              </a:ext>
            </a:extLst>
          </p:cNvPr>
          <p:cNvSpPr>
            <a:spLocks noChangeArrowheads="1"/>
          </p:cNvSpPr>
          <p:nvPr/>
        </p:nvSpPr>
        <p:spPr bwMode="auto">
          <a:xfrm>
            <a:off x="3505200" y="4426119"/>
            <a:ext cx="22882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t>Sources</a:t>
            </a:r>
            <a:r>
              <a:rPr lang="en-US" altLang="en-US" sz="1350" dirty="0"/>
              <a:t> comply with rules   </a:t>
            </a:r>
          </a:p>
          <a:p>
            <a:pPr eaLnBrk="1" hangingPunct="1"/>
            <a:r>
              <a:rPr lang="en-US" altLang="en-US" sz="1350" b="1" dirty="0">
                <a:solidFill>
                  <a:srgbClr val="FF0000"/>
                </a:solidFill>
              </a:rPr>
              <a:t>States</a:t>
            </a:r>
            <a:r>
              <a:rPr lang="en-US" altLang="en-US" sz="1350" b="1" dirty="0"/>
              <a:t> and </a:t>
            </a:r>
            <a:r>
              <a:rPr lang="en-US" altLang="en-US" sz="1350" b="1" dirty="0">
                <a:solidFill>
                  <a:srgbClr val="0050FA"/>
                </a:solidFill>
              </a:rPr>
              <a:t>EPA</a:t>
            </a:r>
            <a:r>
              <a:rPr lang="en-US" altLang="en-US" sz="1350" b="1" dirty="0">
                <a:solidFill>
                  <a:srgbClr val="0070C0"/>
                </a:solidFill>
              </a:rPr>
              <a:t> </a:t>
            </a:r>
            <a:r>
              <a:rPr lang="en-US" altLang="en-US" sz="1350" i="1" dirty="0"/>
              <a:t>enforce</a:t>
            </a:r>
            <a:r>
              <a:rPr lang="en-US" altLang="en-US" sz="1350" dirty="0"/>
              <a:t> </a:t>
            </a:r>
          </a:p>
        </p:txBody>
      </p:sp>
      <p:sp>
        <p:nvSpPr>
          <p:cNvPr id="38" name="Rectangle 16">
            <a:extLst>
              <a:ext uri="{FF2B5EF4-FFF2-40B4-BE49-F238E27FC236}">
                <a16:creationId xmlns:a16="http://schemas.microsoft.com/office/drawing/2014/main" id="{31DB54E1-8A92-404E-B235-B65AAEB28143}"/>
              </a:ext>
            </a:extLst>
          </p:cNvPr>
          <p:cNvSpPr>
            <a:spLocks noChangeArrowheads="1"/>
          </p:cNvSpPr>
          <p:nvPr/>
        </p:nvSpPr>
        <p:spPr bwMode="auto">
          <a:xfrm>
            <a:off x="457200" y="3105150"/>
            <a:ext cx="16002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a:t>
            </a:r>
            <a:r>
              <a:rPr lang="en-US" altLang="en-US" sz="1350" b="1" dirty="0"/>
              <a:t>monitor</a:t>
            </a:r>
            <a:r>
              <a:rPr lang="en-US" altLang="en-US" sz="1350" dirty="0"/>
              <a:t> to see if standards are achieved</a:t>
            </a:r>
            <a:endParaRPr lang="en-US" altLang="en-US" sz="1350" b="1" dirty="0"/>
          </a:p>
        </p:txBody>
      </p:sp>
      <p:sp>
        <p:nvSpPr>
          <p:cNvPr id="39" name="Text Box 14">
            <a:extLst>
              <a:ext uri="{FF2B5EF4-FFF2-40B4-BE49-F238E27FC236}">
                <a16:creationId xmlns:a16="http://schemas.microsoft.com/office/drawing/2014/main" id="{17B21B52-026C-4C42-BF26-B964DAB3ADEB}"/>
              </a:ext>
            </a:extLst>
          </p:cNvPr>
          <p:cNvSpPr txBox="1">
            <a:spLocks noChangeArrowheads="1"/>
          </p:cNvSpPr>
          <p:nvPr/>
        </p:nvSpPr>
        <p:spPr bwMode="auto">
          <a:xfrm>
            <a:off x="5410200" y="819150"/>
            <a:ext cx="17526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350" b="1" dirty="0">
                <a:solidFill>
                  <a:srgbClr val="FF0000"/>
                </a:solidFill>
              </a:rPr>
              <a:t>States</a:t>
            </a:r>
            <a:r>
              <a:rPr lang="en-US" altLang="en-US" sz="1350" dirty="0"/>
              <a:t> </a:t>
            </a:r>
            <a:r>
              <a:rPr lang="en-US" altLang="en-US" sz="1350" b="1" dirty="0"/>
              <a:t>monitor</a:t>
            </a:r>
            <a:r>
              <a:rPr lang="en-US" altLang="en-US" sz="1350" dirty="0"/>
              <a:t>,  inventories, model reduction strategies</a:t>
            </a:r>
          </a:p>
        </p:txBody>
      </p:sp>
    </p:spTree>
    <p:extLst>
      <p:ext uri="{BB962C8B-B14F-4D97-AF65-F5344CB8AC3E}">
        <p14:creationId xmlns:p14="http://schemas.microsoft.com/office/powerpoint/2010/main" val="25511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990600" y="0"/>
            <a:ext cx="6858000" cy="5121095"/>
          </a:xfrm>
          <a:prstGeom prst="rect">
            <a:avLst/>
          </a:prstGeom>
        </p:spPr>
      </p:pic>
      <p:sp>
        <p:nvSpPr>
          <p:cNvPr id="2" name="TextBox 1">
            <a:extLst>
              <a:ext uri="{FF2B5EF4-FFF2-40B4-BE49-F238E27FC236}">
                <a16:creationId xmlns:a16="http://schemas.microsoft.com/office/drawing/2014/main" id="{0089AFCC-BCAA-F447-A75C-FAAC1D340890}"/>
              </a:ext>
            </a:extLst>
          </p:cNvPr>
          <p:cNvSpPr txBox="1"/>
          <p:nvPr/>
        </p:nvSpPr>
        <p:spPr>
          <a:xfrm>
            <a:off x="5029200" y="4324350"/>
            <a:ext cx="2590800" cy="461665"/>
          </a:xfrm>
          <a:prstGeom prst="rect">
            <a:avLst/>
          </a:prstGeom>
          <a:noFill/>
        </p:spPr>
        <p:txBody>
          <a:bodyPr wrap="square" rtlCol="0">
            <a:spAutoFit/>
          </a:bodyPr>
          <a:lstStyle/>
          <a:p>
            <a:r>
              <a:rPr lang="en-US" sz="2400" dirty="0">
                <a:solidFill>
                  <a:schemeClr val="bg1"/>
                </a:solidFill>
                <a:effectLst>
                  <a:outerShdw blurRad="50800" dist="50800" dir="5400000" algn="ctr" rotWithShape="0">
                    <a:schemeClr val="tx1"/>
                  </a:outerShdw>
                </a:effectLst>
              </a:rPr>
              <a:t>John Bachmann</a:t>
            </a:r>
          </a:p>
        </p:txBody>
      </p:sp>
    </p:spTree>
    <p:extLst>
      <p:ext uri="{BB962C8B-B14F-4D97-AF65-F5344CB8AC3E}">
        <p14:creationId xmlns:p14="http://schemas.microsoft.com/office/powerpoint/2010/main" val="52478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214521"/>
            <a:ext cx="7384472" cy="1061829"/>
          </a:xfrm>
          <a:prstGeom prst="rect">
            <a:avLst/>
          </a:prstGeom>
        </p:spPr>
        <p:txBody>
          <a:bodyPr wrap="square">
            <a:spAutoFit/>
          </a:bodyPr>
          <a:lstStyle/>
          <a:p>
            <a:r>
              <a:rPr lang="en-US" sz="2100" b="1" dirty="0">
                <a:solidFill>
                  <a:srgbClr val="FFFFCC"/>
                </a:solidFill>
              </a:rPr>
              <a:t>These programs have dramatically improved the environment, resulting in significant commercial and recreational benefits. They have also greatly enhanced protection of public health. </a:t>
            </a:r>
            <a:endParaRPr lang="en-US" sz="2100" dirty="0">
              <a:solidFill>
                <a:srgbClr val="FFFFCC"/>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27" y="1581150"/>
            <a:ext cx="7606145" cy="221011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6" t="8046" r="106" b="28736"/>
          <a:stretch/>
        </p:blipFill>
        <p:spPr>
          <a:xfrm>
            <a:off x="670165" y="1566819"/>
            <a:ext cx="7803667" cy="3576681"/>
          </a:xfrm>
          <a:prstGeom prst="rect">
            <a:avLst/>
          </a:prstGeom>
        </p:spPr>
      </p:pic>
      <p:sp>
        <p:nvSpPr>
          <p:cNvPr id="2" name="TextBox 1">
            <a:extLst>
              <a:ext uri="{FF2B5EF4-FFF2-40B4-BE49-F238E27FC236}">
                <a16:creationId xmlns:a16="http://schemas.microsoft.com/office/drawing/2014/main" id="{6BEE788D-906E-5149-9E20-EE4DAFCE8E33}"/>
              </a:ext>
            </a:extLst>
          </p:cNvPr>
          <p:cNvSpPr txBox="1"/>
          <p:nvPr/>
        </p:nvSpPr>
        <p:spPr>
          <a:xfrm>
            <a:off x="466531" y="8490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4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9"/>
                                        </p:tgtEl>
                                      </p:cBhvr>
                                    </p:animEffect>
                                    <p:set>
                                      <p:cBhvr>
                                        <p:cTn id="7"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4556"/>
            <a:ext cx="7467600" cy="5010788"/>
          </a:xfrm>
          <a:prstGeom prst="rect">
            <a:avLst/>
          </a:prstGeom>
        </p:spPr>
      </p:pic>
    </p:spTree>
    <p:extLst>
      <p:ext uri="{BB962C8B-B14F-4D97-AF65-F5344CB8AC3E}">
        <p14:creationId xmlns:p14="http://schemas.microsoft.com/office/powerpoint/2010/main" val="1159313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A8E505-493E-284B-AED7-619B5C4FA807}"/>
              </a:ext>
            </a:extLst>
          </p:cNvPr>
          <p:cNvGrpSpPr/>
          <p:nvPr/>
        </p:nvGrpSpPr>
        <p:grpSpPr>
          <a:xfrm>
            <a:off x="48208" y="76201"/>
            <a:ext cx="9067800" cy="5086349"/>
            <a:chOff x="0" y="-1"/>
            <a:chExt cx="9144000" cy="6781798"/>
          </a:xfrm>
        </p:grpSpPr>
        <p:pic>
          <p:nvPicPr>
            <p:cNvPr id="11" name="Picture 10">
              <a:extLst>
                <a:ext uri="{FF2B5EF4-FFF2-40B4-BE49-F238E27FC236}">
                  <a16:creationId xmlns:a16="http://schemas.microsoft.com/office/drawing/2014/main" id="{881A4DE9-3127-3647-86EB-12EC54234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781798"/>
            </a:xfrm>
            <a:prstGeom prst="rect">
              <a:avLst/>
            </a:prstGeom>
          </p:spPr>
        </p:pic>
        <p:sp>
          <p:nvSpPr>
            <p:cNvPr id="12" name="Title 3">
              <a:extLst>
                <a:ext uri="{FF2B5EF4-FFF2-40B4-BE49-F238E27FC236}">
                  <a16:creationId xmlns:a16="http://schemas.microsoft.com/office/drawing/2014/main" id="{15ADA72D-1570-534A-8F71-384E42BBD574}"/>
                </a:ext>
              </a:extLst>
            </p:cNvPr>
            <p:cNvSpPr txBox="1">
              <a:spLocks/>
            </p:cNvSpPr>
            <p:nvPr/>
          </p:nvSpPr>
          <p:spPr>
            <a:xfrm>
              <a:off x="762000" y="152400"/>
              <a:ext cx="71628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50FA"/>
                  </a:solidFill>
                </a:rPr>
                <a:t>Los Angeles Smog levels</a:t>
              </a:r>
              <a:endParaRPr lang="en-US" sz="3000" b="1" dirty="0">
                <a:solidFill>
                  <a:srgbClr val="0050FA"/>
                </a:solidFill>
              </a:endParaRPr>
            </a:p>
          </p:txBody>
        </p:sp>
        <p:sp>
          <p:nvSpPr>
            <p:cNvPr id="13" name="Rectangle 12">
              <a:extLst>
                <a:ext uri="{FF2B5EF4-FFF2-40B4-BE49-F238E27FC236}">
                  <a16:creationId xmlns:a16="http://schemas.microsoft.com/office/drawing/2014/main" id="{1901D4BC-5C24-3A46-93D1-2D6E7915744E}"/>
                </a:ext>
              </a:extLst>
            </p:cNvPr>
            <p:cNvSpPr/>
            <p:nvPr/>
          </p:nvSpPr>
          <p:spPr>
            <a:xfrm>
              <a:off x="2667000" y="5715000"/>
              <a:ext cx="4572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2"/>
                  </a:solidFill>
                </a:rPr>
                <a:t>  Days above 2008 Ozone standard (0.75 ppm)*</a:t>
              </a:r>
            </a:p>
            <a:p>
              <a:pPr algn="ctr"/>
              <a:r>
                <a:rPr lang="en-US" sz="1350" dirty="0">
                  <a:solidFill>
                    <a:schemeClr val="tx2"/>
                  </a:solidFill>
                </a:rPr>
                <a:t>Maximum 8-hour ozone concentration trend</a:t>
              </a:r>
            </a:p>
          </p:txBody>
        </p:sp>
      </p:grpSp>
    </p:spTree>
    <p:extLst>
      <p:ext uri="{BB962C8B-B14F-4D97-AF65-F5344CB8AC3E}">
        <p14:creationId xmlns:p14="http://schemas.microsoft.com/office/powerpoint/2010/main" val="468680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2186D1A-87E0-B74C-838A-CD3B1714C43E}"/>
              </a:ext>
            </a:extLst>
          </p:cNvPr>
          <p:cNvPicPr>
            <a:picLocks noChangeAspect="1"/>
          </p:cNvPicPr>
          <p:nvPr/>
        </p:nvPicPr>
        <p:blipFill rotWithShape="1">
          <a:blip r:embed="rId3">
            <a:extLst>
              <a:ext uri="{28A0092B-C50C-407E-A947-70E740481C1C}">
                <a14:useLocalDpi xmlns:a14="http://schemas.microsoft.com/office/drawing/2010/main" val="0"/>
              </a:ext>
            </a:extLst>
          </a:blip>
          <a:srcRect t="23023"/>
          <a:stretch/>
        </p:blipFill>
        <p:spPr>
          <a:xfrm>
            <a:off x="152401" y="732770"/>
            <a:ext cx="8686799" cy="4353919"/>
          </a:xfrm>
          <a:prstGeom prst="rect">
            <a:avLst/>
          </a:prstGeom>
        </p:spPr>
      </p:pic>
      <p:sp>
        <p:nvSpPr>
          <p:cNvPr id="6" name="TextBox 5">
            <a:extLst>
              <a:ext uri="{FF2B5EF4-FFF2-40B4-BE49-F238E27FC236}">
                <a16:creationId xmlns:a16="http://schemas.microsoft.com/office/drawing/2014/main" id="{510870C0-76C6-FB48-A064-E62B3DC84131}"/>
              </a:ext>
            </a:extLst>
          </p:cNvPr>
          <p:cNvSpPr txBox="1"/>
          <p:nvPr/>
        </p:nvSpPr>
        <p:spPr>
          <a:xfrm>
            <a:off x="381001" y="209550"/>
            <a:ext cx="8381999" cy="523220"/>
          </a:xfrm>
          <a:prstGeom prst="rect">
            <a:avLst/>
          </a:prstGeom>
          <a:noFill/>
        </p:spPr>
        <p:txBody>
          <a:bodyPr wrap="square" rtlCol="0">
            <a:spAutoFit/>
          </a:bodyPr>
          <a:lstStyle/>
          <a:p>
            <a:r>
              <a:rPr lang="en-US" sz="2800" b="1" dirty="0">
                <a:solidFill>
                  <a:srgbClr val="FFFFCC"/>
                </a:solidFill>
              </a:rPr>
              <a:t>A Clean Air Success Story – benefits, costs, and growth</a:t>
            </a:r>
          </a:p>
        </p:txBody>
      </p:sp>
      <p:sp>
        <p:nvSpPr>
          <p:cNvPr id="8" name="TextBox 3">
            <a:extLst>
              <a:ext uri="{FF2B5EF4-FFF2-40B4-BE49-F238E27FC236}">
                <a16:creationId xmlns:a16="http://schemas.microsoft.com/office/drawing/2014/main" id="{470084F3-C1B9-E446-8BBA-F88EDB58941C}"/>
              </a:ext>
            </a:extLst>
          </p:cNvPr>
          <p:cNvSpPr txBox="1">
            <a:spLocks noChangeArrowheads="1"/>
          </p:cNvSpPr>
          <p:nvPr/>
        </p:nvSpPr>
        <p:spPr bwMode="auto">
          <a:xfrm>
            <a:off x="838200" y="1428750"/>
            <a:ext cx="2743200" cy="738188"/>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Cumulative benefits 1970-90</a:t>
            </a:r>
          </a:p>
          <a:p>
            <a:pPr eaLnBrk="1" hangingPunct="1">
              <a:spcBef>
                <a:spcPct val="0"/>
              </a:spcBef>
              <a:buFontTx/>
              <a:buNone/>
            </a:pPr>
            <a:r>
              <a:rPr lang="en-US" altLang="en-US" sz="1400" b="1" dirty="0">
                <a:solidFill>
                  <a:srgbClr val="0000FF"/>
                </a:solidFill>
                <a:latin typeface="Arial" panose="020B0604020202020204" pitchFamily="34" charset="0"/>
              </a:rPr>
              <a:t> $6 to $50 trillion</a:t>
            </a:r>
          </a:p>
          <a:p>
            <a:pPr eaLnBrk="1" hangingPunct="1">
              <a:spcBef>
                <a:spcPct val="0"/>
              </a:spcBef>
              <a:buFontTx/>
              <a:buNone/>
            </a:pPr>
            <a:r>
              <a:rPr lang="en-US" altLang="en-US" sz="1400" b="1" dirty="0">
                <a:solidFill>
                  <a:srgbClr val="0000FF"/>
                </a:solidFill>
                <a:latin typeface="Arial" panose="020B0604020202020204" pitchFamily="34" charset="0"/>
              </a:rPr>
              <a:t>Cumulative costs - $ 520 billion</a:t>
            </a:r>
          </a:p>
        </p:txBody>
      </p:sp>
      <p:sp>
        <p:nvSpPr>
          <p:cNvPr id="9" name="TextBox 3">
            <a:extLst>
              <a:ext uri="{FF2B5EF4-FFF2-40B4-BE49-F238E27FC236}">
                <a16:creationId xmlns:a16="http://schemas.microsoft.com/office/drawing/2014/main" id="{E497CD7A-F207-6445-8A98-8EACED184B13}"/>
              </a:ext>
            </a:extLst>
          </p:cNvPr>
          <p:cNvSpPr txBox="1">
            <a:spLocks noChangeArrowheads="1"/>
          </p:cNvSpPr>
          <p:nvPr/>
        </p:nvSpPr>
        <p:spPr bwMode="auto">
          <a:xfrm>
            <a:off x="838200" y="1428750"/>
            <a:ext cx="2743200" cy="738664"/>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Projected annual benefits 2020</a:t>
            </a:r>
          </a:p>
          <a:p>
            <a:pPr eaLnBrk="1" hangingPunct="1">
              <a:spcBef>
                <a:spcPct val="0"/>
              </a:spcBef>
              <a:buFontTx/>
              <a:buNone/>
            </a:pPr>
            <a:r>
              <a:rPr lang="en-US" altLang="en-US" sz="1400" b="1" dirty="0">
                <a:solidFill>
                  <a:srgbClr val="0000FF"/>
                </a:solidFill>
                <a:latin typeface="Arial" panose="020B0604020202020204" pitchFamily="34" charset="0"/>
              </a:rPr>
              <a:t>$2 trillion/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a:p>
            <a:pPr eaLnBrk="1" hangingPunct="1">
              <a:spcBef>
                <a:spcPct val="0"/>
              </a:spcBef>
              <a:buFontTx/>
              <a:buNone/>
            </a:pPr>
            <a:r>
              <a:rPr lang="en-US" altLang="en-US" sz="1400" b="1" dirty="0">
                <a:solidFill>
                  <a:srgbClr val="0000FF"/>
                </a:solidFill>
                <a:latin typeface="Arial" panose="020B0604020202020204" pitchFamily="34" charset="0"/>
              </a:rPr>
              <a:t>Annual costs - $65 billion/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559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520394"/>
            <a:ext cx="645795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FFCC"/>
                </a:solidFill>
              </a:rPr>
              <a:t>Major pollutants continue to decrease  </a:t>
            </a:r>
          </a:p>
        </p:txBody>
      </p:sp>
      <p:grpSp>
        <p:nvGrpSpPr>
          <p:cNvPr id="4" name="Group 3">
            <a:extLst>
              <a:ext uri="{FF2B5EF4-FFF2-40B4-BE49-F238E27FC236}">
                <a16:creationId xmlns:a16="http://schemas.microsoft.com/office/drawing/2014/main" id="{04D400B6-FCF4-B74C-95AB-FC9CAFAC0A3A}"/>
              </a:ext>
            </a:extLst>
          </p:cNvPr>
          <p:cNvGrpSpPr/>
          <p:nvPr/>
        </p:nvGrpSpPr>
        <p:grpSpPr>
          <a:xfrm>
            <a:off x="152400" y="2266950"/>
            <a:ext cx="4574801" cy="2724150"/>
            <a:chOff x="378271" y="514350"/>
            <a:chExt cx="8079644" cy="4629150"/>
          </a:xfrm>
        </p:grpSpPr>
        <p:pic>
          <p:nvPicPr>
            <p:cNvPr id="5" name="Picture 4" descr="A close up of a map&#10;&#10;Description automatically generated">
              <a:extLst>
                <a:ext uri="{FF2B5EF4-FFF2-40B4-BE49-F238E27FC236}">
                  <a16:creationId xmlns:a16="http://schemas.microsoft.com/office/drawing/2014/main" id="{1C0B237B-4517-E043-BC15-A32B696226FE}"/>
                </a:ext>
              </a:extLst>
            </p:cNvPr>
            <p:cNvPicPr>
              <a:picLocks noChangeAspect="1"/>
            </p:cNvPicPr>
            <p:nvPr/>
          </p:nvPicPr>
          <p:blipFill rotWithShape="1">
            <a:blip r:embed="rId3">
              <a:extLst>
                <a:ext uri="{28A0092B-C50C-407E-A947-70E740481C1C}">
                  <a14:useLocalDpi xmlns:a14="http://schemas.microsoft.com/office/drawing/2010/main" val="0"/>
                </a:ext>
              </a:extLst>
            </a:blip>
            <a:srcRect t="21009"/>
            <a:stretch/>
          </p:blipFill>
          <p:spPr>
            <a:xfrm>
              <a:off x="378271" y="514350"/>
              <a:ext cx="8079517" cy="4629150"/>
            </a:xfrm>
            <a:prstGeom prst="rect">
              <a:avLst/>
            </a:prstGeom>
          </p:spPr>
        </p:pic>
        <p:sp>
          <p:nvSpPr>
            <p:cNvPr id="6" name="TextBox 5">
              <a:extLst>
                <a:ext uri="{FF2B5EF4-FFF2-40B4-BE49-F238E27FC236}">
                  <a16:creationId xmlns:a16="http://schemas.microsoft.com/office/drawing/2014/main" id="{3C68461D-2F30-314A-97F1-E663FB5687AF}"/>
                </a:ext>
              </a:extLst>
            </p:cNvPr>
            <p:cNvSpPr txBox="1"/>
            <p:nvPr/>
          </p:nvSpPr>
          <p:spPr>
            <a:xfrm>
              <a:off x="3505199" y="2038351"/>
              <a:ext cx="2057400" cy="418404"/>
            </a:xfrm>
            <a:prstGeom prst="rect">
              <a:avLst/>
            </a:prstGeom>
            <a:noFill/>
          </p:spPr>
          <p:txBody>
            <a:bodyPr wrap="square" rtlCol="0">
              <a:spAutoFit/>
            </a:bodyPr>
            <a:lstStyle/>
            <a:p>
              <a:r>
                <a:rPr lang="en-US" sz="1000" dirty="0">
                  <a:ln>
                    <a:solidFill>
                      <a:srgbClr val="92D050"/>
                    </a:solidFill>
                  </a:ln>
                  <a:solidFill>
                    <a:srgbClr val="92D050"/>
                  </a:solidFill>
                  <a:effectLst>
                    <a:outerShdw blurRad="50800" dist="38100" dir="2700000" algn="tl" rotWithShape="0">
                      <a:prstClr val="black">
                        <a:alpha val="40000"/>
                      </a:prstClr>
                    </a:outerShdw>
                  </a:effectLst>
                </a:rPr>
                <a:t>8-hr Ozone </a:t>
              </a:r>
              <a:r>
                <a:rPr lang="en-US" sz="1000" dirty="0">
                  <a:solidFill>
                    <a:srgbClr val="92D050"/>
                  </a:solidFill>
                  <a:effectLst>
                    <a:outerShdw blurRad="50800" dist="38100" dir="2700000" algn="tl" rotWithShape="0">
                      <a:prstClr val="black">
                        <a:alpha val="40000"/>
                      </a:prstClr>
                    </a:outerShdw>
                  </a:effectLst>
                </a:rPr>
                <a:t>trends</a:t>
              </a:r>
            </a:p>
          </p:txBody>
        </p:sp>
        <p:sp>
          <p:nvSpPr>
            <p:cNvPr id="7" name="Rectangle 6">
              <a:extLst>
                <a:ext uri="{FF2B5EF4-FFF2-40B4-BE49-F238E27FC236}">
                  <a16:creationId xmlns:a16="http://schemas.microsoft.com/office/drawing/2014/main" id="{118B3466-7CEF-B749-BDF3-9F1D112D84E1}"/>
                </a:ext>
              </a:extLst>
            </p:cNvPr>
            <p:cNvSpPr/>
            <p:nvPr/>
          </p:nvSpPr>
          <p:spPr>
            <a:xfrm>
              <a:off x="6959700" y="2918996"/>
              <a:ext cx="1498215" cy="418404"/>
            </a:xfrm>
            <a:prstGeom prst="rect">
              <a:avLst/>
            </a:prstGeom>
          </p:spPr>
          <p:txBody>
            <a:bodyPr wrap="none">
              <a:spAutoFit/>
            </a:bodyPr>
            <a:lstStyle/>
            <a:p>
              <a:r>
                <a:rPr lang="en-US" sz="1000" dirty="0">
                  <a:solidFill>
                    <a:srgbClr val="7030A0"/>
                  </a:solidFill>
                  <a:effectLst>
                    <a:outerShdw blurRad="50800" dist="38100" dir="2700000" algn="tl" rotWithShape="0">
                      <a:prstClr val="black">
                        <a:alpha val="40000"/>
                      </a:prstClr>
                    </a:outerShdw>
                  </a:effectLst>
                </a:rPr>
                <a:t>PM</a:t>
              </a:r>
              <a:r>
                <a:rPr lang="en-US" sz="1000" baseline="-25000" dirty="0">
                  <a:solidFill>
                    <a:srgbClr val="7030A0"/>
                  </a:solidFill>
                  <a:effectLst>
                    <a:outerShdw blurRad="50800" dist="38100" dir="2700000" algn="tl" rotWithShape="0">
                      <a:prstClr val="black">
                        <a:alpha val="40000"/>
                      </a:prstClr>
                    </a:outerShdw>
                  </a:effectLst>
                </a:rPr>
                <a:t>2.5</a:t>
              </a:r>
              <a:r>
                <a:rPr lang="en-US" sz="1000" dirty="0">
                  <a:solidFill>
                    <a:srgbClr val="7030A0"/>
                  </a:solidFill>
                  <a:effectLst>
                    <a:outerShdw blurRad="50800" dist="38100" dir="2700000" algn="tl" rotWithShape="0">
                      <a:prstClr val="black">
                        <a:alpha val="40000"/>
                      </a:prstClr>
                    </a:outerShdw>
                  </a:effectLst>
                </a:rPr>
                <a:t> annual</a:t>
              </a:r>
            </a:p>
          </p:txBody>
        </p:sp>
        <p:sp>
          <p:nvSpPr>
            <p:cNvPr id="2" name="Rectangle 1">
              <a:extLst>
                <a:ext uri="{FF2B5EF4-FFF2-40B4-BE49-F238E27FC236}">
                  <a16:creationId xmlns:a16="http://schemas.microsoft.com/office/drawing/2014/main" id="{6374B776-143C-4947-BF8D-7571CF13084D}"/>
                </a:ext>
              </a:extLst>
            </p:cNvPr>
            <p:cNvSpPr/>
            <p:nvPr/>
          </p:nvSpPr>
          <p:spPr>
            <a:xfrm>
              <a:off x="7112000" y="3399790"/>
              <a:ext cx="1305701" cy="418404"/>
            </a:xfrm>
            <a:prstGeom prst="rect">
              <a:avLst/>
            </a:prstGeom>
          </p:spPr>
          <p:txBody>
            <a:bodyPr wrap="none">
              <a:spAutoFit/>
            </a:bodyPr>
            <a:lstStyle/>
            <a:p>
              <a:r>
                <a:rPr lang="en-US" sz="1000" dirty="0">
                  <a:solidFill>
                    <a:srgbClr val="00B050"/>
                  </a:solidFill>
                  <a:effectLst>
                    <a:outerShdw blurRad="50800" dist="38100" dir="2700000" algn="tl" rotWithShape="0">
                      <a:prstClr val="black">
                        <a:alpha val="40000"/>
                      </a:prstClr>
                    </a:outerShdw>
                  </a:effectLst>
                </a:rPr>
                <a:t>PM</a:t>
              </a:r>
              <a:r>
                <a:rPr lang="en-US" sz="1000" baseline="-25000" dirty="0">
                  <a:solidFill>
                    <a:srgbClr val="00B050"/>
                  </a:solidFill>
                  <a:effectLst>
                    <a:outerShdw blurRad="50800" dist="38100" dir="2700000" algn="tl" rotWithShape="0">
                      <a:prstClr val="black">
                        <a:alpha val="40000"/>
                      </a:prstClr>
                    </a:outerShdw>
                  </a:effectLst>
                </a:rPr>
                <a:t>2.5</a:t>
              </a:r>
              <a:r>
                <a:rPr lang="en-US" sz="1000" dirty="0">
                  <a:solidFill>
                    <a:srgbClr val="00B050"/>
                  </a:solidFill>
                  <a:effectLst>
                    <a:outerShdw blurRad="50800" dist="38100" dir="2700000" algn="tl" rotWithShape="0">
                      <a:prstClr val="black">
                        <a:alpha val="40000"/>
                      </a:prstClr>
                    </a:outerShdw>
                  </a:effectLst>
                </a:rPr>
                <a:t> daily</a:t>
              </a:r>
            </a:p>
          </p:txBody>
        </p:sp>
      </p:grpSp>
      <p:sp>
        <p:nvSpPr>
          <p:cNvPr id="8" name="Title 3">
            <a:extLst>
              <a:ext uri="{FF2B5EF4-FFF2-40B4-BE49-F238E27FC236}">
                <a16:creationId xmlns:a16="http://schemas.microsoft.com/office/drawing/2014/main" id="{4223D9AA-E765-7E4F-92DA-84486C4E7CD5}"/>
              </a:ext>
            </a:extLst>
          </p:cNvPr>
          <p:cNvSpPr txBox="1">
            <a:spLocks/>
          </p:cNvSpPr>
          <p:nvPr/>
        </p:nvSpPr>
        <p:spPr>
          <a:xfrm>
            <a:off x="5105400" y="1428750"/>
            <a:ext cx="3733801" cy="5708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CC"/>
                </a:solidFill>
              </a:rPr>
              <a:t>But….</a:t>
            </a:r>
          </a:p>
        </p:txBody>
      </p:sp>
      <p:sp>
        <p:nvSpPr>
          <p:cNvPr id="11" name="TextBox 10">
            <a:extLst>
              <a:ext uri="{FF2B5EF4-FFF2-40B4-BE49-F238E27FC236}">
                <a16:creationId xmlns:a16="http://schemas.microsoft.com/office/drawing/2014/main" id="{9A9DEAC8-9823-D543-9EF6-A5DB985B32CD}"/>
              </a:ext>
            </a:extLst>
          </p:cNvPr>
          <p:cNvSpPr txBox="1"/>
          <p:nvPr/>
        </p:nvSpPr>
        <p:spPr>
          <a:xfrm>
            <a:off x="5143500" y="2172381"/>
            <a:ext cx="3657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10s of thousands of premature deaths/</a:t>
            </a:r>
            <a:r>
              <a:rPr lang="en-US" dirty="0" err="1">
                <a:solidFill>
                  <a:schemeClr val="bg1"/>
                </a:solidFill>
              </a:rPr>
              <a:t>yr</a:t>
            </a:r>
            <a:r>
              <a:rPr lang="en-US" dirty="0">
                <a:solidFill>
                  <a:schemeClr val="bg1"/>
                </a:solidFill>
              </a:rPr>
              <a:t>  remain in the US</a:t>
            </a:r>
          </a:p>
          <a:p>
            <a:pPr marL="285750" indent="-285750">
              <a:buFont typeface="Arial" panose="020B0604020202020204" pitchFamily="34" charset="0"/>
              <a:buChar char="•"/>
            </a:pPr>
            <a:r>
              <a:rPr lang="en-US" dirty="0">
                <a:solidFill>
                  <a:schemeClr val="bg1"/>
                </a:solidFill>
              </a:rPr>
              <a:t>Standards should be strengthened</a:t>
            </a:r>
          </a:p>
          <a:p>
            <a:pPr marL="285750" indent="-285750">
              <a:buFont typeface="Arial" panose="020B0604020202020204" pitchFamily="34" charset="0"/>
              <a:buChar char="•"/>
            </a:pPr>
            <a:r>
              <a:rPr lang="en-US" dirty="0">
                <a:solidFill>
                  <a:schemeClr val="bg1"/>
                </a:solidFill>
              </a:rPr>
              <a:t>Climate </a:t>
            </a:r>
          </a:p>
        </p:txBody>
      </p:sp>
      <p:pic>
        <p:nvPicPr>
          <p:cNvPr id="12" name="Picture 11">
            <a:extLst>
              <a:ext uri="{FF2B5EF4-FFF2-40B4-BE49-F238E27FC236}">
                <a16:creationId xmlns:a16="http://schemas.microsoft.com/office/drawing/2014/main" id="{CD5A82B2-1C23-C441-8BB5-843A110268B4}"/>
              </a:ext>
            </a:extLst>
          </p:cNvPr>
          <p:cNvPicPr>
            <a:picLocks noChangeAspect="1"/>
          </p:cNvPicPr>
          <p:nvPr/>
        </p:nvPicPr>
        <p:blipFill>
          <a:blip r:embed="rId4"/>
          <a:stretch>
            <a:fillRect/>
          </a:stretch>
        </p:blipFill>
        <p:spPr>
          <a:xfrm>
            <a:off x="149673" y="1908119"/>
            <a:ext cx="4574728" cy="3091256"/>
          </a:xfrm>
          <a:prstGeom prst="rect">
            <a:avLst/>
          </a:prstGeom>
        </p:spPr>
      </p:pic>
      <p:sp>
        <p:nvSpPr>
          <p:cNvPr id="13" name="TextBox 12">
            <a:extLst>
              <a:ext uri="{FF2B5EF4-FFF2-40B4-BE49-F238E27FC236}">
                <a16:creationId xmlns:a16="http://schemas.microsoft.com/office/drawing/2014/main" id="{B00BED24-729C-F248-AF40-53A786854A14}"/>
              </a:ext>
            </a:extLst>
          </p:cNvPr>
          <p:cNvSpPr txBox="1"/>
          <p:nvPr/>
        </p:nvSpPr>
        <p:spPr>
          <a:xfrm>
            <a:off x="5181600" y="3409950"/>
            <a:ext cx="3657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Environmental justice – minorities 75% more likely to live near oil and gas facilities, chemical plants</a:t>
            </a:r>
          </a:p>
          <a:p>
            <a:endParaRPr lang="en-US" dirty="0">
              <a:solidFill>
                <a:schemeClr val="bg1"/>
              </a:solidFill>
            </a:endParaRPr>
          </a:p>
        </p:txBody>
      </p:sp>
    </p:spTree>
    <p:extLst>
      <p:ext uri="{BB962C8B-B14F-4D97-AF65-F5344CB8AC3E}">
        <p14:creationId xmlns:p14="http://schemas.microsoft.com/office/powerpoint/2010/main" val="6152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43150" y="209550"/>
            <a:ext cx="4743450" cy="600164"/>
          </a:xfrm>
          <a:prstGeom prst="rect">
            <a:avLst/>
          </a:prstGeom>
          <a:noFill/>
        </p:spPr>
        <p:txBody>
          <a:bodyPr wrap="square" rtlCol="0">
            <a:spAutoFit/>
          </a:bodyPr>
          <a:lstStyle/>
          <a:p>
            <a:r>
              <a:rPr lang="en-US" sz="3300" b="1" dirty="0">
                <a:solidFill>
                  <a:srgbClr val="FFFFCC"/>
                </a:solidFill>
              </a:rPr>
              <a:t>Clean Water Act programs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906141"/>
            <a:ext cx="3428074" cy="4204686"/>
          </a:xfrm>
          <a:prstGeom prst="rect">
            <a:avLst/>
          </a:prstGeom>
        </p:spPr>
      </p:pic>
      <p:sp>
        <p:nvSpPr>
          <p:cNvPr id="6" name="TextBox 5"/>
          <p:cNvSpPr txBox="1"/>
          <p:nvPr/>
        </p:nvSpPr>
        <p:spPr>
          <a:xfrm>
            <a:off x="3371849" y="2705785"/>
            <a:ext cx="666751" cy="323165"/>
          </a:xfrm>
          <a:prstGeom prst="rect">
            <a:avLst/>
          </a:prstGeom>
          <a:solidFill>
            <a:schemeClr val="bg1"/>
          </a:solidFill>
        </p:spPr>
        <p:txBody>
          <a:bodyPr wrap="square" rtlCol="0">
            <a:spAutoFit/>
          </a:bodyPr>
          <a:lstStyle/>
          <a:p>
            <a:r>
              <a:rPr lang="en-US" sz="1500" b="1" dirty="0">
                <a:solidFill>
                  <a:srgbClr val="0000CC"/>
                </a:solidFill>
              </a:rPr>
              <a:t>1966</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9" y="950141"/>
            <a:ext cx="4558997" cy="2764609"/>
          </a:xfrm>
          <a:prstGeom prst="rect">
            <a:avLst/>
          </a:prstGeom>
        </p:spPr>
      </p:pic>
      <p:sp>
        <p:nvSpPr>
          <p:cNvPr id="2" name="Rectangle 1"/>
          <p:cNvSpPr/>
          <p:nvPr/>
        </p:nvSpPr>
        <p:spPr>
          <a:xfrm>
            <a:off x="3254996" y="4786268"/>
            <a:ext cx="783604" cy="300082"/>
          </a:xfrm>
          <a:prstGeom prst="rect">
            <a:avLst/>
          </a:prstGeom>
          <a:solidFill>
            <a:schemeClr val="bg1"/>
          </a:solidFill>
        </p:spPr>
        <p:txBody>
          <a:bodyPr wrap="square">
            <a:spAutoFit/>
          </a:bodyPr>
          <a:lstStyle/>
          <a:p>
            <a:r>
              <a:rPr lang="en-US" sz="1350" b="1" dirty="0">
                <a:solidFill>
                  <a:srgbClr val="0000CC"/>
                </a:solidFill>
              </a:rPr>
              <a:t>Today</a:t>
            </a:r>
          </a:p>
        </p:txBody>
      </p:sp>
      <p:pic>
        <p:nvPicPr>
          <p:cNvPr id="7" name="Picture 6">
            <a:extLst>
              <a:ext uri="{FF2B5EF4-FFF2-40B4-BE49-F238E27FC236}">
                <a16:creationId xmlns:a16="http://schemas.microsoft.com/office/drawing/2014/main" id="{8CDE137A-43B5-7440-9140-FBB53B5CED10}"/>
              </a:ext>
            </a:extLst>
          </p:cNvPr>
          <p:cNvPicPr>
            <a:picLocks noChangeAspect="1"/>
          </p:cNvPicPr>
          <p:nvPr/>
        </p:nvPicPr>
        <p:blipFill rotWithShape="1">
          <a:blip r:embed="rId5"/>
          <a:srcRect t="9326" b="4409"/>
          <a:stretch/>
        </p:blipFill>
        <p:spPr>
          <a:xfrm>
            <a:off x="0" y="895350"/>
            <a:ext cx="9144000" cy="4204686"/>
          </a:xfrm>
          <a:prstGeom prst="rect">
            <a:avLst/>
          </a:prstGeom>
        </p:spPr>
      </p:pic>
    </p:spTree>
    <p:extLst>
      <p:ext uri="{BB962C8B-B14F-4D97-AF65-F5344CB8AC3E}">
        <p14:creationId xmlns:p14="http://schemas.microsoft.com/office/powerpoint/2010/main" val="16812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09550"/>
            <a:ext cx="7943850" cy="465534"/>
          </a:xfrm>
        </p:spPr>
        <p:txBody>
          <a:bodyPr>
            <a:noAutofit/>
          </a:bodyPr>
          <a:lstStyle/>
          <a:p>
            <a:r>
              <a:rPr lang="en-US" dirty="0">
                <a:solidFill>
                  <a:srgbClr val="FFFFCC"/>
                </a:solidFill>
              </a:rPr>
              <a:t>Continuing Water Issue: Nutrient loadings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791"/>
            <a:ext cx="7029450" cy="43047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10890"/>
            <a:ext cx="2955823" cy="1832610"/>
          </a:xfrm>
          <a:prstGeom prst="rect">
            <a:avLst/>
          </a:prstGeom>
        </p:spPr>
      </p:pic>
    </p:spTree>
    <p:extLst>
      <p:ext uri="{BB962C8B-B14F-4D97-AF65-F5344CB8AC3E}">
        <p14:creationId xmlns:p14="http://schemas.microsoft.com/office/powerpoint/2010/main" val="121989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34578"/>
            <a:ext cx="6172200" cy="422672"/>
          </a:xfrm>
        </p:spPr>
        <p:txBody>
          <a:bodyPr>
            <a:noAutofit/>
          </a:bodyPr>
          <a:lstStyle/>
          <a:p>
            <a:r>
              <a:rPr lang="en-US" b="1" dirty="0">
                <a:solidFill>
                  <a:srgbClr val="FFFFCC"/>
                </a:solidFill>
              </a:rPr>
              <a:t>Drinking Water</a:t>
            </a:r>
          </a:p>
        </p:txBody>
      </p:sp>
      <p:grpSp>
        <p:nvGrpSpPr>
          <p:cNvPr id="7" name="Group 6"/>
          <p:cNvGrpSpPr/>
          <p:nvPr/>
        </p:nvGrpSpPr>
        <p:grpSpPr>
          <a:xfrm>
            <a:off x="1562582" y="1200150"/>
            <a:ext cx="6057900" cy="3691171"/>
            <a:chOff x="559443" y="1600200"/>
            <a:chExt cx="8077200" cy="4921560"/>
          </a:xfrm>
        </p:grpSpPr>
        <p:grpSp>
          <p:nvGrpSpPr>
            <p:cNvPr id="5" name="Group 4"/>
            <p:cNvGrpSpPr/>
            <p:nvPr/>
          </p:nvGrpSpPr>
          <p:grpSpPr>
            <a:xfrm>
              <a:off x="559443" y="1600200"/>
              <a:ext cx="8077200" cy="4921560"/>
              <a:chOff x="745931" y="1295400"/>
              <a:chExt cx="6235065" cy="2938948"/>
            </a:xfrm>
          </p:grpSpPr>
          <p:pic>
            <p:nvPicPr>
              <p:cNvPr id="3" name="Picture 2" descr="Teachers%20Guide%20Graphics/Screen%20Shot%202017-02-21%20at%208.10.01%20AM.png"/>
              <p:cNvPicPr/>
              <p:nvPr/>
            </p:nvPicPr>
            <p:blipFill rotWithShape="1">
              <a:blip r:embed="rId3">
                <a:extLst>
                  <a:ext uri="{28A0092B-C50C-407E-A947-70E740481C1C}">
                    <a14:useLocalDpi xmlns:a14="http://schemas.microsoft.com/office/drawing/2010/main" val="0"/>
                  </a:ext>
                </a:extLst>
              </a:blip>
              <a:srcRect l="1725" t="1826" r="907" b="8949"/>
              <a:stretch/>
            </p:blipFill>
            <p:spPr bwMode="auto">
              <a:xfrm>
                <a:off x="745931" y="1295400"/>
                <a:ext cx="6235065" cy="270002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45931" y="3995420"/>
                <a:ext cx="6235064" cy="238928"/>
              </a:xfrm>
              <a:prstGeom prst="rect">
                <a:avLst/>
              </a:prstGeom>
              <a:solidFill>
                <a:schemeClr val="bg1"/>
              </a:solidFill>
            </p:spPr>
            <p:txBody>
              <a:bodyPr wrap="square">
                <a:spAutoFit/>
              </a:bodyPr>
              <a:lstStyle/>
              <a:p>
                <a:pPr algn="ctr"/>
                <a:r>
                  <a:rPr lang="en-US" sz="1350" b="1" dirty="0">
                    <a:solidFill>
                      <a:srgbClr val="0000CC"/>
                    </a:solidFill>
                    <a:latin typeface="Calibri" charset="0"/>
                    <a:ea typeface="Calibri" charset="0"/>
                    <a:cs typeface="Calibri" charset="0"/>
                  </a:rPr>
                  <a:t>Number of drinking water disease outbreaks  1971–2002.</a:t>
                </a:r>
                <a:r>
                  <a:rPr lang="en-US" sz="1350" dirty="0">
                    <a:solidFill>
                      <a:srgbClr val="0000CC"/>
                    </a:solidFill>
                    <a:latin typeface="Calibri" charset="0"/>
                    <a:ea typeface="Calibri" charset="0"/>
                    <a:cs typeface="Calibri" charset="0"/>
                  </a:rPr>
                  <a:t> </a:t>
                </a:r>
                <a:endParaRPr lang="en-US" sz="1350" dirty="0">
                  <a:solidFill>
                    <a:srgbClr val="0000CC"/>
                  </a:solidFill>
                </a:endParaRPr>
              </a:p>
            </p:txBody>
          </p:sp>
        </p:grpSp>
        <p:sp>
          <p:nvSpPr>
            <p:cNvPr id="6" name="Oval 5"/>
            <p:cNvSpPr/>
            <p:nvPr/>
          </p:nvSpPr>
          <p:spPr>
            <a:xfrm>
              <a:off x="6477000" y="2362200"/>
              <a:ext cx="1600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32950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28750" y="454884"/>
            <a:ext cx="6172200" cy="422672"/>
          </a:xfrm>
        </p:spPr>
        <p:txBody>
          <a:bodyPr>
            <a:normAutofit fontScale="90000"/>
          </a:bodyPr>
          <a:lstStyle/>
          <a:p>
            <a:r>
              <a:rPr lang="en-US" b="1" dirty="0">
                <a:solidFill>
                  <a:srgbClr val="FFFFCC"/>
                </a:solidFill>
              </a:rPr>
              <a:t>Managing Solid Waste</a:t>
            </a:r>
          </a:p>
        </p:txBody>
      </p:sp>
      <p:pic>
        <p:nvPicPr>
          <p:cNvPr id="2" name="Picture 1"/>
          <p:cNvPicPr>
            <a:picLocks noChangeAspect="1"/>
          </p:cNvPicPr>
          <p:nvPr/>
        </p:nvPicPr>
        <p:blipFill>
          <a:blip r:embed="rId3"/>
          <a:stretch>
            <a:fillRect/>
          </a:stretch>
        </p:blipFill>
        <p:spPr>
          <a:xfrm>
            <a:off x="1543050" y="1428752"/>
            <a:ext cx="4914900" cy="321772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BF89875-6868-1A4D-9049-026B94ABAD25}"/>
              </a:ext>
            </a:extLst>
          </p:cNvPr>
          <p:cNvPicPr>
            <a:picLocks noChangeAspect="1"/>
          </p:cNvPicPr>
          <p:nvPr/>
        </p:nvPicPr>
        <p:blipFill rotWithShape="1">
          <a:blip r:embed="rId4">
            <a:extLst>
              <a:ext uri="{28A0092B-C50C-407E-A947-70E740481C1C}">
                <a14:useLocalDpi xmlns:a14="http://schemas.microsoft.com/office/drawing/2010/main" val="0"/>
              </a:ext>
            </a:extLst>
          </a:blip>
          <a:srcRect l="1666" t="813" r="1666" b="813"/>
          <a:stretch/>
        </p:blipFill>
        <p:spPr>
          <a:xfrm>
            <a:off x="554527" y="133350"/>
            <a:ext cx="7913203" cy="4953000"/>
          </a:xfrm>
          <a:prstGeom prst="rect">
            <a:avLst/>
          </a:prstGeom>
        </p:spPr>
      </p:pic>
      <p:pic>
        <p:nvPicPr>
          <p:cNvPr id="5" name="Picture 4" descr="A close up of a logo&#10;&#10;Description automatically generated">
            <a:extLst>
              <a:ext uri="{FF2B5EF4-FFF2-40B4-BE49-F238E27FC236}">
                <a16:creationId xmlns:a16="http://schemas.microsoft.com/office/drawing/2014/main" id="{29A04734-4696-FC42-8636-06B484FAF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6" y="649472"/>
            <a:ext cx="9026156" cy="4513078"/>
          </a:xfrm>
          <a:prstGeom prst="rect">
            <a:avLst/>
          </a:prstGeom>
        </p:spPr>
      </p:pic>
    </p:spTree>
    <p:extLst>
      <p:ext uri="{BB962C8B-B14F-4D97-AF65-F5344CB8AC3E}">
        <p14:creationId xmlns:p14="http://schemas.microsoft.com/office/powerpoint/2010/main" val="20431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85901" y="133350"/>
            <a:ext cx="6172200" cy="465534"/>
          </a:xfrm>
        </p:spPr>
        <p:txBody>
          <a:bodyPr>
            <a:noAutofit/>
          </a:bodyPr>
          <a:lstStyle/>
          <a:p>
            <a:r>
              <a:rPr lang="en-US" b="1" dirty="0">
                <a:solidFill>
                  <a:srgbClr val="FFFFCC"/>
                </a:solidFill>
              </a:rPr>
              <a:t>Superfund</a:t>
            </a:r>
          </a:p>
        </p:txBody>
      </p:sp>
      <p:sp>
        <p:nvSpPr>
          <p:cNvPr id="6" name="Content Placeholder 5"/>
          <p:cNvSpPr>
            <a:spLocks noGrp="1"/>
          </p:cNvSpPr>
          <p:nvPr>
            <p:ph idx="1"/>
          </p:nvPr>
        </p:nvSpPr>
        <p:spPr>
          <a:xfrm>
            <a:off x="1371601" y="2729332"/>
            <a:ext cx="7162799" cy="2128421"/>
          </a:xfrm>
        </p:spPr>
        <p:txBody>
          <a:bodyPr>
            <a:normAutofit/>
          </a:bodyPr>
          <a:lstStyle/>
          <a:p>
            <a:r>
              <a:rPr lang="en-US" dirty="0"/>
              <a:t>Over 1700 sites in the Original Superfund list</a:t>
            </a:r>
          </a:p>
          <a:p>
            <a:pPr lvl="1"/>
            <a:r>
              <a:rPr lang="en-US" sz="1800" dirty="0"/>
              <a:t>Of those not deleted from the list, 1526 had eliminated unacceptable human exposures as of 2018</a:t>
            </a:r>
          </a:p>
          <a:p>
            <a:pPr lvl="1"/>
            <a:r>
              <a:rPr lang="en-US" sz="1800" dirty="0"/>
              <a:t>163 have insufficient data</a:t>
            </a:r>
          </a:p>
          <a:p>
            <a:pPr lvl="1"/>
            <a:r>
              <a:rPr lang="en-US" sz="1800" dirty="0"/>
              <a:t>123 are not yet under control to acceptable risk levels</a:t>
            </a:r>
          </a:p>
          <a:p>
            <a:pPr lvl="1"/>
            <a:r>
              <a:rPr lang="en-US" sz="1800" dirty="0"/>
              <a:t>A total of 529 sites have been returned to productive use</a:t>
            </a:r>
          </a:p>
          <a:p>
            <a:pPr lvl="1"/>
            <a:endParaRPr lang="en-US" dirty="0"/>
          </a:p>
        </p:txBody>
      </p:sp>
      <p:pic>
        <p:nvPicPr>
          <p:cNvPr id="2" name="Picture 1"/>
          <p:cNvPicPr>
            <a:picLocks noChangeAspect="1"/>
          </p:cNvPicPr>
          <p:nvPr/>
        </p:nvPicPr>
        <p:blipFill rotWithShape="1">
          <a:blip r:embed="rId3"/>
          <a:srcRect l="1538" t="2052" r="20000" b="34359"/>
          <a:stretch/>
        </p:blipFill>
        <p:spPr>
          <a:xfrm>
            <a:off x="4515586" y="777382"/>
            <a:ext cx="3256814" cy="1979632"/>
          </a:xfrm>
          <a:prstGeom prst="rect">
            <a:avLst/>
          </a:prstGeom>
        </p:spPr>
      </p:pic>
      <p:grpSp>
        <p:nvGrpSpPr>
          <p:cNvPr id="7" name="Group 6"/>
          <p:cNvGrpSpPr/>
          <p:nvPr/>
        </p:nvGrpSpPr>
        <p:grpSpPr>
          <a:xfrm>
            <a:off x="533400" y="2266950"/>
            <a:ext cx="4171950" cy="2888676"/>
            <a:chOff x="1" y="3257273"/>
            <a:chExt cx="4953000" cy="3353134"/>
          </a:xfrm>
        </p:grpSpPr>
        <p:pic>
          <p:nvPicPr>
            <p:cNvPr id="4" name="Picture 3"/>
            <p:cNvPicPr>
              <a:picLocks noChangeAspect="1"/>
            </p:cNvPicPr>
            <p:nvPr/>
          </p:nvPicPr>
          <p:blipFill>
            <a:blip r:embed="rId4"/>
            <a:stretch>
              <a:fillRect/>
            </a:stretch>
          </p:blipFill>
          <p:spPr>
            <a:xfrm>
              <a:off x="1" y="3257273"/>
              <a:ext cx="4953000" cy="3238500"/>
            </a:xfrm>
            <a:prstGeom prst="rect">
              <a:avLst/>
            </a:prstGeom>
          </p:spPr>
        </p:pic>
        <p:sp>
          <p:nvSpPr>
            <p:cNvPr id="5" name="Rectangle 4"/>
            <p:cNvSpPr/>
            <p:nvPr/>
          </p:nvSpPr>
          <p:spPr>
            <a:xfrm>
              <a:off x="1" y="6210298"/>
              <a:ext cx="4953000" cy="400109"/>
            </a:xfrm>
            <a:prstGeom prst="rect">
              <a:avLst/>
            </a:prstGeom>
            <a:solidFill>
              <a:schemeClr val="bg1"/>
            </a:solidFill>
          </p:spPr>
          <p:txBody>
            <a:bodyPr wrap="square">
              <a:spAutoFit/>
            </a:bodyPr>
            <a:lstStyle/>
            <a:p>
              <a:pPr algn="ctr"/>
              <a:r>
                <a:rPr lang="en-US" sz="1350" b="1" dirty="0">
                  <a:solidFill>
                    <a:srgbClr val="0000CC"/>
                  </a:solidFill>
                  <a:latin typeface="Calibri" charset="0"/>
                  <a:ea typeface="Calibri" charset="0"/>
                  <a:cs typeface="Calibri" charset="0"/>
                </a:rPr>
                <a:t>“Valley of the Drums” near Louisville, 1981.</a:t>
              </a:r>
              <a:r>
                <a:rPr lang="en-US" sz="1350" dirty="0">
                  <a:solidFill>
                    <a:srgbClr val="0000CC"/>
                  </a:solidFill>
                  <a:latin typeface="Calibri" charset="0"/>
                  <a:ea typeface="Calibri" charset="0"/>
                  <a:cs typeface="Calibri" charset="0"/>
                </a:rPr>
                <a:t> </a:t>
              </a:r>
              <a:endParaRPr lang="en-US" sz="1350" dirty="0">
                <a:solidFill>
                  <a:srgbClr val="0000CC"/>
                </a:solidFill>
              </a:endParaRPr>
            </a:p>
          </p:txBody>
        </p:sp>
      </p:grpSp>
      <p:pic>
        <p:nvPicPr>
          <p:cNvPr id="8" name="Picture 7"/>
          <p:cNvPicPr>
            <a:picLocks noChangeAspect="1"/>
          </p:cNvPicPr>
          <p:nvPr/>
        </p:nvPicPr>
        <p:blipFill>
          <a:blip r:embed="rId5"/>
          <a:stretch>
            <a:fillRect/>
          </a:stretch>
        </p:blipFill>
        <p:spPr>
          <a:xfrm>
            <a:off x="1504562" y="777382"/>
            <a:ext cx="2506115" cy="1860368"/>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4382C85A-232B-C64E-995D-44485BA02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50" y="777382"/>
            <a:ext cx="8394700" cy="4381500"/>
          </a:xfrm>
          <a:prstGeom prst="rect">
            <a:avLst/>
          </a:prstGeom>
        </p:spPr>
      </p:pic>
    </p:spTree>
    <p:extLst>
      <p:ext uri="{BB962C8B-B14F-4D97-AF65-F5344CB8AC3E}">
        <p14:creationId xmlns:p14="http://schemas.microsoft.com/office/powerpoint/2010/main" val="20569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dissolve">
                                      <p:cBhvr>
                                        <p:cTn id="25" dur="500"/>
                                        <p:tgtEl>
                                          <p:spTgt spid="6">
                                            <p:txEl>
                                              <p:pRg st="1" end="1"/>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dissolve">
                                      <p:cBhvr>
                                        <p:cTn id="28" dur="500"/>
                                        <p:tgtEl>
                                          <p:spTgt spid="6">
                                            <p:txEl>
                                              <p:pRg st="2" end="2"/>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dissolve">
                                      <p:cBhvr>
                                        <p:cTn id="31" dur="500"/>
                                        <p:tgtEl>
                                          <p:spTgt spid="6">
                                            <p:txEl>
                                              <p:pRg st="3" end="3"/>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dissolve">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1430"/>
            <a:ext cx="6172200" cy="857250"/>
          </a:xfrm>
        </p:spPr>
        <p:txBody>
          <a:bodyPr>
            <a:normAutofit/>
          </a:bodyPr>
          <a:lstStyle/>
          <a:p>
            <a:r>
              <a:rPr lang="en-US" dirty="0"/>
              <a:t>How Earth Day changed my path</a:t>
            </a:r>
          </a:p>
        </p:txBody>
      </p:sp>
      <p:grpSp>
        <p:nvGrpSpPr>
          <p:cNvPr id="3" name="Group 2"/>
          <p:cNvGrpSpPr/>
          <p:nvPr/>
        </p:nvGrpSpPr>
        <p:grpSpPr>
          <a:xfrm>
            <a:off x="533400" y="914400"/>
            <a:ext cx="2876550" cy="1657350"/>
            <a:chOff x="228600" y="1219200"/>
            <a:chExt cx="3505200" cy="1930400"/>
          </a:xfrm>
        </p:grpSpPr>
        <p:pic>
          <p:nvPicPr>
            <p:cNvPr id="29699" name="Picture 3"/>
            <p:cNvPicPr>
              <a:picLocks noChangeAspect="1" noChangeArrowheads="1"/>
            </p:cNvPicPr>
            <p:nvPr/>
          </p:nvPicPr>
          <p:blipFill>
            <a:blip r:embed="rId3"/>
            <a:srcRect/>
            <a:stretch>
              <a:fillRect/>
            </a:stretch>
          </p:blipFill>
          <p:spPr bwMode="auto">
            <a:xfrm>
              <a:off x="228600" y="1219200"/>
              <a:ext cx="3309258" cy="1930400"/>
            </a:xfrm>
            <a:prstGeom prst="rect">
              <a:avLst/>
            </a:prstGeom>
            <a:noFill/>
            <a:ln w="9525">
              <a:noFill/>
              <a:miter lim="800000"/>
              <a:headEnd/>
              <a:tailEnd/>
            </a:ln>
            <a:effectLst/>
          </p:spPr>
        </p:pic>
        <p:sp>
          <p:nvSpPr>
            <p:cNvPr id="7" name="TextBox 6"/>
            <p:cNvSpPr txBox="1"/>
            <p:nvPr/>
          </p:nvSpPr>
          <p:spPr>
            <a:xfrm>
              <a:off x="228600" y="1219200"/>
              <a:ext cx="3505200" cy="400109"/>
            </a:xfrm>
            <a:prstGeom prst="rect">
              <a:avLst/>
            </a:prstGeom>
            <a:noFill/>
          </p:spPr>
          <p:txBody>
            <a:bodyPr wrap="square" rtlCol="0">
              <a:spAutoFit/>
            </a:bodyPr>
            <a:lstStyle/>
            <a:p>
              <a:r>
                <a:rPr lang="en-US" sz="1350" b="1" dirty="0">
                  <a:solidFill>
                    <a:srgbClr val="0000FF"/>
                  </a:solidFill>
                </a:rPr>
                <a:t>Southwestern H.S. 1969</a:t>
              </a:r>
            </a:p>
          </p:txBody>
        </p:sp>
      </p:grpSp>
      <p:grpSp>
        <p:nvGrpSpPr>
          <p:cNvPr id="5" name="Group 4"/>
          <p:cNvGrpSpPr/>
          <p:nvPr/>
        </p:nvGrpSpPr>
        <p:grpSpPr>
          <a:xfrm>
            <a:off x="323850" y="2811671"/>
            <a:ext cx="4171950" cy="2198479"/>
            <a:chOff x="228600" y="3657600"/>
            <a:chExt cx="5486400" cy="2931305"/>
          </a:xfrm>
        </p:grpSpPr>
        <p:pic>
          <p:nvPicPr>
            <p:cNvPr id="29700" name="Picture 4"/>
            <p:cNvPicPr>
              <a:picLocks noChangeAspect="1" noChangeArrowheads="1"/>
            </p:cNvPicPr>
            <p:nvPr/>
          </p:nvPicPr>
          <p:blipFill>
            <a:blip r:embed="rId4"/>
            <a:srcRect/>
            <a:stretch>
              <a:fillRect/>
            </a:stretch>
          </p:blipFill>
          <p:spPr bwMode="auto">
            <a:xfrm>
              <a:off x="228600" y="3657600"/>
              <a:ext cx="5486400" cy="2931305"/>
            </a:xfrm>
            <a:prstGeom prst="rect">
              <a:avLst/>
            </a:prstGeom>
            <a:noFill/>
            <a:ln w="9525">
              <a:noFill/>
              <a:miter lim="800000"/>
              <a:headEnd/>
              <a:tailEnd/>
            </a:ln>
            <a:effectLst/>
          </p:spPr>
        </p:pic>
        <p:sp>
          <p:nvSpPr>
            <p:cNvPr id="8" name="Oval 7"/>
            <p:cNvSpPr/>
            <p:nvPr/>
          </p:nvSpPr>
          <p:spPr>
            <a:xfrm>
              <a:off x="1676400" y="4724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 name="Group 3"/>
          <p:cNvGrpSpPr/>
          <p:nvPr/>
        </p:nvGrpSpPr>
        <p:grpSpPr>
          <a:xfrm>
            <a:off x="5123654" y="2628900"/>
            <a:ext cx="3486946" cy="2471782"/>
            <a:chOff x="4265951" y="3272692"/>
            <a:chExt cx="4725461" cy="3380214"/>
          </a:xfrm>
        </p:grpSpPr>
        <p:pic>
          <p:nvPicPr>
            <p:cNvPr id="11" name="Picture 3" descr="PM2.5promulgati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5951" y="3272692"/>
              <a:ext cx="472546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64489" y="6242538"/>
              <a:ext cx="4193498" cy="410368"/>
            </a:xfrm>
            <a:prstGeom prst="rect">
              <a:avLst/>
            </a:prstGeom>
            <a:noFill/>
          </p:spPr>
          <p:txBody>
            <a:bodyPr wrap="square" rtlCol="0">
              <a:spAutoFit/>
            </a:bodyPr>
            <a:lstStyle/>
            <a:p>
              <a:r>
                <a:rPr lang="en-US" sz="1350" b="1" dirty="0">
                  <a:solidFill>
                    <a:srgbClr val="FFFFCC"/>
                  </a:solidFill>
                </a:rPr>
                <a:t>1997 Carol Browner signs first PM</a:t>
              </a:r>
              <a:r>
                <a:rPr lang="en-US" sz="1350" b="1" baseline="-25000" dirty="0">
                  <a:solidFill>
                    <a:srgbClr val="FFFFCC"/>
                  </a:solidFill>
                </a:rPr>
                <a:t>2.5</a:t>
              </a:r>
              <a:r>
                <a:rPr lang="en-US" sz="1350" b="1" dirty="0">
                  <a:solidFill>
                    <a:srgbClr val="FFFFCC"/>
                  </a:solidFill>
                </a:rPr>
                <a:t> rule</a:t>
              </a:r>
            </a:p>
          </p:txBody>
        </p:sp>
      </p:grpSp>
      <p:pic>
        <p:nvPicPr>
          <p:cNvPr id="29698" name="Picture 2"/>
          <p:cNvPicPr>
            <a:picLocks noGrp="1" noChangeAspect="1" noChangeArrowheads="1"/>
          </p:cNvPicPr>
          <p:nvPr>
            <p:ph idx="1"/>
          </p:nvPr>
        </p:nvPicPr>
        <p:blipFill>
          <a:blip r:embed="rId6"/>
          <a:srcRect/>
          <a:stretch>
            <a:fillRect/>
          </a:stretch>
        </p:blipFill>
        <p:spPr bwMode="auto">
          <a:xfrm>
            <a:off x="5393979" y="911392"/>
            <a:ext cx="2454621" cy="1412631"/>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9746A5FD-DCC0-764E-9375-2354C2EF2DFE}"/>
              </a:ext>
            </a:extLst>
          </p:cNvPr>
          <p:cNvSpPr txBox="1"/>
          <p:nvPr/>
        </p:nvSpPr>
        <p:spPr>
          <a:xfrm>
            <a:off x="5410200" y="1962150"/>
            <a:ext cx="2209800" cy="300082"/>
          </a:xfrm>
          <a:prstGeom prst="rect">
            <a:avLst/>
          </a:prstGeom>
          <a:noFill/>
        </p:spPr>
        <p:txBody>
          <a:bodyPr wrap="square" rtlCol="0">
            <a:spAutoFit/>
          </a:bodyPr>
          <a:lstStyle/>
          <a:p>
            <a:r>
              <a:rPr lang="en-US" sz="1350" b="1" dirty="0">
                <a:solidFill>
                  <a:schemeClr val="bg1"/>
                </a:solidFill>
              </a:rPr>
              <a:t>1</a:t>
            </a:r>
            <a:r>
              <a:rPr lang="en-US" sz="1350" b="1" baseline="30000" dirty="0">
                <a:solidFill>
                  <a:schemeClr val="bg1"/>
                </a:solidFill>
              </a:rPr>
              <a:t>st</a:t>
            </a:r>
            <a:r>
              <a:rPr lang="en-US" sz="1350" b="1" dirty="0">
                <a:solidFill>
                  <a:schemeClr val="bg1"/>
                </a:solidFill>
              </a:rPr>
              <a:t> Earth Day 1970 , Detroit</a:t>
            </a:r>
          </a:p>
        </p:txBody>
      </p:sp>
    </p:spTree>
    <p:extLst>
      <p:ext uri="{BB962C8B-B14F-4D97-AF65-F5344CB8AC3E}">
        <p14:creationId xmlns:p14="http://schemas.microsoft.com/office/powerpoint/2010/main" val="426552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dissolve">
                                      <p:cBhvr>
                                        <p:cTn id="12" dur="500"/>
                                        <p:tgtEl>
                                          <p:spTgt spid="2969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1"/>
            <a:ext cx="6172200" cy="765572"/>
          </a:xfrm>
        </p:spPr>
        <p:txBody>
          <a:bodyPr/>
          <a:lstStyle/>
          <a:p>
            <a:r>
              <a:rPr lang="en-US" b="1" dirty="0"/>
              <a:t>Pesticides</a:t>
            </a:r>
          </a:p>
        </p:txBody>
      </p:sp>
      <p:pic>
        <p:nvPicPr>
          <p:cNvPr id="4" name="Picture 3"/>
          <p:cNvPicPr>
            <a:picLocks noChangeAspect="1"/>
          </p:cNvPicPr>
          <p:nvPr/>
        </p:nvPicPr>
        <p:blipFill>
          <a:blip r:embed="rId3"/>
          <a:stretch>
            <a:fillRect/>
          </a:stretch>
        </p:blipFill>
        <p:spPr>
          <a:xfrm>
            <a:off x="1483732" y="1122510"/>
            <a:ext cx="5717171" cy="3792390"/>
          </a:xfrm>
          <a:prstGeom prst="rect">
            <a:avLst/>
          </a:prstGeom>
        </p:spPr>
      </p:pic>
      <p:pic>
        <p:nvPicPr>
          <p:cNvPr id="5" name="Picture 4"/>
          <p:cNvPicPr>
            <a:picLocks noChangeAspect="1"/>
          </p:cNvPicPr>
          <p:nvPr/>
        </p:nvPicPr>
        <p:blipFill>
          <a:blip r:embed="rId4"/>
          <a:stretch>
            <a:fillRect/>
          </a:stretch>
        </p:blipFill>
        <p:spPr>
          <a:xfrm>
            <a:off x="5238622" y="1144656"/>
            <a:ext cx="1962281" cy="1441384"/>
          </a:xfrm>
          <a:prstGeom prst="rect">
            <a:avLst/>
          </a:prstGeom>
        </p:spPr>
      </p:pic>
      <p:grpSp>
        <p:nvGrpSpPr>
          <p:cNvPr id="9" name="Group 8"/>
          <p:cNvGrpSpPr/>
          <p:nvPr/>
        </p:nvGrpSpPr>
        <p:grpSpPr>
          <a:xfrm>
            <a:off x="1143003" y="1078503"/>
            <a:ext cx="6858001" cy="4088080"/>
            <a:chOff x="5786" y="1362062"/>
            <a:chExt cx="9144001" cy="545077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 y="1362062"/>
              <a:ext cx="9144000" cy="4954098"/>
            </a:xfrm>
            <a:prstGeom prst="rect">
              <a:avLst/>
            </a:prstGeom>
          </p:spPr>
        </p:pic>
        <p:sp>
          <p:nvSpPr>
            <p:cNvPr id="8" name="Rectangle 7"/>
            <p:cNvSpPr/>
            <p:nvPr/>
          </p:nvSpPr>
          <p:spPr>
            <a:xfrm>
              <a:off x="5786" y="6320394"/>
              <a:ext cx="9138213" cy="492443"/>
            </a:xfrm>
            <a:prstGeom prst="rect">
              <a:avLst/>
            </a:prstGeom>
            <a:solidFill>
              <a:schemeClr val="bg1"/>
            </a:solidFill>
          </p:spPr>
          <p:txBody>
            <a:bodyPr wrap="square">
              <a:spAutoFit/>
            </a:bodyPr>
            <a:lstStyle/>
            <a:p>
              <a:pPr algn="ctr"/>
              <a:r>
                <a:rPr lang="en-US" b="1" dirty="0">
                  <a:solidFill>
                    <a:srgbClr val="0000CC"/>
                  </a:solidFill>
                  <a:latin typeface="Calibri" charset="0"/>
                  <a:ea typeface="Calibri" charset="0"/>
                  <a:cs typeface="Calibri" charset="0"/>
                </a:rPr>
                <a:t>Ad in Time Magazine, 1947.</a:t>
              </a:r>
              <a:r>
                <a:rPr lang="en-US" dirty="0">
                  <a:solidFill>
                    <a:srgbClr val="0000CC"/>
                  </a:solidFill>
                  <a:latin typeface="Calibri" charset="0"/>
                  <a:ea typeface="Calibri" charset="0"/>
                  <a:cs typeface="Calibri" charset="0"/>
                </a:rPr>
                <a:t> </a:t>
              </a:r>
              <a:endParaRPr lang="en-US" dirty="0">
                <a:solidFill>
                  <a:srgbClr val="0000CC"/>
                </a:solidFill>
              </a:endParaRPr>
            </a:p>
          </p:txBody>
        </p:sp>
      </p:grpSp>
    </p:spTree>
    <p:extLst>
      <p:ext uri="{BB962C8B-B14F-4D97-AF65-F5344CB8AC3E}">
        <p14:creationId xmlns:p14="http://schemas.microsoft.com/office/powerpoint/2010/main" val="10962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Toxic Substances</a:t>
            </a:r>
          </a:p>
        </p:txBody>
      </p:sp>
      <p:sp>
        <p:nvSpPr>
          <p:cNvPr id="3" name="Content Placeholder 2"/>
          <p:cNvSpPr>
            <a:spLocks noGrp="1"/>
          </p:cNvSpPr>
          <p:nvPr>
            <p:ph idx="1"/>
          </p:nvPr>
        </p:nvSpPr>
        <p:spPr>
          <a:xfrm>
            <a:off x="4972050" y="1257300"/>
            <a:ext cx="2857500" cy="3714750"/>
          </a:xfrm>
        </p:spPr>
        <p:txBody>
          <a:bodyPr/>
          <a:lstStyle/>
          <a:p>
            <a:r>
              <a:rPr lang="en-US" dirty="0"/>
              <a:t>Key Examples</a:t>
            </a:r>
          </a:p>
          <a:p>
            <a:pPr lvl="1"/>
            <a:r>
              <a:rPr lang="en-US" dirty="0"/>
              <a:t>PCBs</a:t>
            </a:r>
          </a:p>
          <a:p>
            <a:pPr lvl="1"/>
            <a:r>
              <a:rPr lang="en-US" dirty="0"/>
              <a:t>CFCs</a:t>
            </a:r>
          </a:p>
          <a:p>
            <a:pPr lvl="1"/>
            <a:r>
              <a:rPr lang="en-US" dirty="0"/>
              <a:t>Asbestos</a:t>
            </a:r>
          </a:p>
          <a:p>
            <a:pPr lvl="1"/>
            <a:r>
              <a:rPr lang="en-US" dirty="0"/>
              <a:t>Lead</a:t>
            </a:r>
          </a:p>
          <a:p>
            <a:pPr lvl="1"/>
            <a:r>
              <a:rPr lang="en-US" dirty="0"/>
              <a:t>Mercury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1063232"/>
            <a:ext cx="3096980" cy="4080271"/>
          </a:xfrm>
          <a:prstGeom prst="rect">
            <a:avLst/>
          </a:prstGeom>
        </p:spPr>
      </p:pic>
      <p:pic>
        <p:nvPicPr>
          <p:cNvPr id="6" name="Picture 5" descr="Boup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0107" y="1200526"/>
            <a:ext cx="3327525" cy="254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140107" y="1200526"/>
            <a:ext cx="6858000" cy="3119985"/>
            <a:chOff x="0" y="1600700"/>
            <a:chExt cx="9144000" cy="41599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00700"/>
              <a:ext cx="9144000" cy="4159980"/>
            </a:xfrm>
            <a:prstGeom prst="rect">
              <a:avLst/>
            </a:prstGeom>
          </p:spPr>
        </p:pic>
        <p:sp>
          <p:nvSpPr>
            <p:cNvPr id="7" name="TextBox 6"/>
            <p:cNvSpPr txBox="1"/>
            <p:nvPr/>
          </p:nvSpPr>
          <p:spPr>
            <a:xfrm>
              <a:off x="2667000" y="1894581"/>
              <a:ext cx="5334000" cy="615553"/>
            </a:xfrm>
            <a:prstGeom prst="rect">
              <a:avLst/>
            </a:prstGeom>
            <a:noFill/>
          </p:spPr>
          <p:txBody>
            <a:bodyPr wrap="square" rtlCol="0">
              <a:spAutoFit/>
            </a:bodyPr>
            <a:lstStyle/>
            <a:p>
              <a:r>
                <a:rPr lang="en-US" sz="2400" b="1" dirty="0">
                  <a:solidFill>
                    <a:srgbClr val="0000FF"/>
                  </a:solidFill>
                  <a:latin typeface="+mj-lt"/>
                </a:rPr>
                <a:t>Toxics Release Inventory (TRI)</a:t>
              </a:r>
            </a:p>
          </p:txBody>
        </p:sp>
      </p:grpSp>
    </p:spTree>
    <p:extLst>
      <p:ext uri="{BB962C8B-B14F-4D97-AF65-F5344CB8AC3E}">
        <p14:creationId xmlns:p14="http://schemas.microsoft.com/office/powerpoint/2010/main" val="6324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12E-050E-5544-B7D3-BB6C5471080F}"/>
              </a:ext>
            </a:extLst>
          </p:cNvPr>
          <p:cNvSpPr>
            <a:spLocks noGrp="1"/>
          </p:cNvSpPr>
          <p:nvPr>
            <p:ph type="title"/>
          </p:nvPr>
        </p:nvSpPr>
        <p:spPr/>
        <p:txBody>
          <a:bodyPr>
            <a:normAutofit fontScale="90000"/>
          </a:bodyPr>
          <a:lstStyle/>
          <a:p>
            <a:r>
              <a:rPr lang="en-US" dirty="0">
                <a:solidFill>
                  <a:srgbClr val="FFFFCC"/>
                </a:solidFill>
              </a:rPr>
              <a:t>1987 Global Agreement to restore Stratospheric Ozone UV Protection</a:t>
            </a:r>
          </a:p>
        </p:txBody>
      </p:sp>
      <p:pic>
        <p:nvPicPr>
          <p:cNvPr id="4" name="Picture 3" descr="A picture containing light&#10;&#10;Description automatically generated">
            <a:extLst>
              <a:ext uri="{FF2B5EF4-FFF2-40B4-BE49-F238E27FC236}">
                <a16:creationId xmlns:a16="http://schemas.microsoft.com/office/drawing/2014/main" id="{6211657E-0E7A-AD48-9EC0-AD27A8435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82423"/>
            <a:ext cx="6858000" cy="3846041"/>
          </a:xfrm>
          <a:prstGeom prst="rect">
            <a:avLst/>
          </a:prstGeom>
        </p:spPr>
      </p:pic>
    </p:spTree>
    <p:extLst>
      <p:ext uri="{BB962C8B-B14F-4D97-AF65-F5344CB8AC3E}">
        <p14:creationId xmlns:p14="http://schemas.microsoft.com/office/powerpoint/2010/main" val="1553300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105DAC-26B2-BA4A-A71D-97100F145D13}"/>
              </a:ext>
            </a:extLst>
          </p:cNvPr>
          <p:cNvSpPr txBox="1"/>
          <p:nvPr/>
        </p:nvSpPr>
        <p:spPr>
          <a:xfrm>
            <a:off x="1219200" y="209550"/>
            <a:ext cx="6553200" cy="523220"/>
          </a:xfrm>
          <a:prstGeom prst="rect">
            <a:avLst/>
          </a:prstGeom>
          <a:noFill/>
        </p:spPr>
        <p:txBody>
          <a:bodyPr wrap="square" rtlCol="0">
            <a:spAutoFit/>
          </a:bodyPr>
          <a:lstStyle/>
          <a:p>
            <a:r>
              <a:rPr lang="en-US" sz="2800" b="1" dirty="0">
                <a:solidFill>
                  <a:srgbClr val="FFFFCC"/>
                </a:solidFill>
              </a:rPr>
              <a:t>Despite progress, major challenges remain</a:t>
            </a:r>
          </a:p>
        </p:txBody>
      </p:sp>
      <p:sp>
        <p:nvSpPr>
          <p:cNvPr id="10" name="Rectangle 9">
            <a:extLst>
              <a:ext uri="{FF2B5EF4-FFF2-40B4-BE49-F238E27FC236}">
                <a16:creationId xmlns:a16="http://schemas.microsoft.com/office/drawing/2014/main" id="{A524BE37-2B98-7E40-8D0D-995D958389BF}"/>
              </a:ext>
            </a:extLst>
          </p:cNvPr>
          <p:cNvSpPr/>
          <p:nvPr/>
        </p:nvSpPr>
        <p:spPr>
          <a:xfrm>
            <a:off x="4038600" y="1123950"/>
            <a:ext cx="4800600" cy="2739211"/>
          </a:xfrm>
          <a:prstGeom prst="rect">
            <a:avLst/>
          </a:prstGeom>
        </p:spPr>
        <p:txBody>
          <a:bodyPr wrap="square">
            <a:spAutoFit/>
          </a:bodyPr>
          <a:lstStyle/>
          <a:p>
            <a:pPr marL="285750" indent="-285750">
              <a:buFont typeface="Arial" panose="020B0604020202020204" pitchFamily="34" charset="0"/>
              <a:buChar char="•"/>
            </a:pPr>
            <a:r>
              <a:rPr lang="en-US" dirty="0">
                <a:solidFill>
                  <a:srgbClr val="FFFFCC"/>
                </a:solidFill>
              </a:rPr>
              <a:t>Continued improvements to maintain and increase the benefits achieved so far, and ensure they are distributed  fairly to all Americans</a:t>
            </a:r>
          </a:p>
          <a:p>
            <a:endParaRPr lang="en-US" dirty="0">
              <a:solidFill>
                <a:srgbClr val="FFFFCC"/>
              </a:solidFill>
            </a:endParaRPr>
          </a:p>
          <a:p>
            <a:pPr marL="285750" indent="-285750">
              <a:buFont typeface="Arial" panose="020B0604020202020204" pitchFamily="34" charset="0"/>
              <a:buChar char="•"/>
            </a:pPr>
            <a:r>
              <a:rPr lang="en-US" dirty="0">
                <a:solidFill>
                  <a:srgbClr val="FFFFCC"/>
                </a:solidFill>
              </a:rPr>
              <a:t>Climate change</a:t>
            </a:r>
          </a:p>
          <a:p>
            <a:pPr marL="742950" lvl="1" indent="-285750">
              <a:buFont typeface="Arial" panose="020B0604020202020204" pitchFamily="34" charset="0"/>
              <a:buChar char="•"/>
            </a:pPr>
            <a:r>
              <a:rPr lang="en-US" sz="1600" dirty="0">
                <a:solidFill>
                  <a:srgbClr val="FFFFCC"/>
                </a:solidFill>
              </a:rPr>
              <a:t>Drought/fires and PM</a:t>
            </a:r>
            <a:r>
              <a:rPr lang="en-US" sz="1600" baseline="-25000" dirty="0">
                <a:solidFill>
                  <a:srgbClr val="FFFFCC"/>
                </a:solidFill>
              </a:rPr>
              <a:t>2.5</a:t>
            </a:r>
            <a:r>
              <a:rPr lang="en-US" sz="1600" dirty="0">
                <a:solidFill>
                  <a:srgbClr val="FFFFCC"/>
                </a:solidFill>
              </a:rPr>
              <a:t> are already here</a:t>
            </a:r>
          </a:p>
          <a:p>
            <a:pPr marL="742950" lvl="1" indent="-285750">
              <a:buFont typeface="Arial" panose="020B0604020202020204" pitchFamily="34" charset="0"/>
              <a:buChar char="•"/>
            </a:pPr>
            <a:r>
              <a:rPr lang="en-US" sz="1600" dirty="0">
                <a:solidFill>
                  <a:srgbClr val="FFFFCC"/>
                </a:solidFill>
              </a:rPr>
              <a:t>Warming increases air pollution, sea level</a:t>
            </a:r>
          </a:p>
          <a:p>
            <a:pPr marL="742950" lvl="1" indent="-285750">
              <a:buFont typeface="Arial" panose="020B0604020202020204" pitchFamily="34" charset="0"/>
              <a:buChar char="•"/>
            </a:pPr>
            <a:r>
              <a:rPr lang="en-US" sz="1600" dirty="0">
                <a:solidFill>
                  <a:srgbClr val="FFFFCC"/>
                </a:solidFill>
              </a:rPr>
              <a:t>rise, ocean acidification, rainfall intensity</a:t>
            </a:r>
          </a:p>
          <a:p>
            <a:pPr marL="742950" lvl="1" indent="-285750">
              <a:buFont typeface="Arial" panose="020B0604020202020204" pitchFamily="34" charset="0"/>
              <a:buChar char="•"/>
            </a:pPr>
            <a:r>
              <a:rPr lang="en-US" sz="1600" dirty="0">
                <a:solidFill>
                  <a:srgbClr val="FFFFCC"/>
                </a:solidFill>
              </a:rPr>
              <a:t>Climate strategies benefit air and water</a:t>
            </a:r>
          </a:p>
        </p:txBody>
      </p:sp>
      <p:grpSp>
        <p:nvGrpSpPr>
          <p:cNvPr id="4" name="Group 3">
            <a:extLst>
              <a:ext uri="{FF2B5EF4-FFF2-40B4-BE49-F238E27FC236}">
                <a16:creationId xmlns:a16="http://schemas.microsoft.com/office/drawing/2014/main" id="{B4A68F57-1DD5-DD46-8DF4-B63A57F1D8B2}"/>
              </a:ext>
            </a:extLst>
          </p:cNvPr>
          <p:cNvGrpSpPr/>
          <p:nvPr/>
        </p:nvGrpSpPr>
        <p:grpSpPr>
          <a:xfrm>
            <a:off x="228600" y="861564"/>
            <a:ext cx="3287194" cy="3919986"/>
            <a:chOff x="228600" y="861564"/>
            <a:chExt cx="3287194" cy="3919986"/>
          </a:xfrm>
        </p:grpSpPr>
        <p:pic>
          <p:nvPicPr>
            <p:cNvPr id="11" name="Picture 10" descr="A sunset over a body of water&#10;&#10;Description automatically generated">
              <a:extLst>
                <a:ext uri="{FF2B5EF4-FFF2-40B4-BE49-F238E27FC236}">
                  <a16:creationId xmlns:a16="http://schemas.microsoft.com/office/drawing/2014/main" id="{CEF53E5A-F7D9-134A-859B-A9389C570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55" y="861564"/>
              <a:ext cx="3168445" cy="2110235"/>
            </a:xfrm>
            <a:prstGeom prst="rect">
              <a:avLst/>
            </a:prstGeom>
          </p:spPr>
        </p:pic>
        <p:sp>
          <p:nvSpPr>
            <p:cNvPr id="12" name="TextBox 11">
              <a:extLst>
                <a:ext uri="{FF2B5EF4-FFF2-40B4-BE49-F238E27FC236}">
                  <a16:creationId xmlns:a16="http://schemas.microsoft.com/office/drawing/2014/main" id="{EC7A0E7C-E2B4-DE43-AC0C-EF9AA66A28A2}"/>
                </a:ext>
              </a:extLst>
            </p:cNvPr>
            <p:cNvSpPr txBox="1"/>
            <p:nvPr/>
          </p:nvSpPr>
          <p:spPr>
            <a:xfrm>
              <a:off x="914400" y="2568773"/>
              <a:ext cx="1828800" cy="307777"/>
            </a:xfrm>
            <a:prstGeom prst="rect">
              <a:avLst/>
            </a:prstGeom>
            <a:noFill/>
          </p:spPr>
          <p:txBody>
            <a:bodyPr wrap="square" rtlCol="0">
              <a:spAutoFit/>
            </a:bodyPr>
            <a:lstStyle/>
            <a:p>
              <a:r>
                <a:rPr lang="en-US" sz="1400" dirty="0">
                  <a:solidFill>
                    <a:schemeClr val="bg1"/>
                  </a:solidFill>
                </a:rPr>
                <a:t>Los Angeles Oct 2019</a:t>
              </a:r>
            </a:p>
          </p:txBody>
        </p:sp>
        <p:pic>
          <p:nvPicPr>
            <p:cNvPr id="13" name="Content Placeholder 6">
              <a:extLst>
                <a:ext uri="{FF2B5EF4-FFF2-40B4-BE49-F238E27FC236}">
                  <a16:creationId xmlns:a16="http://schemas.microsoft.com/office/drawing/2014/main" id="{185A9D57-1719-0B4A-8A99-DA7A5A0F9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8600" y="3105150"/>
              <a:ext cx="3287194" cy="1676400"/>
            </a:xfrm>
            <a:prstGeom prst="rect">
              <a:avLst/>
            </a:prstGeom>
          </p:spPr>
        </p:pic>
      </p:grpSp>
      <p:grpSp>
        <p:nvGrpSpPr>
          <p:cNvPr id="5" name="Group 4">
            <a:extLst>
              <a:ext uri="{FF2B5EF4-FFF2-40B4-BE49-F238E27FC236}">
                <a16:creationId xmlns:a16="http://schemas.microsoft.com/office/drawing/2014/main" id="{D3A98998-F8B7-FD4D-A332-E5F2B287A663}"/>
              </a:ext>
            </a:extLst>
          </p:cNvPr>
          <p:cNvGrpSpPr/>
          <p:nvPr/>
        </p:nvGrpSpPr>
        <p:grpSpPr>
          <a:xfrm>
            <a:off x="253465" y="821693"/>
            <a:ext cx="3168445" cy="2152713"/>
            <a:chOff x="260555" y="851621"/>
            <a:chExt cx="3168445" cy="2152713"/>
          </a:xfrm>
        </p:grpSpPr>
        <p:pic>
          <p:nvPicPr>
            <p:cNvPr id="3" name="Picture 2" descr="A view of a city at sunset&#10;&#10;Description automatically generated">
              <a:extLst>
                <a:ext uri="{FF2B5EF4-FFF2-40B4-BE49-F238E27FC236}">
                  <a16:creationId xmlns:a16="http://schemas.microsoft.com/office/drawing/2014/main" id="{9FCF3320-526A-F04E-B4FB-A23080C0B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55" y="851621"/>
              <a:ext cx="3168445" cy="2152713"/>
            </a:xfrm>
            <a:prstGeom prst="rect">
              <a:avLst/>
            </a:prstGeom>
          </p:spPr>
        </p:pic>
        <p:sp>
          <p:nvSpPr>
            <p:cNvPr id="14" name="TextBox 13">
              <a:extLst>
                <a:ext uri="{FF2B5EF4-FFF2-40B4-BE49-F238E27FC236}">
                  <a16:creationId xmlns:a16="http://schemas.microsoft.com/office/drawing/2014/main" id="{DF27285E-93AE-3743-879A-1B5596D9508E}"/>
                </a:ext>
              </a:extLst>
            </p:cNvPr>
            <p:cNvSpPr txBox="1"/>
            <p:nvPr/>
          </p:nvSpPr>
          <p:spPr>
            <a:xfrm>
              <a:off x="583266" y="906352"/>
              <a:ext cx="2095500" cy="307777"/>
            </a:xfrm>
            <a:prstGeom prst="rect">
              <a:avLst/>
            </a:prstGeom>
            <a:noFill/>
          </p:spPr>
          <p:txBody>
            <a:bodyPr wrap="square" rtlCol="0">
              <a:spAutoFit/>
            </a:bodyPr>
            <a:lstStyle/>
            <a:p>
              <a:r>
                <a:rPr lang="en-US" sz="1400" dirty="0">
                  <a:solidFill>
                    <a:schemeClr val="bg1"/>
                  </a:solidFill>
                </a:rPr>
                <a:t>San Francisco Sept 2020</a:t>
              </a:r>
            </a:p>
          </p:txBody>
        </p:sp>
      </p:grpSp>
      <p:pic>
        <p:nvPicPr>
          <p:cNvPr id="15" name="Picture 14" descr="A screenshot of a social media post&#10;&#10;Description automatically generated">
            <a:extLst>
              <a:ext uri="{FF2B5EF4-FFF2-40B4-BE49-F238E27FC236}">
                <a16:creationId xmlns:a16="http://schemas.microsoft.com/office/drawing/2014/main" id="{DDB3B10B-349F-E44F-9BE6-D9544B07E8AE}"/>
              </a:ext>
            </a:extLst>
          </p:cNvPr>
          <p:cNvPicPr>
            <a:picLocks noChangeAspect="1"/>
          </p:cNvPicPr>
          <p:nvPr/>
        </p:nvPicPr>
        <p:blipFill rotWithShape="1">
          <a:blip r:embed="rId6">
            <a:extLst>
              <a:ext uri="{28A0092B-C50C-407E-A947-70E740481C1C}">
                <a14:useLocalDpi xmlns:a14="http://schemas.microsoft.com/office/drawing/2010/main" val="0"/>
              </a:ext>
            </a:extLst>
          </a:blip>
          <a:srcRect l="51111" t="18892" r="1347"/>
          <a:stretch/>
        </p:blipFill>
        <p:spPr>
          <a:xfrm>
            <a:off x="4529848" y="725915"/>
            <a:ext cx="3260481" cy="4171056"/>
          </a:xfrm>
          <a:prstGeom prst="rect">
            <a:avLst/>
          </a:prstGeom>
        </p:spPr>
      </p:pic>
    </p:spTree>
    <p:extLst>
      <p:ext uri="{BB962C8B-B14F-4D97-AF65-F5344CB8AC3E}">
        <p14:creationId xmlns:p14="http://schemas.microsoft.com/office/powerpoint/2010/main" val="31682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dissolve">
                                      <p:cBhvr>
                                        <p:cTn id="15" dur="500"/>
                                        <p:tgtEl>
                                          <p:spTgt spid="10">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dissolve">
                                      <p:cBhvr>
                                        <p:cTn id="18" dur="500"/>
                                        <p:tgtEl>
                                          <p:spTgt spid="10">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dissolve">
                                      <p:cBhvr>
                                        <p:cTn id="21" dur="500"/>
                                        <p:tgtEl>
                                          <p:spTgt spid="10">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dissolve">
                                      <p:cBhvr>
                                        <p:cTn id="24" dur="5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500"/>
                                        <p:tgtEl>
                                          <p:spTgt spid="10">
                                            <p:txEl>
                                              <p:pRg st="0" end="0"/>
                                            </p:txEl>
                                          </p:spTgt>
                                        </p:tgtEl>
                                      </p:cBhvr>
                                    </p:animEffect>
                                    <p:set>
                                      <p:cBhvr>
                                        <p:cTn id="34" dur="1" fill="hold">
                                          <p:stCondLst>
                                            <p:cond delay="499"/>
                                          </p:stCondLst>
                                        </p:cTn>
                                        <p:tgtEl>
                                          <p:spTgt spid="10">
                                            <p:txEl>
                                              <p:pRg st="0" end="0"/>
                                            </p:txEl>
                                          </p:spTgt>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10">
                                            <p:txEl>
                                              <p:pRg st="2" end="2"/>
                                            </p:txEl>
                                          </p:spTgt>
                                        </p:tgtEl>
                                      </p:cBhvr>
                                    </p:animEffect>
                                    <p:set>
                                      <p:cBhvr>
                                        <p:cTn id="37" dur="1" fill="hold">
                                          <p:stCondLst>
                                            <p:cond delay="499"/>
                                          </p:stCondLst>
                                        </p:cTn>
                                        <p:tgtEl>
                                          <p:spTgt spid="10">
                                            <p:txEl>
                                              <p:pRg st="2" end="2"/>
                                            </p:txEl>
                                          </p:spTgt>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10">
                                            <p:txEl>
                                              <p:pRg st="3" end="3"/>
                                            </p:txEl>
                                          </p:spTgt>
                                        </p:tgtEl>
                                      </p:cBhvr>
                                    </p:animEffect>
                                    <p:set>
                                      <p:cBhvr>
                                        <p:cTn id="40" dur="1" fill="hold">
                                          <p:stCondLst>
                                            <p:cond delay="499"/>
                                          </p:stCondLst>
                                        </p:cTn>
                                        <p:tgtEl>
                                          <p:spTgt spid="10">
                                            <p:txEl>
                                              <p:pRg st="3" end="3"/>
                                            </p:txEl>
                                          </p:spTgt>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0">
                                            <p:txEl>
                                              <p:pRg st="4" end="4"/>
                                            </p:txEl>
                                          </p:spTgt>
                                        </p:tgtEl>
                                      </p:cBhvr>
                                    </p:animEffect>
                                    <p:set>
                                      <p:cBhvr>
                                        <p:cTn id="43" dur="1" fill="hold">
                                          <p:stCondLst>
                                            <p:cond delay="499"/>
                                          </p:stCondLst>
                                        </p:cTn>
                                        <p:tgtEl>
                                          <p:spTgt spid="10">
                                            <p:txEl>
                                              <p:pRg st="4" end="4"/>
                                            </p:txEl>
                                          </p:spTgt>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10">
                                            <p:txEl>
                                              <p:pRg st="5" end="5"/>
                                            </p:txEl>
                                          </p:spTgt>
                                        </p:tgtEl>
                                      </p:cBhvr>
                                    </p:animEffect>
                                    <p:set>
                                      <p:cBhvr>
                                        <p:cTn id="46" dur="1" fill="hold">
                                          <p:stCondLst>
                                            <p:cond delay="499"/>
                                          </p:stCondLst>
                                        </p:cTn>
                                        <p:tgtEl>
                                          <p:spTgt spid="10">
                                            <p:txEl>
                                              <p:pRg st="5" end="5"/>
                                            </p:txEl>
                                          </p:spTgt>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10">
                                            <p:txEl>
                                              <p:pRg st="6" end="6"/>
                                            </p:txEl>
                                          </p:spTgt>
                                        </p:tgtEl>
                                      </p:cBhvr>
                                    </p:animEffect>
                                    <p:set>
                                      <p:cBhvr>
                                        <p:cTn id="49" dur="1" fill="hold">
                                          <p:stCondLst>
                                            <p:cond delay="499"/>
                                          </p:stCondLst>
                                        </p:cTn>
                                        <p:tgtEl>
                                          <p:spTgt spid="10">
                                            <p:txEl>
                                              <p:pRg st="6" end="6"/>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dissolve">
                                      <p:cBhvr>
                                        <p:cTn id="5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6144EF3-33A7-A942-8308-99BDB1A4CE74}"/>
              </a:ext>
            </a:extLst>
          </p:cNvPr>
          <p:cNvSpPr/>
          <p:nvPr/>
        </p:nvSpPr>
        <p:spPr>
          <a:xfrm>
            <a:off x="1371600" y="1771653"/>
            <a:ext cx="6286500" cy="923330"/>
          </a:xfrm>
          <a:prstGeom prst="rect">
            <a:avLst/>
          </a:prstGeom>
        </p:spPr>
        <p:txBody>
          <a:bodyPr wrap="square">
            <a:spAutoFit/>
          </a:bodyPr>
          <a:lstStyle/>
          <a:p>
            <a:r>
              <a:rPr lang="en-US" dirty="0">
                <a:solidFill>
                  <a:srgbClr val="FFFFCC"/>
                </a:solidFill>
              </a:rPr>
              <a:t>Climate change contributes to these other global issues and poses direct and indirect threats human health, where and how people can live and work, and more.</a:t>
            </a:r>
          </a:p>
        </p:txBody>
      </p:sp>
      <p:grpSp>
        <p:nvGrpSpPr>
          <p:cNvPr id="17" name="Group 16">
            <a:extLst>
              <a:ext uri="{FF2B5EF4-FFF2-40B4-BE49-F238E27FC236}">
                <a16:creationId xmlns:a16="http://schemas.microsoft.com/office/drawing/2014/main" id="{7B06F8A5-9677-A44A-AC64-F01FA2D4BDAD}"/>
              </a:ext>
            </a:extLst>
          </p:cNvPr>
          <p:cNvGrpSpPr/>
          <p:nvPr/>
        </p:nvGrpSpPr>
        <p:grpSpPr>
          <a:xfrm>
            <a:off x="1453415" y="685800"/>
            <a:ext cx="6261838" cy="4171950"/>
            <a:chOff x="775833" y="1066800"/>
            <a:chExt cx="8349117" cy="5562600"/>
          </a:xfrm>
        </p:grpSpPr>
        <p:pic>
          <p:nvPicPr>
            <p:cNvPr id="14" name="Picture 13" descr="A turtle swimming under water&#10;&#10;Description automatically generated">
              <a:extLst>
                <a:ext uri="{FF2B5EF4-FFF2-40B4-BE49-F238E27FC236}">
                  <a16:creationId xmlns:a16="http://schemas.microsoft.com/office/drawing/2014/main" id="{F10CBEDE-8799-084F-9678-CF11581BE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33" y="1066800"/>
              <a:ext cx="8349117" cy="5562600"/>
            </a:xfrm>
            <a:prstGeom prst="rect">
              <a:avLst/>
            </a:prstGeom>
          </p:spPr>
        </p:pic>
        <p:sp>
          <p:nvSpPr>
            <p:cNvPr id="15" name="TextBox 14">
              <a:extLst>
                <a:ext uri="{FF2B5EF4-FFF2-40B4-BE49-F238E27FC236}">
                  <a16:creationId xmlns:a16="http://schemas.microsoft.com/office/drawing/2014/main" id="{9FA5C5FA-66E9-1E41-8F31-4A113CB55081}"/>
                </a:ext>
              </a:extLst>
            </p:cNvPr>
            <p:cNvSpPr txBox="1"/>
            <p:nvPr/>
          </p:nvSpPr>
          <p:spPr>
            <a:xfrm>
              <a:off x="1676400" y="1371600"/>
              <a:ext cx="6324600" cy="861775"/>
            </a:xfrm>
            <a:prstGeom prst="rect">
              <a:avLst/>
            </a:prstGeom>
            <a:noFill/>
          </p:spPr>
          <p:txBody>
            <a:bodyPr wrap="square" rtlCol="0">
              <a:spAutoFit/>
            </a:bodyPr>
            <a:lstStyle/>
            <a:p>
              <a:r>
                <a:rPr lang="en-US" dirty="0">
                  <a:solidFill>
                    <a:schemeClr val="bg1"/>
                  </a:solidFill>
                </a:rPr>
                <a:t>Bleached Coral in the Southern Great Barrier Reef</a:t>
              </a:r>
            </a:p>
          </p:txBody>
        </p:sp>
      </p:grpSp>
      <p:sp>
        <p:nvSpPr>
          <p:cNvPr id="6" name="Title 1">
            <a:extLst>
              <a:ext uri="{FF2B5EF4-FFF2-40B4-BE49-F238E27FC236}">
                <a16:creationId xmlns:a16="http://schemas.microsoft.com/office/drawing/2014/main" id="{2B6373B2-11A8-B043-8BCB-47DF16E35D4B}"/>
              </a:ext>
            </a:extLst>
          </p:cNvPr>
          <p:cNvSpPr txBox="1">
            <a:spLocks/>
          </p:cNvSpPr>
          <p:nvPr/>
        </p:nvSpPr>
        <p:spPr>
          <a:xfrm>
            <a:off x="1314450" y="17145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solidFill>
                  <a:srgbClr val="FFFFCC"/>
                </a:solidFill>
              </a:rPr>
              <a:t>Biodiversity and Sustainability</a:t>
            </a:r>
          </a:p>
        </p:txBody>
      </p:sp>
      <p:sp>
        <p:nvSpPr>
          <p:cNvPr id="10" name="Title 1">
            <a:extLst>
              <a:ext uri="{FF2B5EF4-FFF2-40B4-BE49-F238E27FC236}">
                <a16:creationId xmlns:a16="http://schemas.microsoft.com/office/drawing/2014/main" id="{EBF90AF2-E5AC-F74A-850D-F3178645DFAD}"/>
              </a:ext>
            </a:extLst>
          </p:cNvPr>
          <p:cNvSpPr txBox="1">
            <a:spLocks/>
          </p:cNvSpPr>
          <p:nvPr/>
        </p:nvSpPr>
        <p:spPr>
          <a:xfrm>
            <a:off x="1428750" y="3200400"/>
            <a:ext cx="64008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i="1" dirty="0">
                <a:solidFill>
                  <a:srgbClr val="FFFFCC"/>
                </a:solidFill>
              </a:rPr>
              <a:t>Learn from the past – the future isn’t waiting</a:t>
            </a:r>
          </a:p>
        </p:txBody>
      </p:sp>
      <p:grpSp>
        <p:nvGrpSpPr>
          <p:cNvPr id="19" name="Group 18">
            <a:extLst>
              <a:ext uri="{FF2B5EF4-FFF2-40B4-BE49-F238E27FC236}">
                <a16:creationId xmlns:a16="http://schemas.microsoft.com/office/drawing/2014/main" id="{05EEF3E5-B313-EA40-83E8-BC7CE0B7593D}"/>
              </a:ext>
            </a:extLst>
          </p:cNvPr>
          <p:cNvGrpSpPr/>
          <p:nvPr/>
        </p:nvGrpSpPr>
        <p:grpSpPr>
          <a:xfrm>
            <a:off x="1428750" y="685801"/>
            <a:ext cx="6515100" cy="4171950"/>
            <a:chOff x="304800" y="1066800"/>
            <a:chExt cx="8686800" cy="5562600"/>
          </a:xfrm>
        </p:grpSpPr>
        <p:pic>
          <p:nvPicPr>
            <p:cNvPr id="11" name="Picture 10" descr="A picture containing smoke, train, steam, outdoor&#10;&#10;Description automatically generated">
              <a:extLst>
                <a:ext uri="{FF2B5EF4-FFF2-40B4-BE49-F238E27FC236}">
                  <a16:creationId xmlns:a16="http://schemas.microsoft.com/office/drawing/2014/main" id="{A95D5E80-DAB8-1346-964B-6A256A785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66800"/>
              <a:ext cx="8382000" cy="5562600"/>
            </a:xfrm>
            <a:prstGeom prst="rect">
              <a:avLst/>
            </a:prstGeom>
          </p:spPr>
        </p:pic>
        <p:sp>
          <p:nvSpPr>
            <p:cNvPr id="12" name="TextBox 11">
              <a:extLst>
                <a:ext uri="{FF2B5EF4-FFF2-40B4-BE49-F238E27FC236}">
                  <a16:creationId xmlns:a16="http://schemas.microsoft.com/office/drawing/2014/main" id="{4EA05F09-7CE9-304A-82DA-BB8AA0177832}"/>
                </a:ext>
              </a:extLst>
            </p:cNvPr>
            <p:cNvSpPr txBox="1"/>
            <p:nvPr/>
          </p:nvSpPr>
          <p:spPr>
            <a:xfrm>
              <a:off x="5181600" y="6096000"/>
              <a:ext cx="3810000" cy="492443"/>
            </a:xfrm>
            <a:prstGeom prst="rect">
              <a:avLst/>
            </a:prstGeom>
            <a:noFill/>
          </p:spPr>
          <p:txBody>
            <a:bodyPr wrap="square" rtlCol="0">
              <a:spAutoFit/>
            </a:bodyPr>
            <a:lstStyle/>
            <a:p>
              <a:r>
                <a:rPr lang="en-US" dirty="0">
                  <a:solidFill>
                    <a:schemeClr val="bg1"/>
                  </a:solidFill>
                </a:rPr>
                <a:t>Deforestation in Indonesia </a:t>
              </a:r>
            </a:p>
          </p:txBody>
        </p:sp>
      </p:grpSp>
    </p:spTree>
    <p:extLst>
      <p:ext uri="{BB962C8B-B14F-4D97-AF65-F5344CB8AC3E}">
        <p14:creationId xmlns:p14="http://schemas.microsoft.com/office/powerpoint/2010/main" val="22066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0F82-618C-1F4E-AC1A-21C728FCE00A}"/>
              </a:ext>
            </a:extLst>
          </p:cNvPr>
          <p:cNvSpPr>
            <a:spLocks noGrp="1"/>
          </p:cNvSpPr>
          <p:nvPr>
            <p:ph type="ctrTitle"/>
          </p:nvPr>
        </p:nvSpPr>
        <p:spPr/>
        <p:txBody>
          <a:bodyPr/>
          <a:lstStyle/>
          <a:p>
            <a:r>
              <a:rPr lang="en-US" dirty="0">
                <a:solidFill>
                  <a:srgbClr val="FFFFCC"/>
                </a:solidFill>
              </a:rPr>
              <a:t>Optional Slides</a:t>
            </a:r>
          </a:p>
        </p:txBody>
      </p:sp>
      <p:sp>
        <p:nvSpPr>
          <p:cNvPr id="3" name="Subtitle 2">
            <a:extLst>
              <a:ext uri="{FF2B5EF4-FFF2-40B4-BE49-F238E27FC236}">
                <a16:creationId xmlns:a16="http://schemas.microsoft.com/office/drawing/2014/main" id="{A8718590-B229-8D47-BF00-21B47812DB92}"/>
              </a:ext>
            </a:extLst>
          </p:cNvPr>
          <p:cNvSpPr>
            <a:spLocks noGrp="1"/>
          </p:cNvSpPr>
          <p:nvPr>
            <p:ph type="subTitle" idx="1"/>
          </p:nvPr>
        </p:nvSpPr>
        <p:spPr/>
        <p:txBody>
          <a:bodyPr/>
          <a:lstStyle/>
          <a:p>
            <a:r>
              <a:rPr lang="en-US" dirty="0"/>
              <a:t>The first three are an alternate start – they replace the first text slide and the tale of two cities</a:t>
            </a:r>
          </a:p>
        </p:txBody>
      </p:sp>
    </p:spTree>
    <p:extLst>
      <p:ext uri="{BB962C8B-B14F-4D97-AF65-F5344CB8AC3E}">
        <p14:creationId xmlns:p14="http://schemas.microsoft.com/office/powerpoint/2010/main" val="629736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36129"/>
            <a:ext cx="6172200" cy="857250"/>
          </a:xfrm>
        </p:spPr>
        <p:txBody>
          <a:bodyPr/>
          <a:lstStyle/>
          <a:p>
            <a:r>
              <a:rPr lang="en-US" dirty="0"/>
              <a:t>Key Conclusions</a:t>
            </a:r>
          </a:p>
        </p:txBody>
      </p:sp>
      <p:sp>
        <p:nvSpPr>
          <p:cNvPr id="4" name="Content Placeholder 3"/>
          <p:cNvSpPr>
            <a:spLocks noGrp="1"/>
          </p:cNvSpPr>
          <p:nvPr>
            <p:ph idx="1"/>
          </p:nvPr>
        </p:nvSpPr>
        <p:spPr>
          <a:xfrm>
            <a:off x="685800" y="1061381"/>
            <a:ext cx="7620000" cy="3394472"/>
          </a:xfrm>
        </p:spPr>
        <p:txBody>
          <a:bodyPr/>
          <a:lstStyle/>
          <a:p>
            <a:r>
              <a:rPr lang="en-US" dirty="0"/>
              <a:t>1900s to 1960s </a:t>
            </a:r>
            <a:r>
              <a:rPr lang="mr-IN" dirty="0"/>
              <a:t>–</a:t>
            </a:r>
            <a:r>
              <a:rPr lang="en-US" dirty="0"/>
              <a:t> increasing public health and environmental damage </a:t>
            </a:r>
          </a:p>
          <a:p>
            <a:r>
              <a:rPr lang="en-US" dirty="0"/>
              <a:t>1960s to 1970s </a:t>
            </a:r>
            <a:r>
              <a:rPr lang="mr-IN" dirty="0"/>
              <a:t>–</a:t>
            </a:r>
            <a:r>
              <a:rPr lang="en-US" dirty="0"/>
              <a:t> a growing awareness led to Earth Day, EPA and governmental action</a:t>
            </a:r>
          </a:p>
          <a:p>
            <a:r>
              <a:rPr lang="en-US" dirty="0"/>
              <a:t>1970s to today </a:t>
            </a:r>
            <a:r>
              <a:rPr lang="mr-IN" dirty="0"/>
              <a:t>–</a:t>
            </a:r>
            <a:r>
              <a:rPr lang="en-US" dirty="0"/>
              <a:t> a half century of progress</a:t>
            </a:r>
          </a:p>
          <a:p>
            <a:r>
              <a:rPr lang="en-US" dirty="0"/>
              <a:t>Today </a:t>
            </a:r>
            <a:r>
              <a:rPr lang="mr-IN" dirty="0"/>
              <a:t>–</a:t>
            </a:r>
            <a:r>
              <a:rPr lang="en-US" dirty="0"/>
              <a:t> we’re not done with clean up and maintaining benefits, new challenges, climate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239000" y="4026296"/>
            <a:ext cx="1328631" cy="981075"/>
          </a:xfrm>
          <a:prstGeom prst="rect">
            <a:avLst/>
          </a:prstGeom>
        </p:spPr>
      </p:pic>
    </p:spTree>
    <p:extLst>
      <p:ext uri="{BB962C8B-B14F-4D97-AF65-F5344CB8AC3E}">
        <p14:creationId xmlns:p14="http://schemas.microsoft.com/office/powerpoint/2010/main" val="20477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0" y="2381317"/>
            <a:ext cx="3429000" cy="507831"/>
          </a:xfrm>
          <a:prstGeom prst="rect">
            <a:avLst/>
          </a:prstGeom>
        </p:spPr>
        <p:txBody>
          <a:bodyPr>
            <a:spAutoFit/>
          </a:bodyPr>
          <a:lstStyle/>
          <a:p>
            <a:br>
              <a:rPr lang="en-US" sz="1350">
                <a:latin typeface="Times New Roman" charset="0"/>
              </a:rPr>
            </a:br>
            <a:endParaRPr lang="en-US" sz="1350">
              <a:latin typeface="Times New Roman" charset="0"/>
            </a:endParaRPr>
          </a:p>
        </p:txBody>
      </p:sp>
      <p:sp>
        <p:nvSpPr>
          <p:cNvPr id="2" name="Rectangle 1"/>
          <p:cNvSpPr/>
          <p:nvPr/>
        </p:nvSpPr>
        <p:spPr>
          <a:xfrm>
            <a:off x="1400175" y="1403827"/>
            <a:ext cx="6343650" cy="1384995"/>
          </a:xfrm>
          <a:prstGeom prst="rect">
            <a:avLst/>
          </a:prstGeom>
        </p:spPr>
        <p:txBody>
          <a:bodyPr wrap="square">
            <a:spAutoFit/>
          </a:bodyPr>
          <a:lstStyle/>
          <a:p>
            <a:r>
              <a:rPr lang="en-US" sz="2100" b="1" dirty="0">
                <a:solidFill>
                  <a:srgbClr val="FFFFCC"/>
                </a:solidFill>
              </a:rPr>
              <a:t>Strong growth of an industrializing country </a:t>
            </a:r>
            <a:r>
              <a:rPr lang="en-US" sz="2100" dirty="0">
                <a:solidFill>
                  <a:srgbClr val="FFFFCC"/>
                </a:solidFill>
              </a:rPr>
              <a:t>over nearly two centuries led to </a:t>
            </a:r>
            <a:r>
              <a:rPr lang="en-US" sz="2100" b="1" dirty="0">
                <a:solidFill>
                  <a:srgbClr val="FFFFCC"/>
                </a:solidFill>
              </a:rPr>
              <a:t>increasingly negative effects </a:t>
            </a:r>
            <a:r>
              <a:rPr lang="en-US" sz="2100" dirty="0">
                <a:solidFill>
                  <a:srgbClr val="FFFFCC"/>
                </a:solidFill>
              </a:rPr>
              <a:t>on our air, water, and land, with accompanying serious effects on people’s </a:t>
            </a:r>
            <a:r>
              <a:rPr lang="en-US" sz="2100" b="1" dirty="0">
                <a:solidFill>
                  <a:srgbClr val="FFFFCC"/>
                </a:solidFill>
              </a:rPr>
              <a:t>health and the environment</a:t>
            </a:r>
            <a:r>
              <a:rPr lang="en-US" sz="2100" dirty="0">
                <a:solidFill>
                  <a:srgbClr val="FFFFCC"/>
                </a:solidFill>
              </a:rPr>
              <a:t>.</a:t>
            </a:r>
          </a:p>
        </p:txBody>
      </p:sp>
      <p:pic>
        <p:nvPicPr>
          <p:cNvPr id="6" name="Picture 5"/>
          <p:cNvPicPr>
            <a:picLocks noChangeAspect="1"/>
          </p:cNvPicPr>
          <p:nvPr/>
        </p:nvPicPr>
        <p:blipFill>
          <a:blip r:embed="rId3"/>
          <a:stretch>
            <a:fillRect/>
          </a:stretch>
        </p:blipFill>
        <p:spPr>
          <a:xfrm>
            <a:off x="7186613" y="1036953"/>
            <a:ext cx="628650" cy="564173"/>
          </a:xfrm>
          <a:prstGeom prst="rect">
            <a:avLst/>
          </a:prstGeom>
        </p:spPr>
      </p:pic>
      <p:pic>
        <p:nvPicPr>
          <p:cNvPr id="10" name="Picture 9">
            <a:extLst>
              <a:ext uri="{FF2B5EF4-FFF2-40B4-BE49-F238E27FC236}">
                <a16:creationId xmlns:a16="http://schemas.microsoft.com/office/drawing/2014/main" id="{AACAE5FB-FACE-2941-BDA6-DD8736C4F0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51" y="361950"/>
            <a:ext cx="9128449" cy="4393066"/>
          </a:xfrm>
          <a:prstGeom prst="rect">
            <a:avLst/>
          </a:prstGeom>
        </p:spPr>
      </p:pic>
      <p:grpSp>
        <p:nvGrpSpPr>
          <p:cNvPr id="21" name="Group 20">
            <a:extLst>
              <a:ext uri="{FF2B5EF4-FFF2-40B4-BE49-F238E27FC236}">
                <a16:creationId xmlns:a16="http://schemas.microsoft.com/office/drawing/2014/main" id="{56D8B436-0B5B-B144-942B-EEDA24E134CB}"/>
              </a:ext>
            </a:extLst>
          </p:cNvPr>
          <p:cNvGrpSpPr/>
          <p:nvPr/>
        </p:nvGrpSpPr>
        <p:grpSpPr>
          <a:xfrm>
            <a:off x="4898602" y="1970432"/>
            <a:ext cx="1026335" cy="969057"/>
            <a:chOff x="4651353" y="2590800"/>
            <a:chExt cx="1368447" cy="1292076"/>
          </a:xfrm>
        </p:grpSpPr>
        <p:cxnSp>
          <p:nvCxnSpPr>
            <p:cNvPr id="11" name="Straight Arrow Connector 10"/>
            <p:cNvCxnSpPr/>
            <p:nvPr/>
          </p:nvCxnSpPr>
          <p:spPr>
            <a:xfrm>
              <a:off x="5715000" y="2976527"/>
              <a:ext cx="0" cy="90634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4651353" y="2590800"/>
              <a:ext cx="1368447" cy="400109"/>
            </a:xfrm>
            <a:prstGeom prst="rect">
              <a:avLst/>
            </a:prstGeom>
            <a:noFill/>
          </p:spPr>
          <p:txBody>
            <a:bodyPr wrap="square" rtlCol="0">
              <a:spAutoFit/>
            </a:bodyPr>
            <a:lstStyle/>
            <a:p>
              <a:r>
                <a:rPr lang="en-US" sz="1350" b="1" dirty="0">
                  <a:solidFill>
                    <a:srgbClr val="0000FF"/>
                  </a:solidFill>
                </a:rPr>
                <a:t>Los Angeles</a:t>
              </a:r>
            </a:p>
          </p:txBody>
        </p:sp>
      </p:grpSp>
      <p:grpSp>
        <p:nvGrpSpPr>
          <p:cNvPr id="20" name="Group 19">
            <a:extLst>
              <a:ext uri="{FF2B5EF4-FFF2-40B4-BE49-F238E27FC236}">
                <a16:creationId xmlns:a16="http://schemas.microsoft.com/office/drawing/2014/main" id="{EFB1E1BD-CAF1-6545-8F05-1CAFC9DAA410}"/>
              </a:ext>
            </a:extLst>
          </p:cNvPr>
          <p:cNvGrpSpPr/>
          <p:nvPr/>
        </p:nvGrpSpPr>
        <p:grpSpPr>
          <a:xfrm>
            <a:off x="4895850" y="2346374"/>
            <a:ext cx="742950" cy="744275"/>
            <a:chOff x="5003800" y="3128500"/>
            <a:chExt cx="990600" cy="992367"/>
          </a:xfrm>
        </p:grpSpPr>
        <p:cxnSp>
          <p:nvCxnSpPr>
            <p:cNvPr id="9" name="Straight Arrow Connector 8"/>
            <p:cNvCxnSpPr/>
            <p:nvPr/>
          </p:nvCxnSpPr>
          <p:spPr>
            <a:xfrm>
              <a:off x="5587196" y="3463731"/>
              <a:ext cx="28235" cy="65713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5003800" y="3128500"/>
              <a:ext cx="990600" cy="400109"/>
            </a:xfrm>
            <a:prstGeom prst="rect">
              <a:avLst/>
            </a:prstGeom>
            <a:noFill/>
          </p:spPr>
          <p:txBody>
            <a:bodyPr wrap="square" rtlCol="0">
              <a:spAutoFit/>
            </a:bodyPr>
            <a:lstStyle/>
            <a:p>
              <a:r>
                <a:rPr lang="en-US" sz="1350" b="1" dirty="0">
                  <a:solidFill>
                    <a:srgbClr val="0000FF"/>
                  </a:solidFill>
                </a:rPr>
                <a:t>Donora</a:t>
              </a:r>
            </a:p>
          </p:txBody>
        </p:sp>
      </p:grpSp>
      <p:grpSp>
        <p:nvGrpSpPr>
          <p:cNvPr id="15" name="Group 14">
            <a:extLst>
              <a:ext uri="{FF2B5EF4-FFF2-40B4-BE49-F238E27FC236}">
                <a16:creationId xmlns:a16="http://schemas.microsoft.com/office/drawing/2014/main" id="{165F127E-FCA8-3645-A767-97D83AEDD4F6}"/>
              </a:ext>
            </a:extLst>
          </p:cNvPr>
          <p:cNvGrpSpPr/>
          <p:nvPr/>
        </p:nvGrpSpPr>
        <p:grpSpPr>
          <a:xfrm>
            <a:off x="3810000" y="2599551"/>
            <a:ext cx="990600" cy="734199"/>
            <a:chOff x="3200400" y="3669268"/>
            <a:chExt cx="1320800" cy="978932"/>
          </a:xfrm>
        </p:grpSpPr>
        <p:cxnSp>
          <p:nvCxnSpPr>
            <p:cNvPr id="8" name="Straight Arrow Connector 7"/>
            <p:cNvCxnSpPr/>
            <p:nvPr/>
          </p:nvCxnSpPr>
          <p:spPr>
            <a:xfrm>
              <a:off x="3962400" y="4038600"/>
              <a:ext cx="76200" cy="60960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3200400" y="3669268"/>
              <a:ext cx="1320800" cy="400109"/>
            </a:xfrm>
            <a:prstGeom prst="rect">
              <a:avLst/>
            </a:prstGeom>
            <a:noFill/>
          </p:spPr>
          <p:txBody>
            <a:bodyPr wrap="square" rtlCol="0">
              <a:spAutoFit/>
            </a:bodyPr>
            <a:lstStyle/>
            <a:p>
              <a:r>
                <a:rPr lang="en-US" sz="1350" b="1" dirty="0">
                  <a:solidFill>
                    <a:srgbClr val="0000FF"/>
                  </a:solidFill>
                </a:rPr>
                <a:t>Pittsburgh</a:t>
              </a:r>
            </a:p>
          </p:txBody>
        </p:sp>
      </p:grpSp>
    </p:spTree>
    <p:extLst>
      <p:ext uri="{BB962C8B-B14F-4D97-AF65-F5344CB8AC3E}">
        <p14:creationId xmlns:p14="http://schemas.microsoft.com/office/powerpoint/2010/main" val="19643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ttsburghkids.jpg"/>
          <p:cNvPicPr>
            <a:picLocks noChangeAspect="1"/>
          </p:cNvPicPr>
          <p:nvPr/>
        </p:nvPicPr>
        <p:blipFill>
          <a:blip r:embed="rId3"/>
          <a:stretch>
            <a:fillRect/>
          </a:stretch>
        </p:blipFill>
        <p:spPr>
          <a:xfrm>
            <a:off x="912072" y="3114902"/>
            <a:ext cx="2821728" cy="1971448"/>
          </a:xfrm>
          <a:prstGeom prst="rect">
            <a:avLst/>
          </a:prstGeom>
        </p:spPr>
      </p:pic>
      <p:pic>
        <p:nvPicPr>
          <p:cNvPr id="5" name="Picture 4" descr="pitt0610.jpg"/>
          <p:cNvPicPr>
            <a:picLocks noChangeAspect="1"/>
          </p:cNvPicPr>
          <p:nvPr/>
        </p:nvPicPr>
        <p:blipFill>
          <a:blip r:embed="rId4"/>
          <a:stretch>
            <a:fillRect/>
          </a:stretch>
        </p:blipFill>
        <p:spPr>
          <a:xfrm>
            <a:off x="449310" y="628647"/>
            <a:ext cx="3894090" cy="2481834"/>
          </a:xfrm>
          <a:prstGeom prst="rect">
            <a:avLst/>
          </a:prstGeom>
        </p:spPr>
      </p:pic>
      <p:pic>
        <p:nvPicPr>
          <p:cNvPr id="6" name="Picture 5" descr="pitt190610.jpg"/>
          <p:cNvPicPr>
            <a:picLocks noChangeAspect="1"/>
          </p:cNvPicPr>
          <p:nvPr/>
        </p:nvPicPr>
        <p:blipFill>
          <a:blip r:embed="rId5"/>
          <a:stretch>
            <a:fillRect/>
          </a:stretch>
        </p:blipFill>
        <p:spPr>
          <a:xfrm>
            <a:off x="5132586" y="3040534"/>
            <a:ext cx="2716014" cy="2114869"/>
          </a:xfrm>
          <a:prstGeom prst="rect">
            <a:avLst/>
          </a:prstGeom>
        </p:spPr>
      </p:pic>
      <p:pic>
        <p:nvPicPr>
          <p:cNvPr id="7" name="Picture 6" descr="tenementspitt0610.jpg"/>
          <p:cNvPicPr>
            <a:picLocks noChangeAspect="1"/>
          </p:cNvPicPr>
          <p:nvPr/>
        </p:nvPicPr>
        <p:blipFill>
          <a:blip r:embed="rId6"/>
          <a:stretch>
            <a:fillRect/>
          </a:stretch>
        </p:blipFill>
        <p:spPr>
          <a:xfrm>
            <a:off x="4868913" y="650025"/>
            <a:ext cx="3076556" cy="2321775"/>
          </a:xfrm>
          <a:prstGeom prst="rect">
            <a:avLst/>
          </a:prstGeom>
        </p:spPr>
      </p:pic>
      <p:grpSp>
        <p:nvGrpSpPr>
          <p:cNvPr id="10" name="Group 9"/>
          <p:cNvGrpSpPr/>
          <p:nvPr/>
        </p:nvGrpSpPr>
        <p:grpSpPr>
          <a:xfrm>
            <a:off x="4876800" y="133088"/>
            <a:ext cx="3514052" cy="4979310"/>
            <a:chOff x="1314431" y="1974167"/>
            <a:chExt cx="3404928" cy="4824452"/>
          </a:xfrm>
        </p:grpSpPr>
        <p:pic>
          <p:nvPicPr>
            <p:cNvPr id="9" name="Picture 8" descr="TyphoidPitt.png"/>
            <p:cNvPicPr/>
            <p:nvPr/>
          </p:nvPicPr>
          <p:blipFill rotWithShape="1">
            <a:blip r:embed="rId7">
              <a:extLst>
                <a:ext uri="{28A0092B-C50C-407E-A947-70E740481C1C}">
                  <a14:useLocalDpi xmlns:a14="http://schemas.microsoft.com/office/drawing/2010/main" val="0"/>
                </a:ext>
              </a:extLst>
            </a:blip>
            <a:srcRect t="7339" r="57211"/>
            <a:stretch/>
          </p:blipFill>
          <p:spPr bwMode="auto">
            <a:xfrm>
              <a:off x="1314431" y="2446541"/>
              <a:ext cx="3384211" cy="4352078"/>
            </a:xfrm>
            <a:prstGeom prst="rect">
              <a:avLst/>
            </a:prstGeom>
            <a:noFill/>
            <a:ln>
              <a:noFill/>
            </a:ln>
          </p:spPr>
        </p:pic>
        <p:sp>
          <p:nvSpPr>
            <p:cNvPr id="3" name="TextBox 2"/>
            <p:cNvSpPr txBox="1"/>
            <p:nvPr/>
          </p:nvSpPr>
          <p:spPr>
            <a:xfrm>
              <a:off x="1335148" y="1974167"/>
              <a:ext cx="3384211" cy="35784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rgbClr val="0000FF"/>
                  </a:solidFill>
                </a:rPr>
                <a:t>Typhoid Fever death rate </a:t>
              </a:r>
            </a:p>
          </p:txBody>
        </p:sp>
      </p:grpSp>
      <p:sp>
        <p:nvSpPr>
          <p:cNvPr id="11" name="Title 10"/>
          <p:cNvSpPr>
            <a:spLocks noGrp="1"/>
          </p:cNvSpPr>
          <p:nvPr>
            <p:ph type="title"/>
          </p:nvPr>
        </p:nvSpPr>
        <p:spPr>
          <a:xfrm>
            <a:off x="533400" y="0"/>
            <a:ext cx="3308179" cy="633569"/>
          </a:xfrm>
        </p:spPr>
        <p:txBody>
          <a:bodyPr>
            <a:normAutofit/>
          </a:bodyPr>
          <a:lstStyle/>
          <a:p>
            <a:r>
              <a:rPr lang="en-US" sz="2700" b="1" dirty="0"/>
              <a:t>Pittsburgh  </a:t>
            </a:r>
            <a:r>
              <a:rPr lang="en-US" sz="2700" dirty="0"/>
              <a:t>1906-1910</a:t>
            </a:r>
          </a:p>
        </p:txBody>
      </p:sp>
    </p:spTree>
    <p:extLst>
      <p:ext uri="{BB962C8B-B14F-4D97-AF65-F5344CB8AC3E}">
        <p14:creationId xmlns:p14="http://schemas.microsoft.com/office/powerpoint/2010/main" val="204380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nvGraphicFramePr>
        <p:xfrm>
          <a:off x="357653" y="154759"/>
          <a:ext cx="3909547" cy="2493191"/>
        </p:xfrm>
        <a:graphic>
          <a:graphicData uri="http://schemas.openxmlformats.org/presentationml/2006/ole">
            <mc:AlternateContent xmlns:mc="http://schemas.openxmlformats.org/markup-compatibility/2006">
              <mc:Choice xmlns:v="urn:schemas-microsoft-com:vml" Requires="v">
                <p:oleObj spid="_x0000_s5127" name="Photo House" r:id="rId4" imgW="24025397" imgH="11860317" progId="Photohse.Document">
                  <p:embed/>
                </p:oleObj>
              </mc:Choice>
              <mc:Fallback>
                <p:oleObj name="Photo House" r:id="rId4" imgW="24025397" imgH="11860317" progId="Photohse.Document">
                  <p:embed/>
                  <p:pic>
                    <p:nvPicPr>
                      <p:cNvPr id="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53" y="154759"/>
                        <a:ext cx="3909547" cy="2493191"/>
                      </a:xfrm>
                      <a:prstGeom prst="rect">
                        <a:avLst/>
                      </a:prstGeom>
                      <a:noFill/>
                      <a:ln w="9525">
                        <a:noFill/>
                        <a:miter lim="800000"/>
                        <a:headEnd type="none" w="sm" len="sm"/>
                        <a:tailEnd type="none" w="sm" len="sm"/>
                      </a:ln>
                      <a:effectLst/>
                    </p:spPr>
                  </p:pic>
                </p:oleObj>
              </mc:Fallback>
            </mc:AlternateContent>
          </a:graphicData>
        </a:graphic>
      </p:graphicFrame>
      <p:sp>
        <p:nvSpPr>
          <p:cNvPr id="5" name="Text Box 9"/>
          <p:cNvSpPr txBox="1">
            <a:spLocks noChangeArrowheads="1"/>
          </p:cNvSpPr>
          <p:nvPr/>
        </p:nvSpPr>
        <p:spPr bwMode="auto">
          <a:xfrm>
            <a:off x="381000" y="2347868"/>
            <a:ext cx="1654969" cy="300082"/>
          </a:xfrm>
          <a:prstGeom prst="rect">
            <a:avLst/>
          </a:prstGeom>
          <a:solidFill>
            <a:srgbClr val="CCFFFF"/>
          </a:solidFill>
          <a:ln w="19050">
            <a:solidFill>
              <a:srgbClr val="FF3300"/>
            </a:solidFill>
            <a:miter lim="800000"/>
            <a:headEnd/>
            <a:tailEnd/>
          </a:ln>
          <a:effectLst/>
        </p:spPr>
        <p:txBody>
          <a:bodyPr>
            <a:spAutoFit/>
          </a:bodyPr>
          <a:lstStyle/>
          <a:p>
            <a:pPr algn="ctr" eaLnBrk="0" hangingPunct="0">
              <a:spcBef>
                <a:spcPct val="50000"/>
              </a:spcBef>
              <a:buFontTx/>
              <a:buNone/>
            </a:pPr>
            <a:r>
              <a:rPr lang="en-US" sz="1350" b="1" dirty="0">
                <a:solidFill>
                  <a:srgbClr val="000000"/>
                </a:solidFill>
                <a:latin typeface="Arial" charset="0"/>
              </a:rPr>
              <a:t>Donora PA  1948</a:t>
            </a:r>
          </a:p>
        </p:txBody>
      </p:sp>
      <p:pic>
        <p:nvPicPr>
          <p:cNvPr id="7" name="Picture 5" descr="Smoggy eyes in la"/>
          <p:cNvPicPr>
            <a:picLocks noChangeAspect="1" noChangeArrowheads="1"/>
          </p:cNvPicPr>
          <p:nvPr/>
        </p:nvPicPr>
        <p:blipFill rotWithShape="1">
          <a:blip r:embed="rId6"/>
          <a:srcRect t="7850" b="5523"/>
          <a:stretch/>
        </p:blipFill>
        <p:spPr bwMode="auto">
          <a:xfrm>
            <a:off x="5638800" y="438150"/>
            <a:ext cx="2457450" cy="1596628"/>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49" y="2724150"/>
            <a:ext cx="3247639" cy="2286000"/>
          </a:xfrm>
          <a:prstGeom prst="rect">
            <a:avLst/>
          </a:prstGeom>
        </p:spPr>
      </p:pic>
      <p:grpSp>
        <p:nvGrpSpPr>
          <p:cNvPr id="14" name="Group 13"/>
          <p:cNvGrpSpPr/>
          <p:nvPr/>
        </p:nvGrpSpPr>
        <p:grpSpPr>
          <a:xfrm>
            <a:off x="4831128" y="2214521"/>
            <a:ext cx="3627072" cy="2871829"/>
            <a:chOff x="4917499" y="3505200"/>
            <a:chExt cx="4106207" cy="3276600"/>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7499" y="3505200"/>
              <a:ext cx="4106207" cy="3276600"/>
            </a:xfrm>
            <a:prstGeom prst="rect">
              <a:avLst/>
            </a:prstGeom>
          </p:spPr>
        </p:pic>
        <p:sp>
          <p:nvSpPr>
            <p:cNvPr id="9" name="Text Box 9"/>
            <p:cNvSpPr txBox="1">
              <a:spLocks noChangeArrowheads="1"/>
            </p:cNvSpPr>
            <p:nvPr/>
          </p:nvSpPr>
          <p:spPr bwMode="auto">
            <a:xfrm>
              <a:off x="6324599" y="3509481"/>
              <a:ext cx="2699107" cy="400109"/>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1350" b="1" dirty="0">
                  <a:solidFill>
                    <a:srgbClr val="000000"/>
                  </a:solidFill>
                  <a:latin typeface="Arial" charset="0"/>
                </a:rPr>
                <a:t>Los Angeles 1943-55</a:t>
              </a:r>
            </a:p>
          </p:txBody>
        </p:sp>
      </p:grpSp>
    </p:spTree>
    <p:extLst>
      <p:ext uri="{BB962C8B-B14F-4D97-AF65-F5344CB8AC3E}">
        <p14:creationId xmlns:p14="http://schemas.microsoft.com/office/powerpoint/2010/main" val="35333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6129"/>
            <a:ext cx="8077200" cy="857250"/>
          </a:xfrm>
        </p:spPr>
        <p:txBody>
          <a:bodyPr/>
          <a:lstStyle/>
          <a:p>
            <a:r>
              <a:rPr lang="en-US" dirty="0"/>
              <a:t>Overview of U.S. Environmental Programs </a:t>
            </a:r>
          </a:p>
        </p:txBody>
      </p:sp>
      <p:sp>
        <p:nvSpPr>
          <p:cNvPr id="4" name="Content Placeholder 3"/>
          <p:cNvSpPr>
            <a:spLocks noGrp="1"/>
          </p:cNvSpPr>
          <p:nvPr>
            <p:ph idx="1"/>
          </p:nvPr>
        </p:nvSpPr>
        <p:spPr>
          <a:xfrm>
            <a:off x="685800" y="1061381"/>
            <a:ext cx="7620000" cy="3394472"/>
          </a:xfrm>
        </p:spPr>
        <p:txBody>
          <a:bodyPr/>
          <a:lstStyle/>
          <a:p>
            <a:r>
              <a:rPr lang="en-US" dirty="0"/>
              <a:t>1950s to 1960s </a:t>
            </a:r>
            <a:r>
              <a:rPr lang="mr-IN" dirty="0"/>
              <a:t>–</a:t>
            </a:r>
            <a:r>
              <a:rPr lang="en-US" dirty="0"/>
              <a:t> increasing public health and environmental damage  - e.g. smog and river fires</a:t>
            </a:r>
          </a:p>
          <a:p>
            <a:r>
              <a:rPr lang="en-US" dirty="0"/>
              <a:t>1960s to 1970s </a:t>
            </a:r>
            <a:r>
              <a:rPr lang="mr-IN" dirty="0"/>
              <a:t>–</a:t>
            </a:r>
            <a:r>
              <a:rPr lang="en-US" dirty="0"/>
              <a:t> a growing awareness led to Earth Day, EPA and governmental action</a:t>
            </a:r>
          </a:p>
          <a:p>
            <a:r>
              <a:rPr lang="en-US" dirty="0"/>
              <a:t>1970s to today </a:t>
            </a:r>
            <a:r>
              <a:rPr lang="mr-IN" dirty="0"/>
              <a:t>–</a:t>
            </a:r>
            <a:r>
              <a:rPr lang="en-US" dirty="0"/>
              <a:t> a half century of progress</a:t>
            </a:r>
          </a:p>
          <a:p>
            <a:r>
              <a:rPr lang="en-US" dirty="0"/>
              <a:t>Today </a:t>
            </a:r>
            <a:r>
              <a:rPr lang="mr-IN" dirty="0"/>
              <a:t>–</a:t>
            </a:r>
            <a:r>
              <a:rPr lang="en-US" dirty="0"/>
              <a:t> we’re not done with clean up and maintaining benefits, new challenges, climate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7239000" y="4026296"/>
            <a:ext cx="1328631" cy="981075"/>
          </a:xfrm>
          <a:prstGeom prst="rect">
            <a:avLst/>
          </a:prstGeom>
        </p:spPr>
      </p:pic>
    </p:spTree>
    <p:extLst>
      <p:ext uri="{BB962C8B-B14F-4D97-AF65-F5344CB8AC3E}">
        <p14:creationId xmlns:p14="http://schemas.microsoft.com/office/powerpoint/2010/main" val="14142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054DD3-FAB1-BF46-9403-5096E482CAD4}"/>
              </a:ext>
            </a:extLst>
          </p:cNvPr>
          <p:cNvGrpSpPr/>
          <p:nvPr/>
        </p:nvGrpSpPr>
        <p:grpSpPr>
          <a:xfrm>
            <a:off x="2057400" y="1085851"/>
            <a:ext cx="4972050" cy="4000499"/>
            <a:chOff x="1295400" y="1847263"/>
            <a:chExt cx="5952284" cy="4705937"/>
          </a:xfrm>
        </p:grpSpPr>
        <p:pic>
          <p:nvPicPr>
            <p:cNvPr id="4" name="Picture 3" descr="A screenshot of a cell phone&#10;&#10;Description automatically generated">
              <a:extLst>
                <a:ext uri="{FF2B5EF4-FFF2-40B4-BE49-F238E27FC236}">
                  <a16:creationId xmlns:a16="http://schemas.microsoft.com/office/drawing/2014/main" id="{5638777A-240C-4242-ACFA-87621AA07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47263"/>
              <a:ext cx="1837484" cy="137045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2B76142-8039-B54E-8622-4D206D02D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971463"/>
              <a:ext cx="1837483" cy="1377728"/>
            </a:xfrm>
            <a:prstGeom prst="rect">
              <a:avLst/>
            </a:prstGeom>
          </p:spPr>
        </p:pic>
        <p:pic>
          <p:nvPicPr>
            <p:cNvPr id="9" name="Picture 8" descr="A screen shot of a bird&#10;&#10;Description automatically generated">
              <a:extLst>
                <a:ext uri="{FF2B5EF4-FFF2-40B4-BE49-F238E27FC236}">
                  <a16:creationId xmlns:a16="http://schemas.microsoft.com/office/drawing/2014/main" id="{3C144A86-390C-C844-A891-6C8B64DAB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4971463"/>
              <a:ext cx="1837485" cy="1369316"/>
            </a:xfrm>
            <a:prstGeom prst="rect">
              <a:avLst/>
            </a:prstGeom>
          </p:spPr>
        </p:pic>
        <p:pic>
          <p:nvPicPr>
            <p:cNvPr id="11" name="Picture 10" descr="A screenshot of a person&#10;&#10;Description automatically generated">
              <a:extLst>
                <a:ext uri="{FF2B5EF4-FFF2-40B4-BE49-F238E27FC236}">
                  <a16:creationId xmlns:a16="http://schemas.microsoft.com/office/drawing/2014/main" id="{71B0F092-64AA-6B46-8435-9E26B2269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3447463"/>
              <a:ext cx="1837483" cy="1376961"/>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291EB146-B359-6643-9127-89301FB939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316" y="3447463"/>
              <a:ext cx="1837484" cy="1371600"/>
            </a:xfrm>
            <a:prstGeom prst="rect">
              <a:avLst/>
            </a:prstGeom>
          </p:spPr>
        </p:pic>
        <p:pic>
          <p:nvPicPr>
            <p:cNvPr id="15" name="Picture 14" descr="A picture containing screenshot, sign, water, photo&#10;&#10;Description automatically generated">
              <a:extLst>
                <a:ext uri="{FF2B5EF4-FFF2-40B4-BE49-F238E27FC236}">
                  <a16:creationId xmlns:a16="http://schemas.microsoft.com/office/drawing/2014/main" id="{932367CC-DDE7-8D46-A81C-31A8C1F6C9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3447463"/>
              <a:ext cx="1837484" cy="1369705"/>
            </a:xfrm>
            <a:prstGeom prst="rect">
              <a:avLst/>
            </a:prstGeom>
          </p:spPr>
        </p:pic>
        <p:pic>
          <p:nvPicPr>
            <p:cNvPr id="17" name="Picture 16">
              <a:extLst>
                <a:ext uri="{FF2B5EF4-FFF2-40B4-BE49-F238E27FC236}">
                  <a16:creationId xmlns:a16="http://schemas.microsoft.com/office/drawing/2014/main" id="{FD1002FF-E9C1-984E-A1A0-5343D8D6D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0200" y="1847263"/>
              <a:ext cx="1837484" cy="1375050"/>
            </a:xfrm>
            <a:prstGeom prst="rect">
              <a:avLst/>
            </a:prstGeom>
          </p:spPr>
        </p:pic>
        <p:pic>
          <p:nvPicPr>
            <p:cNvPr id="21" name="Picture 20" descr="A picture containing screenshot, monitor, photo, screen&#10;&#10;Description automatically generated">
              <a:extLst>
                <a:ext uri="{FF2B5EF4-FFF2-40B4-BE49-F238E27FC236}">
                  <a16:creationId xmlns:a16="http://schemas.microsoft.com/office/drawing/2014/main" id="{40402B16-01BF-E548-8033-2BAC9A09BC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 y="1847263"/>
              <a:ext cx="1825755" cy="1371600"/>
            </a:xfrm>
            <a:prstGeom prst="rect">
              <a:avLst/>
            </a:prstGeom>
          </p:spPr>
        </p:pic>
        <p:pic>
          <p:nvPicPr>
            <p:cNvPr id="23" name="Picture 22" descr="A screenshot of a group of people posing for the camera&#10;&#10;Description automatically generated">
              <a:extLst>
                <a:ext uri="{FF2B5EF4-FFF2-40B4-BE49-F238E27FC236}">
                  <a16:creationId xmlns:a16="http://schemas.microsoft.com/office/drawing/2014/main" id="{4BBCAD89-195F-C542-87AC-3FA95208D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8800" y="4971463"/>
              <a:ext cx="1295400" cy="1581737"/>
            </a:xfrm>
            <a:prstGeom prst="rect">
              <a:avLst/>
            </a:prstGeom>
          </p:spPr>
        </p:pic>
      </p:grpSp>
      <p:sp>
        <p:nvSpPr>
          <p:cNvPr id="2" name="TextBox 1">
            <a:extLst>
              <a:ext uri="{FF2B5EF4-FFF2-40B4-BE49-F238E27FC236}">
                <a16:creationId xmlns:a16="http://schemas.microsoft.com/office/drawing/2014/main" id="{4FC86058-6137-2245-86B4-2B62CA2CF061}"/>
              </a:ext>
            </a:extLst>
          </p:cNvPr>
          <p:cNvSpPr txBox="1"/>
          <p:nvPr/>
        </p:nvSpPr>
        <p:spPr>
          <a:xfrm>
            <a:off x="650240" y="57150"/>
            <a:ext cx="8458200" cy="954107"/>
          </a:xfrm>
          <a:prstGeom prst="rect">
            <a:avLst/>
          </a:prstGeom>
          <a:noFill/>
        </p:spPr>
        <p:txBody>
          <a:bodyPr wrap="square" rtlCol="0">
            <a:spAutoFit/>
          </a:bodyPr>
          <a:lstStyle/>
          <a:p>
            <a:r>
              <a:rPr lang="en-US" sz="2800" dirty="0">
                <a:solidFill>
                  <a:srgbClr val="FFFFCC"/>
                </a:solidFill>
                <a:latin typeface="+mj-lt"/>
              </a:rPr>
              <a:t>EPA Alumni Half Century of Progress reports, available  https://</a:t>
            </a:r>
            <a:r>
              <a:rPr lang="en-US" sz="2800" dirty="0" err="1">
                <a:solidFill>
                  <a:srgbClr val="FFFFCC"/>
                </a:solidFill>
                <a:latin typeface="+mj-lt"/>
              </a:rPr>
              <a:t>www.epaalumni.com</a:t>
            </a:r>
            <a:r>
              <a:rPr lang="en-US" sz="2800" dirty="0">
                <a:solidFill>
                  <a:srgbClr val="FFFFCC"/>
                </a:solidFill>
                <a:latin typeface="+mj-lt"/>
              </a:rPr>
              <a:t>/hcp</a:t>
            </a:r>
          </a:p>
        </p:txBody>
      </p:sp>
    </p:spTree>
    <p:extLst>
      <p:ext uri="{BB962C8B-B14F-4D97-AF65-F5344CB8AC3E}">
        <p14:creationId xmlns:p14="http://schemas.microsoft.com/office/powerpoint/2010/main" val="3934246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85901" y="220266"/>
            <a:ext cx="5429249" cy="465534"/>
          </a:xfrm>
        </p:spPr>
        <p:txBody>
          <a:bodyPr>
            <a:noAutofit/>
          </a:bodyPr>
          <a:lstStyle/>
          <a:p>
            <a:r>
              <a:rPr lang="en-US" dirty="0">
                <a:solidFill>
                  <a:srgbClr val="FFFFCC"/>
                </a:solidFill>
              </a:rPr>
              <a:t>Environmental Careers</a:t>
            </a:r>
          </a:p>
        </p:txBody>
      </p:sp>
      <p:sp>
        <p:nvSpPr>
          <p:cNvPr id="6" name="Content Placeholder 5"/>
          <p:cNvSpPr>
            <a:spLocks noGrp="1"/>
          </p:cNvSpPr>
          <p:nvPr>
            <p:ph idx="1"/>
          </p:nvPr>
        </p:nvSpPr>
        <p:spPr>
          <a:xfrm>
            <a:off x="304800" y="914400"/>
            <a:ext cx="8610600" cy="3771901"/>
          </a:xfrm>
        </p:spPr>
        <p:txBody>
          <a:bodyPr>
            <a:normAutofit/>
          </a:bodyPr>
          <a:lstStyle/>
          <a:p>
            <a:pPr lvl="1"/>
            <a:r>
              <a:rPr lang="en-US" sz="1800" dirty="0"/>
              <a:t>EPA Employs Scientists, Engineers, Lawyers, and Generalists</a:t>
            </a:r>
          </a:p>
          <a:p>
            <a:pPr lvl="2"/>
            <a:r>
              <a:rPr lang="en-US" sz="1400" dirty="0"/>
              <a:t>14,000 Employees, Washington, Boston, New </a:t>
            </a:r>
            <a:r>
              <a:rPr lang="en-US" sz="1400"/>
              <a:t>York, Philadelphia</a:t>
            </a:r>
            <a:r>
              <a:rPr lang="en-US" sz="1400" dirty="0"/>
              <a:t>, Atlanta, Dallas, Chicago, Kansas City, Denver, San Francisco, Seattle</a:t>
            </a:r>
          </a:p>
          <a:p>
            <a:pPr lvl="1"/>
            <a:r>
              <a:rPr lang="en-US" sz="1800" dirty="0"/>
              <a:t>State, Tribal, Local Environmental Agencies (DEQ, DEP, etc.) 60,000 nationwide</a:t>
            </a:r>
          </a:p>
          <a:p>
            <a:pPr lvl="1"/>
            <a:r>
              <a:rPr lang="en-US" sz="1800" dirty="0"/>
              <a:t>DW &amp; Wastewater Utilities</a:t>
            </a:r>
          </a:p>
          <a:p>
            <a:pPr lvl="1"/>
            <a:r>
              <a:rPr lang="en-US" sz="1800" dirty="0"/>
              <a:t>Other Federal Agencies: NOAA, Interior, Agriculture, Army, TVA</a:t>
            </a:r>
          </a:p>
          <a:p>
            <a:pPr lvl="1"/>
            <a:r>
              <a:rPr lang="en-US" sz="1800" dirty="0"/>
              <a:t>Environmental Organizations: National (Sierra Club, EDF), Regional (Chesapeake Bay Foundation) &amp; Local (Friends of the Rappahannock)</a:t>
            </a:r>
          </a:p>
          <a:p>
            <a:pPr lvl="1"/>
            <a:r>
              <a:rPr lang="en-US" sz="1800" dirty="0"/>
              <a:t>Private Sector: pollution control and monitoring equipment,  industrial pollution control, consultants, environmental control and compliance</a:t>
            </a:r>
          </a:p>
          <a:p>
            <a:pPr lvl="1"/>
            <a:r>
              <a:rPr lang="en-US" sz="1800" dirty="0"/>
              <a:t>Research universities</a:t>
            </a:r>
          </a:p>
          <a:p>
            <a:pPr lvl="1"/>
            <a:endParaRPr lang="en-US" sz="1800" dirty="0"/>
          </a:p>
        </p:txBody>
      </p:sp>
    </p:spTree>
    <p:extLst>
      <p:ext uri="{BB962C8B-B14F-4D97-AF65-F5344CB8AC3E}">
        <p14:creationId xmlns:p14="http://schemas.microsoft.com/office/powerpoint/2010/main" val="2993767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5104E-B695-6541-A96C-D0CE61531614}"/>
              </a:ext>
            </a:extLst>
          </p:cNvPr>
          <p:cNvSpPr>
            <a:spLocks noGrp="1"/>
          </p:cNvSpPr>
          <p:nvPr>
            <p:ph type="title"/>
          </p:nvPr>
        </p:nvSpPr>
        <p:spPr/>
        <p:txBody>
          <a:bodyPr/>
          <a:lstStyle/>
          <a:p>
            <a:r>
              <a:rPr lang="en-US" dirty="0"/>
              <a:t>EPA Alumni Overview HCP Presentation 2021</a:t>
            </a:r>
          </a:p>
        </p:txBody>
      </p:sp>
      <p:sp>
        <p:nvSpPr>
          <p:cNvPr id="4" name="Content Placeholder 3">
            <a:extLst>
              <a:ext uri="{FF2B5EF4-FFF2-40B4-BE49-F238E27FC236}">
                <a16:creationId xmlns:a16="http://schemas.microsoft.com/office/drawing/2014/main" id="{E175F468-2D0F-314D-A3BA-9AEB7F1A0597}"/>
              </a:ext>
            </a:extLst>
          </p:cNvPr>
          <p:cNvSpPr>
            <a:spLocks noGrp="1"/>
          </p:cNvSpPr>
          <p:nvPr>
            <p:ph idx="1"/>
          </p:nvPr>
        </p:nvSpPr>
        <p:spPr>
          <a:xfrm>
            <a:off x="453189" y="874514"/>
            <a:ext cx="8229600" cy="3394472"/>
          </a:xfrm>
        </p:spPr>
        <p:txBody>
          <a:bodyPr>
            <a:normAutofit fontScale="92500"/>
          </a:bodyPr>
          <a:lstStyle/>
          <a:p>
            <a:r>
              <a:rPr lang="en-US" dirty="0"/>
              <a:t>Contains more pages than most will need</a:t>
            </a:r>
          </a:p>
          <a:p>
            <a:r>
              <a:rPr lang="en-US" dirty="0"/>
              <a:t>Includes two start pages  starting at 1900 or 1950s (choice depends on time, audience, your preference)</a:t>
            </a:r>
          </a:p>
          <a:p>
            <a:r>
              <a:rPr lang="en-US" dirty="0"/>
              <a:t>You may want a slide about you (example is JB). Either way start with a brief bit about why you chose an environmental career</a:t>
            </a:r>
          </a:p>
          <a:p>
            <a:r>
              <a:rPr lang="en-US" dirty="0"/>
              <a:t>Check presenter view in this deck for suggestions about points to make on slides with few words.</a:t>
            </a:r>
          </a:p>
          <a:p>
            <a:r>
              <a:rPr lang="en-US" dirty="0"/>
              <a:t>Don’t be fooled by gibberish text  – use slideshow to reveal animations</a:t>
            </a:r>
          </a:p>
        </p:txBody>
      </p:sp>
    </p:spTree>
    <p:extLst>
      <p:ext uri="{BB962C8B-B14F-4D97-AF65-F5344CB8AC3E}">
        <p14:creationId xmlns:p14="http://schemas.microsoft.com/office/powerpoint/2010/main" val="21194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3B02425-E4DB-D741-A543-9D855E3323CF}"/>
              </a:ext>
            </a:extLst>
          </p:cNvPr>
          <p:cNvSpPr>
            <a:spLocks noGrp="1"/>
          </p:cNvSpPr>
          <p:nvPr>
            <p:ph type="title"/>
          </p:nvPr>
        </p:nvSpPr>
        <p:spPr>
          <a:xfrm>
            <a:off x="1485900" y="57150"/>
            <a:ext cx="6172200" cy="857250"/>
          </a:xfrm>
        </p:spPr>
        <p:txBody>
          <a:bodyPr/>
          <a:lstStyle/>
          <a:p>
            <a:pPr eaLnBrk="1" hangingPunct="1"/>
            <a:r>
              <a:rPr lang="en-US" altLang="en-US" b="1" dirty="0"/>
              <a:t>A tale of two cities </a:t>
            </a:r>
          </a:p>
        </p:txBody>
      </p:sp>
      <p:graphicFrame>
        <p:nvGraphicFramePr>
          <p:cNvPr id="73730" name="Object 2">
            <a:extLst>
              <a:ext uri="{FF2B5EF4-FFF2-40B4-BE49-F238E27FC236}">
                <a16:creationId xmlns:a16="http://schemas.microsoft.com/office/drawing/2014/main" id="{9D2358FA-E956-284A-B277-E5FF0BA79FF9}"/>
              </a:ext>
            </a:extLst>
          </p:cNvPr>
          <p:cNvGraphicFramePr>
            <a:graphicFrameLocks noChangeAspect="1"/>
          </p:cNvGraphicFramePr>
          <p:nvPr/>
        </p:nvGraphicFramePr>
        <p:xfrm>
          <a:off x="1183482" y="2743200"/>
          <a:ext cx="3674269" cy="2343150"/>
        </p:xfrm>
        <a:graphic>
          <a:graphicData uri="http://schemas.openxmlformats.org/presentationml/2006/ole">
            <mc:AlternateContent xmlns:mc="http://schemas.openxmlformats.org/markup-compatibility/2006">
              <mc:Choice xmlns:v="urn:schemas-microsoft-com:vml" Requires="v">
                <p:oleObj spid="_x0000_s7170" name="Photo House" r:id="rId4" imgW="12014200" imgH="5930900" progId="">
                  <p:embed/>
                </p:oleObj>
              </mc:Choice>
              <mc:Fallback>
                <p:oleObj name="Photo House" r:id="rId4" imgW="12014200" imgH="5930900" progId="">
                  <p:embed/>
                  <p:pic>
                    <p:nvPicPr>
                      <p:cNvPr id="73730" name="Object 2">
                        <a:extLst>
                          <a:ext uri="{FF2B5EF4-FFF2-40B4-BE49-F238E27FC236}">
                            <a16:creationId xmlns:a16="http://schemas.microsoft.com/office/drawing/2014/main" id="{9D2358FA-E956-284A-B277-E5FF0BA79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482" y="2743200"/>
                        <a:ext cx="3674269" cy="2343150"/>
                      </a:xfrm>
                      <a:prstGeom prst="rect">
                        <a:avLst/>
                      </a:prstGeom>
                      <a:noFill/>
                      <a:ln w="19050">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3731" name="Text Box 9">
            <a:extLst>
              <a:ext uri="{FF2B5EF4-FFF2-40B4-BE49-F238E27FC236}">
                <a16:creationId xmlns:a16="http://schemas.microsoft.com/office/drawing/2014/main" id="{80EE8E34-16F5-164A-A314-E49EF706FD7E}"/>
              </a:ext>
            </a:extLst>
          </p:cNvPr>
          <p:cNvSpPr txBox="1">
            <a:spLocks noChangeArrowheads="1"/>
          </p:cNvSpPr>
          <p:nvPr/>
        </p:nvSpPr>
        <p:spPr bwMode="auto">
          <a:xfrm>
            <a:off x="1202532" y="2743200"/>
            <a:ext cx="1654969" cy="300082"/>
          </a:xfrm>
          <a:prstGeom prst="rect">
            <a:avLst/>
          </a:prstGeom>
          <a:solidFill>
            <a:srgbClr val="CCFFFF"/>
          </a:solidFill>
          <a:ln w="19050">
            <a:solidFill>
              <a:srgbClr val="FF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350" b="1">
                <a:solidFill>
                  <a:srgbClr val="000000"/>
                </a:solidFill>
                <a:latin typeface="Arial" panose="020B0604020202020204" pitchFamily="34" charset="0"/>
              </a:rPr>
              <a:t>Donora PA  1948</a:t>
            </a:r>
          </a:p>
        </p:txBody>
      </p:sp>
      <p:pic>
        <p:nvPicPr>
          <p:cNvPr id="73732" name="Picture 4" descr="LA Civic Center">
            <a:extLst>
              <a:ext uri="{FF2B5EF4-FFF2-40B4-BE49-F238E27FC236}">
                <a16:creationId xmlns:a16="http://schemas.microsoft.com/office/drawing/2014/main" id="{41835D2C-5E58-6648-B53E-5D223316F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1575" y="2743200"/>
            <a:ext cx="2847975"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Smoggy eyes in la">
            <a:extLst>
              <a:ext uri="{FF2B5EF4-FFF2-40B4-BE49-F238E27FC236}">
                <a16:creationId xmlns:a16="http://schemas.microsoft.com/office/drawing/2014/main" id="{3D225B6E-EA8D-8041-85B5-E2F79B92AE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700" y="1028700"/>
            <a:ext cx="22288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7">
            <a:extLst>
              <a:ext uri="{FF2B5EF4-FFF2-40B4-BE49-F238E27FC236}">
                <a16:creationId xmlns:a16="http://schemas.microsoft.com/office/drawing/2014/main" id="{FDF11AA9-DBEB-3B4C-9C66-59EC5F0178AB}"/>
              </a:ext>
            </a:extLst>
          </p:cNvPr>
          <p:cNvSpPr txBox="1">
            <a:spLocks noChangeArrowheads="1"/>
          </p:cNvSpPr>
          <p:nvPr/>
        </p:nvSpPr>
        <p:spPr bwMode="auto">
          <a:xfrm>
            <a:off x="1257300" y="800100"/>
            <a:ext cx="37719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rPr>
              <a:t>In 1943 L.A., an eye-burning ‘smog’ event heralded a new and growing form of air pollution in sunny, healthy southern California</a:t>
            </a:r>
          </a:p>
          <a:p>
            <a:pPr eaLnBrk="1" hangingPunct="1">
              <a:spcBef>
                <a:spcPct val="0"/>
              </a:spcBef>
              <a:buFontTx/>
              <a:buNone/>
            </a:pPr>
            <a:endParaRPr lang="en-US" altLang="en-US" sz="900" dirty="0">
              <a:solidFill>
                <a:schemeClr val="bg1"/>
              </a:solidFill>
            </a:endParaRPr>
          </a:p>
          <a:p>
            <a:pPr eaLnBrk="1" hangingPunct="1">
              <a:spcBef>
                <a:spcPct val="0"/>
              </a:spcBef>
              <a:buFontTx/>
              <a:buNone/>
            </a:pPr>
            <a:r>
              <a:rPr lang="en-US" altLang="en-US" sz="1350" dirty="0">
                <a:solidFill>
                  <a:schemeClr val="bg1"/>
                </a:solidFill>
              </a:rPr>
              <a:t>In 1948, an episode in the small town (13,000) of Donora left 20 dead, 6000 sick</a:t>
            </a:r>
          </a:p>
          <a:p>
            <a:pPr eaLnBrk="1" hangingPunct="1">
              <a:spcBef>
                <a:spcPct val="0"/>
              </a:spcBef>
              <a:buFontTx/>
              <a:buNone/>
            </a:pPr>
            <a:endParaRPr lang="en-US" altLang="en-US" sz="1350" dirty="0">
              <a:solidFill>
                <a:schemeClr val="bg1"/>
              </a:solidFill>
            </a:endParaRPr>
          </a:p>
          <a:p>
            <a:pPr eaLnBrk="1" hangingPunct="1">
              <a:spcBef>
                <a:spcPct val="0"/>
              </a:spcBef>
              <a:buFontTx/>
              <a:buNone/>
            </a:pPr>
            <a:r>
              <a:rPr lang="en-US" altLang="en-US" sz="1350" dirty="0">
                <a:solidFill>
                  <a:schemeClr val="bg1"/>
                </a:solidFill>
              </a:rPr>
              <a:t>These widely reported developments made transformed air pollution into a national problem </a:t>
            </a:r>
          </a:p>
        </p:txBody>
      </p:sp>
      <p:sp>
        <p:nvSpPr>
          <p:cNvPr id="73735" name="Text Box 9">
            <a:extLst>
              <a:ext uri="{FF2B5EF4-FFF2-40B4-BE49-F238E27FC236}">
                <a16:creationId xmlns:a16="http://schemas.microsoft.com/office/drawing/2014/main" id="{FD6335C1-36D2-974A-B599-297B1A213624}"/>
              </a:ext>
            </a:extLst>
          </p:cNvPr>
          <p:cNvSpPr txBox="1">
            <a:spLocks noChangeArrowheads="1"/>
          </p:cNvSpPr>
          <p:nvPr/>
        </p:nvSpPr>
        <p:spPr bwMode="auto">
          <a:xfrm>
            <a:off x="5029200" y="4800600"/>
            <a:ext cx="2743200" cy="300082"/>
          </a:xfrm>
          <a:prstGeom prst="rect">
            <a:avLst/>
          </a:prstGeom>
          <a:solidFill>
            <a:srgbClr val="CCFFFF"/>
          </a:solidFill>
          <a:ln w="19050">
            <a:solidFill>
              <a:srgbClr val="FF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350" b="1">
                <a:solidFill>
                  <a:srgbClr val="000000"/>
                </a:solidFill>
                <a:latin typeface="Arial" panose="020B0604020202020204" pitchFamily="34" charset="0"/>
              </a:rPr>
              <a:t>Los Angeles 1943-55</a:t>
            </a:r>
          </a:p>
        </p:txBody>
      </p:sp>
    </p:spTree>
    <p:extLst>
      <p:ext uri="{BB962C8B-B14F-4D97-AF65-F5344CB8AC3E}">
        <p14:creationId xmlns:p14="http://schemas.microsoft.com/office/powerpoint/2010/main" val="8172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BC1D2AF-07CD-1343-9E38-56EE88C74477}"/>
              </a:ext>
            </a:extLst>
          </p:cNvPr>
          <p:cNvSpPr>
            <a:spLocks noGrp="1"/>
          </p:cNvSpPr>
          <p:nvPr>
            <p:ph type="title"/>
          </p:nvPr>
        </p:nvSpPr>
        <p:spPr/>
        <p:txBody>
          <a:bodyPr/>
          <a:lstStyle/>
          <a:p>
            <a:pPr eaLnBrk="1" hangingPunct="1"/>
            <a:r>
              <a:rPr lang="en-US" altLang="en-US" b="1" dirty="0"/>
              <a:t>The 1960’s – an era of major change</a:t>
            </a:r>
          </a:p>
        </p:txBody>
      </p:sp>
      <p:pic>
        <p:nvPicPr>
          <p:cNvPr id="90114" name="Picture 3" descr="earthday_protest.jpg">
            <a:extLst>
              <a:ext uri="{FF2B5EF4-FFF2-40B4-BE49-F238E27FC236}">
                <a16:creationId xmlns:a16="http://schemas.microsoft.com/office/drawing/2014/main" id="{5B1E8CDC-8932-194B-B0FF-CC4934490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257300"/>
            <a:ext cx="2216944"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descr="kennedy.jpg">
            <a:extLst>
              <a:ext uri="{FF2B5EF4-FFF2-40B4-BE49-F238E27FC236}">
                <a16:creationId xmlns:a16="http://schemas.microsoft.com/office/drawing/2014/main" id="{334265CD-F9EC-5B4C-89C4-CEBBB23F5F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8553" y="971550"/>
            <a:ext cx="243244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180px-Martin_Luther_King_-_March_on_Washington.jpg">
            <a:extLst>
              <a:ext uri="{FF2B5EF4-FFF2-40B4-BE49-F238E27FC236}">
                <a16:creationId xmlns:a16="http://schemas.microsoft.com/office/drawing/2014/main" id="{ADF67737-C4B1-F84D-A2D8-F4D21D047E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1485901"/>
            <a:ext cx="1657350" cy="209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descr="smog protesters.bmp">
            <a:extLst>
              <a:ext uri="{FF2B5EF4-FFF2-40B4-BE49-F238E27FC236}">
                <a16:creationId xmlns:a16="http://schemas.microsoft.com/office/drawing/2014/main" id="{9C4BE712-1837-9D4E-81F4-753DF27B78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1138" y="3486150"/>
            <a:ext cx="2607469"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72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1450"/>
            <a:ext cx="8991600" cy="857250"/>
          </a:xfrm>
        </p:spPr>
        <p:txBody>
          <a:bodyPr>
            <a:noAutofit/>
          </a:bodyPr>
          <a:lstStyle/>
          <a:p>
            <a:r>
              <a:rPr lang="en-US" dirty="0"/>
              <a:t>1960s: A growing environmental consciousness</a:t>
            </a:r>
          </a:p>
        </p:txBody>
      </p:sp>
      <p:pic>
        <p:nvPicPr>
          <p:cNvPr id="4" name="Content Placeholder 3" descr="earthday_silentspring.jpg"/>
          <p:cNvPicPr>
            <a:picLocks noGrp="1" noChangeAspect="1"/>
          </p:cNvPicPr>
          <p:nvPr>
            <p:ph idx="1"/>
          </p:nvPr>
        </p:nvPicPr>
        <p:blipFill>
          <a:blip r:embed="rId3"/>
          <a:stretch>
            <a:fillRect/>
          </a:stretch>
        </p:blipFill>
        <p:spPr>
          <a:xfrm>
            <a:off x="762000" y="1123950"/>
            <a:ext cx="2514600" cy="3791242"/>
          </a:xfrm>
        </p:spPr>
      </p:pic>
      <p:sp>
        <p:nvSpPr>
          <p:cNvPr id="10" name="Rectangle 9"/>
          <p:cNvSpPr/>
          <p:nvPr/>
        </p:nvSpPr>
        <p:spPr>
          <a:xfrm>
            <a:off x="4114800" y="1717670"/>
            <a:ext cx="4724400" cy="1708160"/>
          </a:xfrm>
          <a:prstGeom prst="rect">
            <a:avLst/>
          </a:prstGeom>
        </p:spPr>
        <p:txBody>
          <a:bodyPr wrap="square">
            <a:spAutoFit/>
          </a:bodyPr>
          <a:lstStyle/>
          <a:p>
            <a:r>
              <a:rPr lang="en-US" sz="2100" dirty="0">
                <a:solidFill>
                  <a:schemeClr val="bg1"/>
                </a:solidFill>
                <a:latin typeface="Comic Sans MS" charset="0"/>
                <a:ea typeface="Comic Sans MS" charset="0"/>
                <a:cs typeface="Comic Sans MS" charset="0"/>
              </a:rPr>
              <a:t>“Only within the moment of time represented by the present century has one species -- man -- acquired significant power to alter the nature of the world. ” </a:t>
            </a:r>
          </a:p>
        </p:txBody>
      </p:sp>
    </p:spTree>
    <p:extLst>
      <p:ext uri="{BB962C8B-B14F-4D97-AF65-F5344CB8AC3E}">
        <p14:creationId xmlns:p14="http://schemas.microsoft.com/office/powerpoint/2010/main" val="160382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P_0017">
            <a:extLst>
              <a:ext uri="{FF2B5EF4-FFF2-40B4-BE49-F238E27FC236}">
                <a16:creationId xmlns:a16="http://schemas.microsoft.com/office/drawing/2014/main" id="{084C3081-8BE5-514C-B373-A2FD97DD1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53270"/>
            <a:ext cx="2881720" cy="205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5">
            <a:extLst>
              <a:ext uri="{FF2B5EF4-FFF2-40B4-BE49-F238E27FC236}">
                <a16:creationId xmlns:a16="http://schemas.microsoft.com/office/drawing/2014/main" id="{6337417E-55BA-BA49-ACA6-83F03F4106A8}"/>
              </a:ext>
            </a:extLst>
          </p:cNvPr>
          <p:cNvSpPr txBox="1">
            <a:spLocks noChangeArrowheads="1"/>
          </p:cNvSpPr>
          <p:nvPr/>
        </p:nvSpPr>
        <p:spPr bwMode="auto">
          <a:xfrm>
            <a:off x="2171701" y="114302"/>
            <a:ext cx="43460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FFFFCC"/>
                </a:solidFill>
                <a:latin typeface="Arial" panose="020B0604020202020204" pitchFamily="34" charset="0"/>
              </a:rPr>
              <a:t>Bad scenes from the 60’s</a:t>
            </a:r>
          </a:p>
        </p:txBody>
      </p:sp>
      <p:pic>
        <p:nvPicPr>
          <p:cNvPr id="92161" name="Picture 2" descr="P_0010">
            <a:extLst>
              <a:ext uri="{FF2B5EF4-FFF2-40B4-BE49-F238E27FC236}">
                <a16:creationId xmlns:a16="http://schemas.microsoft.com/office/drawing/2014/main" id="{CC0FB6B0-9A06-A04E-9923-0B6286594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769" y="809380"/>
            <a:ext cx="3161590" cy="21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6">
            <a:extLst>
              <a:ext uri="{FF2B5EF4-FFF2-40B4-BE49-F238E27FC236}">
                <a16:creationId xmlns:a16="http://schemas.microsoft.com/office/drawing/2014/main" id="{6A6D96B6-FC70-8F4F-919A-C985ECC3D50D}"/>
              </a:ext>
            </a:extLst>
          </p:cNvPr>
          <p:cNvSpPr txBox="1">
            <a:spLocks noChangeArrowheads="1"/>
          </p:cNvSpPr>
          <p:nvPr/>
        </p:nvSpPr>
        <p:spPr bwMode="auto">
          <a:xfrm>
            <a:off x="5181600" y="2652796"/>
            <a:ext cx="2057400" cy="29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Steubenville Steel Mill</a:t>
            </a:r>
          </a:p>
        </p:txBody>
      </p:sp>
      <p:grpSp>
        <p:nvGrpSpPr>
          <p:cNvPr id="92167" name="Group 2">
            <a:extLst>
              <a:ext uri="{FF2B5EF4-FFF2-40B4-BE49-F238E27FC236}">
                <a16:creationId xmlns:a16="http://schemas.microsoft.com/office/drawing/2014/main" id="{7C873C48-4AFA-784D-8161-EA52CC60823F}"/>
              </a:ext>
            </a:extLst>
          </p:cNvPr>
          <p:cNvGrpSpPr>
            <a:grpSpLocks/>
          </p:cNvGrpSpPr>
          <p:nvPr/>
        </p:nvGrpSpPr>
        <p:grpSpPr bwMode="auto">
          <a:xfrm>
            <a:off x="685800" y="842867"/>
            <a:ext cx="3582591" cy="1957483"/>
            <a:chOff x="144" y="192"/>
            <a:chExt cx="2976" cy="1886"/>
          </a:xfrm>
        </p:grpSpPr>
        <p:pic>
          <p:nvPicPr>
            <p:cNvPr id="92168" name="Picture 3" descr="P_0013">
              <a:extLst>
                <a:ext uri="{FF2B5EF4-FFF2-40B4-BE49-F238E27FC236}">
                  <a16:creationId xmlns:a16="http://schemas.microsoft.com/office/drawing/2014/main" id="{06EB13C6-03E5-334B-B01B-1DCA3B073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914"/>
            <a:stretch>
              <a:fillRect/>
            </a:stretch>
          </p:blipFill>
          <p:spPr bwMode="auto">
            <a:xfrm>
              <a:off x="144" y="192"/>
              <a:ext cx="2976"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4">
              <a:extLst>
                <a:ext uri="{FF2B5EF4-FFF2-40B4-BE49-F238E27FC236}">
                  <a16:creationId xmlns:a16="http://schemas.microsoft.com/office/drawing/2014/main" id="{F6670076-D50C-2947-BCBC-D5D625096EC5}"/>
                </a:ext>
              </a:extLst>
            </p:cNvPr>
            <p:cNvSpPr txBox="1">
              <a:spLocks noChangeArrowheads="1"/>
            </p:cNvSpPr>
            <p:nvPr/>
          </p:nvSpPr>
          <p:spPr bwMode="auto">
            <a:xfrm>
              <a:off x="207" y="1789"/>
              <a:ext cx="25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Chattanooga munitions plant NOx</a:t>
              </a:r>
            </a:p>
          </p:txBody>
        </p:sp>
      </p:grpSp>
      <p:sp>
        <p:nvSpPr>
          <p:cNvPr id="15" name="TextBox 6">
            <a:extLst>
              <a:ext uri="{FF2B5EF4-FFF2-40B4-BE49-F238E27FC236}">
                <a16:creationId xmlns:a16="http://schemas.microsoft.com/office/drawing/2014/main" id="{4D09CEAB-17B9-984B-B795-8000402CFB78}"/>
              </a:ext>
            </a:extLst>
          </p:cNvPr>
          <p:cNvSpPr txBox="1">
            <a:spLocks noChangeArrowheads="1"/>
          </p:cNvSpPr>
          <p:nvPr/>
        </p:nvSpPr>
        <p:spPr bwMode="auto">
          <a:xfrm>
            <a:off x="1066800" y="4705350"/>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Burning dump</a:t>
            </a:r>
          </a:p>
        </p:txBody>
      </p:sp>
      <p:pic>
        <p:nvPicPr>
          <p:cNvPr id="13" name="Picture 4" descr="P_0045">
            <a:extLst>
              <a:ext uri="{FF2B5EF4-FFF2-40B4-BE49-F238E27FC236}">
                <a16:creationId xmlns:a16="http://schemas.microsoft.com/office/drawing/2014/main" id="{8A64FA11-C8CA-214C-B02F-3428017831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886"/>
          <a:stretch/>
        </p:blipFill>
        <p:spPr bwMode="auto">
          <a:xfrm>
            <a:off x="5143500" y="3091205"/>
            <a:ext cx="3257550" cy="190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a:extLst>
              <a:ext uri="{FF2B5EF4-FFF2-40B4-BE49-F238E27FC236}">
                <a16:creationId xmlns:a16="http://schemas.microsoft.com/office/drawing/2014/main" id="{3E9377BE-9901-DE4C-B734-CBA33BC41EEA}"/>
              </a:ext>
            </a:extLst>
          </p:cNvPr>
          <p:cNvSpPr txBox="1">
            <a:spLocks noChangeArrowheads="1"/>
          </p:cNvSpPr>
          <p:nvPr/>
        </p:nvSpPr>
        <p:spPr bwMode="auto">
          <a:xfrm>
            <a:off x="5257800" y="4705350"/>
            <a:ext cx="2057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DC - Down in the dumps </a:t>
            </a:r>
          </a:p>
        </p:txBody>
      </p:sp>
    </p:spTree>
    <p:extLst>
      <p:ext uri="{BB962C8B-B14F-4D97-AF65-F5344CB8AC3E}">
        <p14:creationId xmlns:p14="http://schemas.microsoft.com/office/powerpoint/2010/main" val="31829488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57150"/>
            <a:ext cx="6172200" cy="857250"/>
          </a:xfrm>
        </p:spPr>
        <p:txBody>
          <a:bodyPr/>
          <a:lstStyle/>
          <a:p>
            <a:r>
              <a:rPr lang="en-US">
                <a:solidFill>
                  <a:srgbClr val="FFFFCC"/>
                </a:solidFill>
              </a:rPr>
              <a:t>Unnatural Disasters</a:t>
            </a:r>
            <a:endParaRPr lang="en-US" dirty="0">
              <a:solidFill>
                <a:srgbClr val="FFFFCC"/>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598" y="815839"/>
            <a:ext cx="6075502" cy="4270511"/>
          </a:xfrm>
          <a:prstGeom prst="rect">
            <a:avLst/>
          </a:prstGeom>
        </p:spPr>
      </p:pic>
      <p:sp>
        <p:nvSpPr>
          <p:cNvPr id="7" name="Text Box 9"/>
          <p:cNvSpPr txBox="1">
            <a:spLocks noChangeArrowheads="1"/>
          </p:cNvSpPr>
          <p:nvPr/>
        </p:nvSpPr>
        <p:spPr bwMode="auto">
          <a:xfrm>
            <a:off x="4950414" y="4640818"/>
            <a:ext cx="2593386" cy="369332"/>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b="1" dirty="0">
                <a:solidFill>
                  <a:srgbClr val="000000"/>
                </a:solidFill>
                <a:latin typeface="Arial" charset="0"/>
              </a:rPr>
              <a:t>New </a:t>
            </a:r>
            <a:r>
              <a:rPr lang="en-US" b="1">
                <a:solidFill>
                  <a:srgbClr val="000000"/>
                </a:solidFill>
                <a:latin typeface="Arial" charset="0"/>
              </a:rPr>
              <a:t>York City </a:t>
            </a:r>
            <a:r>
              <a:rPr lang="en-US" b="1" dirty="0">
                <a:solidFill>
                  <a:srgbClr val="000000"/>
                </a:solidFill>
                <a:latin typeface="Arial" charset="0"/>
              </a:rPr>
              <a:t>1966</a:t>
            </a:r>
          </a:p>
        </p:txBody>
      </p:sp>
    </p:spTree>
    <p:extLst>
      <p:ext uri="{BB962C8B-B14F-4D97-AF65-F5344CB8AC3E}">
        <p14:creationId xmlns:p14="http://schemas.microsoft.com/office/powerpoint/2010/main" val="742534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3516</TotalTime>
  <Words>4994</Words>
  <Application>Microsoft Macintosh PowerPoint</Application>
  <PresentationFormat>On-screen Show (16:9)</PresentationFormat>
  <Paragraphs>495</Paragraphs>
  <Slides>42</Slides>
  <Notes>39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2" baseType="lpstr">
      <vt:lpstr>Arial Unicode MS</vt:lpstr>
      <vt:lpstr>Arial</vt:lpstr>
      <vt:lpstr>Calibri</vt:lpstr>
      <vt:lpstr>Comic Sans MS</vt:lpstr>
      <vt:lpstr>Helvetica</vt:lpstr>
      <vt:lpstr>Tahoma</vt:lpstr>
      <vt:lpstr>Times New Roman</vt:lpstr>
      <vt:lpstr>Office Theme</vt:lpstr>
      <vt:lpstr>Photo House</vt:lpstr>
      <vt:lpstr>Drawing</vt:lpstr>
      <vt:lpstr>EPA Alumni Overview HCP Presentation 2021</vt:lpstr>
      <vt:lpstr>PowerPoint Presentation</vt:lpstr>
      <vt:lpstr>How Earth Day changed my path</vt:lpstr>
      <vt:lpstr>Overview of U.S. Environmental Programs </vt:lpstr>
      <vt:lpstr>A tale of two cities </vt:lpstr>
      <vt:lpstr>The 1960’s – an era of major change</vt:lpstr>
      <vt:lpstr>1960s: A growing environmental consciousness</vt:lpstr>
      <vt:lpstr>PowerPoint Presentation</vt:lpstr>
      <vt:lpstr>Unnatural Disasters</vt:lpstr>
      <vt:lpstr>PowerPoint Presentation</vt:lpstr>
      <vt:lpstr>PowerPoint Presentation</vt:lpstr>
      <vt:lpstr>Meanwhile, from a distance…</vt:lpstr>
      <vt:lpstr>Astute politicians took notice early</vt:lpstr>
      <vt:lpstr>Earth Day  April 22, 1970</vt:lpstr>
      <vt:lpstr>PowerPoint Presentation</vt:lpstr>
      <vt:lpstr>And then..</vt:lpstr>
      <vt:lpstr>PowerPoint Presentation</vt:lpstr>
      <vt:lpstr>How are these laws implemented?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Continuing Water Issue: Nutrient loadings</vt:lpstr>
      <vt:lpstr>Drinking Water</vt:lpstr>
      <vt:lpstr>Managing Solid Waste</vt:lpstr>
      <vt:lpstr>Superfund</vt:lpstr>
      <vt:lpstr>Pesticides</vt:lpstr>
      <vt:lpstr>Toxic Substances</vt:lpstr>
      <vt:lpstr>1987 Global Agreement to restore Stratospheric Ozone UV Protection</vt:lpstr>
      <vt:lpstr>PowerPoint Presentation</vt:lpstr>
      <vt:lpstr>PowerPoint Presentation</vt:lpstr>
      <vt:lpstr>Optional Slides</vt:lpstr>
      <vt:lpstr>Key Conclusions</vt:lpstr>
      <vt:lpstr>PowerPoint Presentation</vt:lpstr>
      <vt:lpstr>Pittsburgh  1906-1910</vt:lpstr>
      <vt:lpstr>PowerPoint Presentation</vt:lpstr>
      <vt:lpstr>PowerPoint Presentation</vt:lpstr>
      <vt:lpstr>Environmental Careers</vt:lpstr>
      <vt:lpstr>EPA Alumni Overview HCP Presentation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Bachmann</dc:creator>
  <cp:lastModifiedBy>John Bachmann</cp:lastModifiedBy>
  <cp:revision>30</cp:revision>
  <cp:lastPrinted>2020-10-26T17:18:04Z</cp:lastPrinted>
  <dcterms:created xsi:type="dcterms:W3CDTF">2020-09-08T19:04:38Z</dcterms:created>
  <dcterms:modified xsi:type="dcterms:W3CDTF">2021-03-18T18:21:04Z</dcterms:modified>
</cp:coreProperties>
</file>